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Default Extension="wmf" ContentType="image/x-wmf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pict" ContentType="image/pict"/>
  <Override PartName="/ppt/notesSlides/notesSlide6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Layouts/slideLayout12.xml" ContentType="application/vnd.openxmlformats-officedocument.presentationml.slideLayout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firstSlideNum="0" saveSubsetFonts="1">
  <p:sldMasterIdLst>
    <p:sldMasterId r:id="rId1"/>
  </p:sldMasterIdLst>
  <p:notesMasterIdLst>
    <p:notesMasterId r:id="rId18"/>
  </p:notesMasterIdLst>
  <p:sldIdLst>
    <p:sldId id="411" r:id="rId2"/>
    <p:sldId id="350" r:id="rId3"/>
    <p:sldId id="463" r:id="rId4"/>
    <p:sldId id="464" r:id="rId5"/>
    <p:sldId id="465" r:id="rId6"/>
    <p:sldId id="466" r:id="rId7"/>
    <p:sldId id="467" r:id="rId8"/>
    <p:sldId id="468" r:id="rId9"/>
    <p:sldId id="420" r:id="rId10"/>
    <p:sldId id="424" r:id="rId11"/>
    <p:sldId id="375" r:id="rId12"/>
    <p:sldId id="381" r:id="rId13"/>
    <p:sldId id="341" r:id="rId14"/>
    <p:sldId id="385" r:id="rId15"/>
    <p:sldId id="457" r:id="rId16"/>
    <p:sldId id="458" r:id="rId17"/>
  </p:sldIdLst>
  <p:sldSz cx="9906000" cy="6858000" type="A4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400"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sz="1400"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sz="1400"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sz="1400"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frameSlides="1"/>
  <p:clrMru>
    <a:srgbClr val="316692"/>
    <a:srgbClr val="39658A"/>
    <a:srgbClr val="2E281F"/>
    <a:srgbClr val="D7E8F5"/>
    <a:srgbClr val="592B04"/>
    <a:srgbClr val="636261"/>
    <a:srgbClr val="B8AAA5"/>
    <a:srgbClr val="9DBCB0"/>
    <a:srgbClr val="93B1CC"/>
    <a:srgbClr val="B7AA9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85299" autoAdjust="0"/>
  </p:normalViewPr>
  <p:slideViewPr>
    <p:cSldViewPr snapToGrid="0">
      <p:cViewPr varScale="1">
        <p:scale>
          <a:sx n="101" d="100"/>
          <a:sy n="101" d="100"/>
        </p:scale>
        <p:origin x="-560" y="-12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presProps" Target="presProps.xml"/><Relationship Id="rId4" Type="http://schemas.openxmlformats.org/officeDocument/2006/relationships/slide" Target="slides/slide3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19" Type="http://schemas.openxmlformats.org/officeDocument/2006/relationships/printerSettings" Target="printerSettings/printerSettings1.bin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411FE27-91BA-6D43-B97C-E7A425D7FC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r>
              <a:rPr lang="en-US" baseline="0" dirty="0" smtClean="0"/>
              <a:t>Direct </a:t>
            </a:r>
            <a:r>
              <a:rPr lang="en-US" baseline="0" dirty="0" smtClean="0"/>
              <a:t>link between cloud chambers and current CERN state-of-the-</a:t>
            </a:r>
            <a:r>
              <a:rPr lang="en-US" baseline="0" dirty="0" smtClean="0"/>
              <a:t>art experiments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11FE27-91BA-6D43-B97C-E7A425D7FCA9}" type="slidenum">
              <a:rPr lang="en-GB" smtClean="0"/>
              <a:pPr>
                <a:defRPr/>
              </a:pPr>
              <a:t>0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</a:t>
            </a:r>
            <a:r>
              <a:rPr lang="en-US" baseline="0" dirty="0" smtClean="0"/>
              <a:t> is particle physics all about?</a:t>
            </a:r>
          </a:p>
          <a:p>
            <a:r>
              <a:rPr lang="en-US" baseline="0" dirty="0" smtClean="0"/>
              <a:t>– elementary constituents; ‘building blocks’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11FE27-91BA-6D43-B97C-E7A425D7FCA9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cloud chamber used for</a:t>
            </a:r>
            <a:r>
              <a:rPr lang="en-US" baseline="0" dirty="0" smtClean="0"/>
              <a:t> positron discovery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positron </a:t>
            </a:r>
            <a:r>
              <a:rPr lang="en-US" baseline="0" dirty="0" err="1" smtClean="0"/>
              <a:t>travelling</a:t>
            </a:r>
            <a:r>
              <a:rPr lang="en-US" baseline="0" dirty="0" smtClean="0"/>
              <a:t> upward (loses energy in lead plate so higher curvature above the plate; known direction of magnetic field determines charge)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11FE27-91BA-6D43-B97C-E7A425D7FCA9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-&gt; bubble </a:t>
            </a:r>
            <a:r>
              <a:rPr lang="en-US" dirty="0" smtClean="0"/>
              <a:t>chamber; same</a:t>
            </a:r>
            <a:r>
              <a:rPr lang="en-US" baseline="0" dirty="0" smtClean="0"/>
              <a:t> principles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11FE27-91BA-6D43-B97C-E7A425D7FCA9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rather</a:t>
            </a:r>
            <a:r>
              <a:rPr lang="en-US" baseline="0" dirty="0" smtClean="0"/>
              <a:t> than wait around for cosmic rays, control the environment -&gt; accelerators</a:t>
            </a:r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CE494F-9BE2-2A41-886F-6C4EB9356F70}" type="slidenum">
              <a:rPr lang="en-GB" smtClean="0"/>
              <a:pPr/>
              <a:t>10</a:t>
            </a:fld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Built the Large </a:t>
            </a:r>
            <a:r>
              <a:rPr lang="en-US" dirty="0" err="1" smtClean="0"/>
              <a:t>Hadron</a:t>
            </a:r>
            <a:r>
              <a:rPr lang="en-US" dirty="0" smtClean="0"/>
              <a:t> Collider </a:t>
            </a:r>
          </a:p>
          <a:p>
            <a:r>
              <a:rPr lang="en-US" dirty="0" smtClean="0"/>
              <a:t> -</a:t>
            </a:r>
            <a:r>
              <a:rPr lang="en-US" dirty="0" smtClean="0"/>
              <a:t> world's </a:t>
            </a:r>
            <a:r>
              <a:rPr lang="en-US" dirty="0" smtClean="0"/>
              <a:t>biggest machine, 27km round</a:t>
            </a:r>
          </a:p>
          <a:p>
            <a:r>
              <a:rPr lang="en-US" dirty="0" smtClean="0"/>
              <a:t>   100m underground, colder than outer space 1.7K, </a:t>
            </a:r>
          </a:p>
          <a:p>
            <a:r>
              <a:rPr lang="en-US" dirty="0" smtClean="0"/>
              <a:t>   hotter than inside the </a:t>
            </a:r>
            <a:r>
              <a:rPr lang="en-US" dirty="0" smtClean="0"/>
              <a:t>sun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11FE27-91BA-6D43-B97C-E7A425D7FCA9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Particle</a:t>
            </a:r>
            <a:r>
              <a:rPr lang="en-US" baseline="0" dirty="0" smtClean="0"/>
              <a:t> tracks inside the detectors – same idea as the cloud chamber tracks but need to read it out 40M times per second.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119CA5-407E-42DF-A46C-31B16326431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100Mpixel 3-D digital camera taking 40M photos per </a:t>
            </a:r>
            <a:r>
              <a:rPr lang="en-US" dirty="0" smtClean="0"/>
              <a:t>second –</a:t>
            </a:r>
            <a:r>
              <a:rPr lang="en-US" baseline="0" dirty="0" smtClean="0"/>
              <a:t> what it actually looks like.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11FE27-91BA-6D43-B97C-E7A425D7FCA9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3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3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ckground graded"/>
          <p:cNvPicPr>
            <a:picLocks noChangeAspect="1" noChangeArrowheads="1"/>
          </p:cNvPicPr>
          <p:nvPr/>
        </p:nvPicPr>
        <p:blipFill>
          <a:blip r:embed="rId2">
            <a:lum bright="6000" contrast="-6000"/>
          </a:blip>
          <a:srcRect t="-93" b="369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 descr="physicalsciences3"/>
          <p:cNvPicPr>
            <a:picLocks noChangeAspect="1" noChangeArrowheads="1"/>
          </p:cNvPicPr>
          <p:nvPr userDrawn="1"/>
        </p:nvPicPr>
        <p:blipFill>
          <a:blip r:embed="rId3"/>
          <a:srcRect r="336"/>
          <a:stretch>
            <a:fillRect/>
          </a:stretch>
        </p:blipFill>
        <p:spPr bwMode="auto">
          <a:xfrm>
            <a:off x="0" y="4337050"/>
            <a:ext cx="99060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 descr="FacPhys_colou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8" y="0"/>
            <a:ext cx="5008562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274638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27425" y="1573213"/>
            <a:ext cx="6378575" cy="1057275"/>
          </a:xfrm>
          <a:prstGeom prst="rect">
            <a:avLst/>
          </a:prstGeom>
          <a:noFill/>
        </p:spPr>
        <p:txBody>
          <a:bodyPr lIns="0" tIns="0" rIns="0" bIns="0" anchor="b"/>
          <a:lstStyle>
            <a:lvl1pPr algn="l">
              <a:defRPr sz="3900" b="1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27425" y="2771775"/>
            <a:ext cx="6378575" cy="973138"/>
          </a:xfrm>
        </p:spPr>
        <p:txBody>
          <a:bodyPr/>
          <a:lstStyle>
            <a:lvl1pPr>
              <a:defRPr sz="3600">
                <a:solidFill>
                  <a:srgbClr val="333333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74DD04C8-6EF1-9D43-AA1C-C234799420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452DE-C1CF-0E4A-B344-4508E144E6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BF69E-FA4D-494B-A81B-464DBAB3F2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lIns="91440" tIns="45720" rIns="91440" bIns="4572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4CD83-C476-374B-8DD9-0285FCE745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7925" y="0"/>
            <a:ext cx="7458075" cy="609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976C6-8882-484E-A941-C0A8370616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8FA74-47F4-9247-8C52-04D2620209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ckground graded"/>
          <p:cNvPicPr>
            <a:picLocks noChangeAspect="1" noChangeArrowheads="1"/>
          </p:cNvPicPr>
          <p:nvPr/>
        </p:nvPicPr>
        <p:blipFill>
          <a:blip r:embed="rId2">
            <a:lum bright="6000" contrast="-6000"/>
          </a:blip>
          <a:srcRect t="-93" b="369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0" y="0"/>
            <a:ext cx="274638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6" name="Picture 8" descr="ExperPartPhys_colour.bmp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66700" y="0"/>
            <a:ext cx="4683125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27425" y="1573213"/>
            <a:ext cx="6378575" cy="1057275"/>
          </a:xfrm>
          <a:prstGeom prst="rect">
            <a:avLst/>
          </a:prstGeom>
          <a:noFill/>
        </p:spPr>
        <p:txBody>
          <a:bodyPr lIns="0" tIns="0" rIns="0" bIns="0" anchor="b"/>
          <a:lstStyle>
            <a:lvl1pPr algn="l">
              <a:defRPr sz="3900" b="1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27425" y="2771775"/>
            <a:ext cx="6378575" cy="973138"/>
          </a:xfrm>
        </p:spPr>
        <p:txBody>
          <a:bodyPr/>
          <a:lstStyle>
            <a:lvl1pPr>
              <a:defRPr sz="3600">
                <a:solidFill>
                  <a:srgbClr val="333333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3F24EAA3-8AD4-E94A-A392-97140E4700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ckground graded"/>
          <p:cNvPicPr>
            <a:picLocks noChangeAspect="1" noChangeArrowheads="1"/>
          </p:cNvPicPr>
          <p:nvPr/>
        </p:nvPicPr>
        <p:blipFill>
          <a:blip r:embed="rId2">
            <a:lum bright="6000" contrast="-6000"/>
          </a:blip>
          <a:srcRect t="-93" b="369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0" y="0"/>
            <a:ext cx="274638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6" name="Picture 8" descr="ExperPartPhys_colour.bmp"/>
          <p:cNvPicPr>
            <a:picLocks noChangeAspect="1"/>
          </p:cNvPicPr>
          <p:nvPr userDrawn="1"/>
        </p:nvPicPr>
        <p:blipFill>
          <a:blip r:embed="rId3"/>
          <a:srcRect t="9225"/>
          <a:stretch>
            <a:fillRect/>
          </a:stretch>
        </p:blipFill>
        <p:spPr bwMode="auto">
          <a:xfrm>
            <a:off x="292100" y="-7938"/>
            <a:ext cx="6186488" cy="1403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27425" y="1573213"/>
            <a:ext cx="6378575" cy="1057275"/>
          </a:xfrm>
          <a:prstGeom prst="rect">
            <a:avLst/>
          </a:prstGeom>
          <a:noFill/>
        </p:spPr>
        <p:txBody>
          <a:bodyPr lIns="0" tIns="0" rIns="0" bIns="0" anchor="b"/>
          <a:lstStyle>
            <a:lvl1pPr algn="l">
              <a:defRPr sz="3900" b="1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27425" y="2771775"/>
            <a:ext cx="6378575" cy="973138"/>
          </a:xfrm>
        </p:spPr>
        <p:txBody>
          <a:bodyPr/>
          <a:lstStyle>
            <a:lvl1pPr>
              <a:defRPr sz="3600">
                <a:solidFill>
                  <a:srgbClr val="333333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EBF5C879-1E5C-B241-A18A-B44B7CC8BE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AF6CF-EDF9-B94A-A4A6-3DB4C398FC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7925" y="0"/>
            <a:ext cx="7458075" cy="609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A88DE-3596-4147-AE9B-4AE7BFB945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14993-ECB7-5148-A8A9-E2A6152719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7925" y="0"/>
            <a:ext cx="7458075" cy="609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073A5-35A6-C644-9E16-2A87E882EC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7925" y="0"/>
            <a:ext cx="7458075" cy="609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3795A-E386-4445-85E8-2878436D55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7925" y="0"/>
            <a:ext cx="7458075" cy="609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D4E3F-52DE-F24D-963D-7736A15532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7513" y="990600"/>
            <a:ext cx="9348787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10663" y="6570663"/>
            <a:ext cx="79533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758522C7-CEA1-BB44-92C3-66FC77480F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  <p:sldLayoutId r:id="rId13"/>
    <p:sldLayoutId r:id="rId14"/>
  </p:sldLayoutIdLst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Arial" charset="0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har char="•"/>
        <a:defRPr sz="2800" b="1">
          <a:solidFill>
            <a:schemeClr val="tx2"/>
          </a:solidFill>
          <a:latin typeface="+mn-lt"/>
          <a:ea typeface="Arial" charset="0"/>
          <a:cs typeface="+mn-cs"/>
        </a:defRPr>
      </a:lvl1pPr>
      <a:lvl2pPr marL="1588" indent="455613" algn="l" rtl="0" eaLnBrk="0" fontAlgn="base" hangingPunct="0">
        <a:spcBef>
          <a:spcPct val="3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ea typeface="Arial" charset="0"/>
          <a:cs typeface="+mn-cs"/>
        </a:defRPr>
      </a:lvl2pPr>
      <a:lvl3pPr marL="177800" indent="-174625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SzPct val="80000"/>
        <a:buFont typeface="Wingdings" charset="2"/>
        <a:buChar char="l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346075" indent="-166688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SzPct val="80000"/>
        <a:buFont typeface="Arial" charset="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523875" indent="-176213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7" Type="http://schemas.openxmlformats.org/officeDocument/2006/relationships/image" Target="../media/image9.pdf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9" Type="http://schemas.openxmlformats.org/officeDocument/2006/relationships/image" Target="../media/image11.png"/><Relationship Id="rId3" Type="http://schemas.openxmlformats.org/officeDocument/2006/relationships/image" Target="../media/image5.png"/><Relationship Id="rId6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wmf"/><Relationship Id="rId5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image" Target="../media/image27.jpeg"/><Relationship Id="rId4" Type="http://schemas.openxmlformats.org/officeDocument/2006/relationships/image" Target="../media/image26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8.xml"/><Relationship Id="rId5" Type="http://schemas.openxmlformats.org/officeDocument/2006/relationships/oleObject" Target="???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3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png"/><Relationship Id="rId3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47925" y="176050"/>
            <a:ext cx="7458075" cy="6096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tlas4mu_med_transpare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3" y="301491"/>
            <a:ext cx="4171715" cy="3610324"/>
          </a:xfrm>
          <a:prstGeom prst="rect">
            <a:avLst/>
          </a:prstGeom>
        </p:spPr>
      </p:pic>
      <p:pic>
        <p:nvPicPr>
          <p:cNvPr id="14" name="Picture 13" descr="antiproton.jpg"/>
          <p:cNvPicPr>
            <a:picLocks noChangeAspect="1"/>
          </p:cNvPicPr>
          <p:nvPr/>
        </p:nvPicPr>
        <p:blipFill>
          <a:blip r:embed="rId4"/>
          <a:srcRect l="55667" t="7141" r="7325" b="19042"/>
          <a:stretch>
            <a:fillRect/>
          </a:stretch>
        </p:blipFill>
        <p:spPr>
          <a:xfrm rot="5400000">
            <a:off x="5560074" y="-1102220"/>
            <a:ext cx="2055372" cy="63077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89489" y="1378579"/>
            <a:ext cx="6162514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12700" prstMaterial="matte">
              <a:bevelT w="25400" h="55880" prst="artDeco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2E281F">
                      <a:alpha val="99000"/>
                    </a:srgbClr>
                  </a:outerShdw>
                </a:effectLst>
              </a:rPr>
              <a:t>CERN in the classroom:</a:t>
            </a:r>
          </a:p>
          <a:p>
            <a:pPr algn="ctr"/>
            <a:r>
              <a:rPr lang="en-US" sz="4000" b="1" spc="50" dirty="0" smtClean="0">
                <a:ln w="1143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2E281F">
                      <a:alpha val="99000"/>
                    </a:srgbClr>
                  </a:outerShdw>
                </a:effectLst>
              </a:rPr>
              <a:t>cloud chambers</a:t>
            </a:r>
          </a:p>
        </p:txBody>
      </p:sp>
      <p:pic>
        <p:nvPicPr>
          <p:cNvPr id="17" name="Picture 16" descr="ExperPartPhys_trans-th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644" y="4487083"/>
            <a:ext cx="3749365" cy="934801"/>
          </a:xfrm>
          <a:prstGeom prst="rect">
            <a:avLst/>
          </a:prstGeom>
        </p:spPr>
      </p:pic>
      <p:pic>
        <p:nvPicPr>
          <p:cNvPr id="16" name="Picture 15" descr="elementary_clear.png"/>
          <p:cNvPicPr>
            <a:picLocks noChangeAspect="1"/>
          </p:cNvPicPr>
          <p:nvPr/>
        </p:nvPicPr>
        <p:blipFill>
          <a:blip r:embed="rId6"/>
          <a:srcRect t="50140"/>
          <a:stretch>
            <a:fillRect/>
          </a:stretch>
        </p:blipFill>
        <p:spPr>
          <a:xfrm>
            <a:off x="-199969" y="5058961"/>
            <a:ext cx="4483903" cy="116255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54904" y="4282048"/>
            <a:ext cx="30700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316692"/>
                </a:solidFill>
                <a:effectLst>
                  <a:outerShdw blurRad="50800" dist="38100" dir="2700000" algn="tl" rotWithShape="0">
                    <a:schemeClr val="bg1">
                      <a:lumMod val="95000"/>
                      <a:alpha val="43000"/>
                    </a:schemeClr>
                  </a:outerShdw>
                </a:effectLst>
                <a:latin typeface="Futura Medium"/>
              </a:rPr>
              <a:t>Elementary</a:t>
            </a:r>
            <a:endParaRPr lang="en-US" sz="4400" dirty="0">
              <a:solidFill>
                <a:srgbClr val="316692"/>
              </a:solidFill>
              <a:effectLst>
                <a:outerShdw blurRad="50800" dist="38100" dir="2700000" algn="tl" rotWithShape="0">
                  <a:schemeClr val="bg1">
                    <a:lumMod val="95000"/>
                    <a:alpha val="43000"/>
                  </a:schemeClr>
                </a:outerShdw>
              </a:effectLst>
              <a:latin typeface="Futura Medium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11970" y="4839398"/>
            <a:ext cx="2039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95000"/>
                      <a:alpha val="43000"/>
                    </a:schemeClr>
                  </a:outerShdw>
                </a:effectLst>
                <a:latin typeface="Futura Medium"/>
              </a:rPr>
              <a:t>a collaboration: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2700000" algn="tl" rotWithShape="0">
                  <a:schemeClr val="bg1">
                    <a:lumMod val="95000"/>
                    <a:alpha val="43000"/>
                  </a:schemeClr>
                </a:outerShdw>
              </a:effectLst>
              <a:latin typeface="Futura Medium"/>
            </a:endParaRPr>
          </a:p>
        </p:txBody>
      </p:sp>
      <p:pic>
        <p:nvPicPr>
          <p:cNvPr id="23" name="Picture 22" descr="gsfLogoWhit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rcRect l="25249" t="28585" r="21883" b="28585"/>
              <a:stretch>
                <a:fillRect/>
              </a:stretch>
            </p:blipFill>
          </mc:Choice>
          <mc:Fallback>
            <p:blipFill>
              <a:blip r:embed="rId8"/>
              <a:srcRect l="25249" t="28585" r="21883" b="28585"/>
              <a:stretch>
                <a:fillRect/>
              </a:stretch>
            </p:blipFill>
          </mc:Fallback>
        </mc:AlternateContent>
        <p:spPr>
          <a:xfrm>
            <a:off x="6133390" y="5329422"/>
            <a:ext cx="1428024" cy="817530"/>
          </a:xfrm>
          <a:prstGeom prst="rect">
            <a:avLst/>
          </a:prstGeom>
        </p:spPr>
      </p:pic>
      <p:pic>
        <p:nvPicPr>
          <p:cNvPr id="15" name="Picture 14" descr="RSLogoblackbacground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46043" y="5267905"/>
            <a:ext cx="1360392" cy="94411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742537" y="6420165"/>
            <a:ext cx="4470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95000"/>
                      <a:alpha val="43000"/>
                    </a:schemeClr>
                  </a:outerShdw>
                </a:effectLst>
                <a:latin typeface="Futura Medium"/>
              </a:rPr>
              <a:t>http://</a:t>
            </a:r>
            <a:r>
              <a:rPr lang="en-US" sz="2000" dirty="0" err="1" smtClean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95000"/>
                      <a:alpha val="43000"/>
                    </a:schemeClr>
                  </a:outerShdw>
                </a:effectLst>
                <a:latin typeface="Futura Medium"/>
              </a:rPr>
              <a:t>CERNandScotland.tumblr.com</a:t>
            </a:r>
            <a:endParaRPr lang="en-US" sz="2000" dirty="0">
              <a:solidFill>
                <a:schemeClr val="bg1">
                  <a:lumMod val="85000"/>
                </a:schemeClr>
              </a:solidFill>
              <a:effectLst>
                <a:outerShdw blurRad="50800" dist="38100" dir="2700000" algn="tl" rotWithShape="0">
                  <a:schemeClr val="bg1">
                    <a:lumMod val="95000"/>
                    <a:alpha val="43000"/>
                  </a:schemeClr>
                </a:outerShdw>
              </a:effectLst>
              <a:latin typeface="Futura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ntiproton.jpg"/>
          <p:cNvPicPr>
            <a:picLocks noChangeAspect="1"/>
          </p:cNvPicPr>
          <p:nvPr/>
        </p:nvPicPr>
        <p:blipFill>
          <a:blip r:embed="rId3"/>
          <a:srcRect t="4761" r="1465" b="10949"/>
          <a:stretch>
            <a:fillRect/>
          </a:stretch>
        </p:blipFill>
        <p:spPr>
          <a:xfrm>
            <a:off x="2301036" y="0"/>
            <a:ext cx="521063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616" y="288316"/>
            <a:ext cx="8192567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12700" prstMaterial="matte">
              <a:bevelT w="25400" h="55880" prst="artDeco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76200" dist="50800" dir="5400000" algn="tl" rotWithShape="0">
                    <a:srgbClr val="2E281F">
                      <a:alpha val="99000"/>
                    </a:srgbClr>
                  </a:outerShdw>
                </a:effectLst>
              </a:rPr>
              <a:t>The discovery of the antiproton </a:t>
            </a:r>
          </a:p>
          <a:p>
            <a:pPr algn="ctr"/>
            <a:r>
              <a:rPr lang="en-US" sz="4000" b="1" spc="50" dirty="0" smtClean="0">
                <a:ln w="11430"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76200" dist="50800" dir="5400000" algn="tl" rotWithShape="0">
                    <a:srgbClr val="2E281F">
                      <a:alpha val="99000"/>
                    </a:srgbClr>
                  </a:outerShdw>
                </a:effectLst>
              </a:rPr>
              <a:t>and other antimatter, 1955-59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675" name="Picture 3" descr="stanfordlinacc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1698" y="1296632"/>
            <a:ext cx="4438739" cy="275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754063" y="4598988"/>
            <a:ext cx="26098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/>
              <a:t>Glasgow electron microscope</a:t>
            </a:r>
          </a:p>
        </p:txBody>
      </p:sp>
      <p:sp>
        <p:nvSpPr>
          <p:cNvPr id="28677" name="TextBox 5"/>
          <p:cNvSpPr txBox="1">
            <a:spLocks noChangeArrowheads="1"/>
          </p:cNvSpPr>
          <p:nvPr/>
        </p:nvSpPr>
        <p:spPr bwMode="auto">
          <a:xfrm>
            <a:off x="4672013" y="4922838"/>
            <a:ext cx="48815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/>
              <a:t>Stanford linear accelerator (1960)</a:t>
            </a:r>
          </a:p>
        </p:txBody>
      </p:sp>
      <p:pic>
        <p:nvPicPr>
          <p:cNvPr id="28678" name="Picture 5" descr="SLac"/>
          <p:cNvPicPr>
            <a:picLocks noChangeAspect="1" noChangeArrowheads="1"/>
          </p:cNvPicPr>
          <p:nvPr/>
        </p:nvPicPr>
        <p:blipFill>
          <a:blip r:embed="rId4"/>
          <a:srcRect t="11491" b="23941"/>
          <a:stretch>
            <a:fillRect/>
          </a:stretch>
        </p:blipFill>
        <p:spPr bwMode="auto">
          <a:xfrm>
            <a:off x="573088" y="4652963"/>
            <a:ext cx="893921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Line 6"/>
          <p:cNvSpPr>
            <a:spLocks noChangeShapeType="1"/>
          </p:cNvSpPr>
          <p:nvPr/>
        </p:nvSpPr>
        <p:spPr bwMode="auto">
          <a:xfrm flipV="1">
            <a:off x="1382713" y="5830888"/>
            <a:ext cx="5616575" cy="792162"/>
          </a:xfrm>
          <a:prstGeom prst="line">
            <a:avLst/>
          </a:prstGeom>
          <a:noFill/>
          <a:ln w="38100" cap="rnd">
            <a:solidFill>
              <a:schemeClr val="bg1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1" name="Oval 8"/>
          <p:cNvSpPr>
            <a:spLocks noChangeArrowheads="1"/>
          </p:cNvSpPr>
          <p:nvPr/>
        </p:nvSpPr>
        <p:spPr bwMode="auto">
          <a:xfrm>
            <a:off x="7270750" y="5051425"/>
            <a:ext cx="863600" cy="865188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1266825" y="6315075"/>
            <a:ext cx="198438" cy="1857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4" name="Straight Connector 13"/>
          <p:cNvCxnSpPr>
            <a:endCxn id="28686" idx="1"/>
          </p:cNvCxnSpPr>
          <p:nvPr/>
        </p:nvCxnSpPr>
        <p:spPr>
          <a:xfrm rot="10800000">
            <a:off x="4587875" y="4251325"/>
            <a:ext cx="2735263" cy="1470025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8089900" y="4152900"/>
            <a:ext cx="1544638" cy="151130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686" name="TextBox 19"/>
          <p:cNvSpPr txBox="1">
            <a:spLocks noChangeArrowheads="1"/>
          </p:cNvSpPr>
          <p:nvPr/>
        </p:nvSpPr>
        <p:spPr bwMode="auto">
          <a:xfrm>
            <a:off x="4587875" y="4019550"/>
            <a:ext cx="4938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Stanford linear accelerator (1960)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6364" y="0"/>
            <a:ext cx="7669287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12700" prstMaterial="matte">
              <a:bevelT w="25400" h="55880" prst="artDeco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76200" dist="50800" dir="5400000" algn="tl" rotWithShape="0">
                    <a:srgbClr val="2E281F">
                      <a:alpha val="99000"/>
                    </a:srgbClr>
                  </a:outerShdw>
                </a:effectLst>
              </a:rPr>
              <a:t>Controlle</a:t>
            </a:r>
            <a:r>
              <a:rPr lang="en-US" sz="4000" b="1" spc="50" dirty="0" smtClean="0">
                <a:ln w="11430"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76200" dist="50800" dir="5400000" algn="tl" rotWithShape="0">
                    <a:srgbClr val="2E281F">
                      <a:alpha val="99000"/>
                    </a:srgbClr>
                  </a:outerShdw>
                </a:effectLst>
              </a:rPr>
              <a:t>d environment and </a:t>
            </a:r>
          </a:p>
          <a:p>
            <a:pPr algn="ctr"/>
            <a:r>
              <a:rPr lang="en-US" sz="4000" b="1" spc="50" dirty="0" smtClean="0">
                <a:ln w="11430"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76200" dist="50800" dir="5400000" algn="tl" rotWithShape="0">
                    <a:srgbClr val="2E281F">
                      <a:alpha val="99000"/>
                    </a:srgbClr>
                  </a:outerShdw>
                </a:effectLst>
              </a:rPr>
              <a:t>higher energies:  accelerators</a:t>
            </a:r>
            <a:endParaRPr lang="en-US" sz="4000" b="1" spc="50" dirty="0" smtClean="0">
              <a:ln w="11430"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6200" dist="50800" dir="5400000" algn="tl" rotWithShape="0">
                  <a:srgbClr val="2E281F">
                    <a:alpha val="99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98612E-6 L 0.69271 -0.1369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" y="-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ern_aerial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9446" y="0"/>
            <a:ext cx="101060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4821" y="159295"/>
            <a:ext cx="680186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12700" prstMaterial="matte">
              <a:bevelT w="25400" h="55880" prst="artDeco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76200" dist="50800" dir="5400000" algn="tl" rotWithShape="0">
                    <a:srgbClr val="2E281F">
                      <a:alpha val="99000"/>
                    </a:srgbClr>
                  </a:outerShdw>
                </a:effectLst>
              </a:rPr>
              <a:t>The Large </a:t>
            </a:r>
            <a:r>
              <a:rPr lang="en-US" sz="4000" b="1" spc="50" dirty="0" err="1" smtClean="0">
                <a:ln w="11430"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76200" dist="50800" dir="5400000" algn="tl" rotWithShape="0">
                    <a:srgbClr val="2E281F">
                      <a:alpha val="99000"/>
                    </a:srgbClr>
                  </a:outerShdw>
                </a:effectLst>
              </a:rPr>
              <a:t>Hadron</a:t>
            </a:r>
            <a:r>
              <a:rPr lang="en-US" sz="4000" b="1" spc="50" dirty="0" smtClean="0">
                <a:ln w="11430"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76200" dist="50800" dir="5400000" algn="tl" rotWithShape="0">
                    <a:srgbClr val="2E281F">
                      <a:alpha val="99000"/>
                    </a:srgbClr>
                  </a:outerShdw>
                </a:effectLst>
              </a:rPr>
              <a:t> Collider</a:t>
            </a:r>
            <a:endParaRPr lang="en-US" sz="4000" b="1" spc="50" dirty="0" smtClean="0">
              <a:ln w="11430"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6200" dist="50800" dir="5400000" algn="tl" rotWithShape="0">
                  <a:srgbClr val="2E281F">
                    <a:alpha val="99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540250" y="5387975"/>
            <a:ext cx="82550" cy="762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543690" y="5387976"/>
            <a:ext cx="79110" cy="73025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" name="Picture 11" descr="MCDD00942_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6425" y="3163889"/>
            <a:ext cx="949325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Atla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401" y="1425575"/>
            <a:ext cx="8322072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Collision_pres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604240">
            <a:off x="2930525" y="1965325"/>
            <a:ext cx="3797300" cy="318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13"/>
          <p:cNvSpPr/>
          <p:nvPr/>
        </p:nvSpPr>
        <p:spPr>
          <a:xfrm>
            <a:off x="9740900" y="3846513"/>
            <a:ext cx="1651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2550" y="3167063"/>
            <a:ext cx="1651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-17890" y="-1"/>
            <a:ext cx="9923890" cy="14335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795871"/>
            <a:ext cx="9923890" cy="10621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-17889" y="0"/>
            <a:ext cx="78496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991166" y="0"/>
            <a:ext cx="91483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99374" y="20972"/>
            <a:ext cx="5892959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12700" prstMaterial="matte">
              <a:bevelT w="25400" h="55880" prst="artDeco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76200" dist="50800" dir="5400000" algn="tl" rotWithShape="0">
                    <a:srgbClr val="2E281F">
                      <a:alpha val="99000"/>
                    </a:srgbClr>
                  </a:outerShdw>
                </a:effectLst>
              </a:rPr>
              <a:t>The ATLAS experiment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0397" y="626067"/>
            <a:ext cx="7235324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12700" prstMaterial="matte">
              <a:bevelT w="25400" h="55880" prst="artDeco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76200" dist="50800" dir="5400000" algn="tl" rotWithShape="0">
                    <a:srgbClr val="2E281F">
                      <a:alpha val="99000"/>
                    </a:srgbClr>
                  </a:outerShdw>
                </a:effectLst>
              </a:rPr>
              <a:t>– reconstruct particle tracks</a:t>
            </a:r>
            <a:endParaRPr lang="en-US" sz="4000" b="1" spc="50" dirty="0" smtClean="0">
              <a:ln w="11430"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6200" dist="50800" dir="5400000" algn="tl" rotWithShape="0">
                  <a:srgbClr val="2E281F">
                    <a:alpha val="99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vent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32354" y="-775"/>
            <a:ext cx="5805588" cy="6858775"/>
          </a:xfrm>
          <a:prstGeom prst="rect">
            <a:avLst/>
          </a:prstGeom>
          <a:noFill/>
          <a:ln w="38100">
            <a:solidFill>
              <a:srgbClr val="0099FF"/>
            </a:solidFill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6028580" y="840763"/>
            <a:ext cx="196778" cy="2146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073646" y="1672907"/>
            <a:ext cx="196778" cy="2146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127313" y="2424203"/>
            <a:ext cx="196778" cy="2146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234647" y="3497483"/>
            <a:ext cx="98045" cy="802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261824" y="3631995"/>
            <a:ext cx="98045" cy="802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261824" y="3739323"/>
            <a:ext cx="98045" cy="802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79713" y="3810875"/>
            <a:ext cx="98045" cy="802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297602" y="4007643"/>
            <a:ext cx="98045" cy="802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315491" y="4114971"/>
            <a:ext cx="98045" cy="802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Object 2"/>
          <p:cNvGraphicFramePr>
            <a:graphicFrameLocks noChangeAspect="1"/>
          </p:cNvGraphicFramePr>
          <p:nvPr/>
        </p:nvGraphicFramePr>
        <p:xfrm>
          <a:off x="0" y="0"/>
          <a:ext cx="4826000" cy="3811588"/>
        </p:xfrm>
        <a:graphic>
          <a:graphicData uri="http://schemas.openxmlformats.org/presentationml/2006/ole">
            <p:oleObj spid="_x0000_s188418" name="Document" r:id="rId5" imgW="3022600" imgH="2387600" progId="Word.Document.12">
              <p:link updateAutomatic="1"/>
            </p:oleObj>
          </a:graphicData>
        </a:graphic>
      </p:graphicFrame>
      <p:pic>
        <p:nvPicPr>
          <p:cNvPr id="18" name="Picture 1" descr="ATLAS_sct_endcap.jpg"/>
          <p:cNvPicPr>
            <a:picLocks noChangeAspect="1"/>
          </p:cNvPicPr>
          <p:nvPr/>
        </p:nvPicPr>
        <p:blipFill>
          <a:blip r:embed="rId6"/>
          <a:srcRect l="11249" r="9999"/>
          <a:stretch>
            <a:fillRect/>
          </a:stretch>
        </p:blipFill>
        <p:spPr bwMode="auto">
          <a:xfrm>
            <a:off x="0" y="3359150"/>
            <a:ext cx="4133850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7890" y="0"/>
            <a:ext cx="992388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tlas4mu_med_transpar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8972" y="1300093"/>
            <a:ext cx="5407028" cy="4679400"/>
          </a:xfrm>
          <a:prstGeom prst="rect">
            <a:avLst/>
          </a:prstGeom>
        </p:spPr>
      </p:pic>
      <p:pic>
        <p:nvPicPr>
          <p:cNvPr id="4" name="Picture 3" descr="antiproton.jpg"/>
          <p:cNvPicPr>
            <a:picLocks noChangeAspect="1"/>
          </p:cNvPicPr>
          <p:nvPr/>
        </p:nvPicPr>
        <p:blipFill>
          <a:blip r:embed="rId3"/>
          <a:srcRect l="55667" t="7141" r="7325" b="19042"/>
          <a:stretch>
            <a:fillRect/>
          </a:stretch>
        </p:blipFill>
        <p:spPr>
          <a:xfrm>
            <a:off x="480202" y="1310095"/>
            <a:ext cx="1606452" cy="4930078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2662645" y="3500255"/>
            <a:ext cx="1427252" cy="7766"/>
          </a:xfrm>
          <a:prstGeom prst="straightConnector1">
            <a:avLst/>
          </a:prstGeom>
          <a:ln w="1016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0274" y="58697"/>
            <a:ext cx="9229008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12700" prstMaterial="matte">
              <a:bevelT w="25400" h="55880" prst="artDeco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76200" dist="50800" dir="5400000" algn="tl" rotWithShape="0">
                    <a:srgbClr val="2E281F">
                      <a:alpha val="99000"/>
                    </a:srgbClr>
                  </a:outerShdw>
                </a:effectLst>
              </a:rPr>
              <a:t>From cloud chambers</a:t>
            </a:r>
          </a:p>
          <a:p>
            <a:r>
              <a:rPr lang="en-US" sz="4000" b="1" spc="50" dirty="0" smtClean="0">
                <a:ln w="11430"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76200" dist="50800" dir="5400000" algn="tl" rotWithShape="0">
                    <a:srgbClr val="2E281F">
                      <a:alpha val="99000"/>
                    </a:srgbClr>
                  </a:outerShdw>
                </a:effectLst>
              </a:rPr>
              <a:t>                           to Higgs at the LHC</a:t>
            </a:r>
            <a:endParaRPr lang="en-US" sz="4000" b="1" spc="50" dirty="0" smtClean="0">
              <a:ln w="11430"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6200" dist="50800" dir="5400000" algn="tl" rotWithShape="0">
                  <a:srgbClr val="2E281F">
                    <a:alpha val="99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0200" y="3916425"/>
            <a:ext cx="916305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316692"/>
                </a:solidFill>
              </a:rPr>
              <a:t>http://</a:t>
            </a:r>
            <a:r>
              <a:rPr lang="en-US" dirty="0" err="1" smtClean="0">
                <a:solidFill>
                  <a:srgbClr val="316692"/>
                </a:solidFill>
              </a:rPr>
              <a:t>CERNandScotland.tumblr.com</a:t>
            </a:r>
            <a:endParaRPr lang="en-US" dirty="0" smtClean="0">
              <a:solidFill>
                <a:srgbClr val="316692"/>
              </a:solidFill>
            </a:endParaRPr>
          </a:p>
        </p:txBody>
      </p:sp>
      <p:pic>
        <p:nvPicPr>
          <p:cNvPr id="13316" name="Picture 4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200" y="1304989"/>
            <a:ext cx="454025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tumblr_meyybaOBwS1s06pl7o1_r2_4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30850" y="2090801"/>
            <a:ext cx="387985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ExperPartPhys_colour-th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66003" y="1173225"/>
            <a:ext cx="430979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742950" y="2922650"/>
            <a:ext cx="8420100" cy="14700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D7E8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52529" t="26203" r="2323" b="36540"/>
          <a:stretch>
            <a:fillRect/>
          </a:stretch>
        </p:blipFill>
        <p:spPr bwMode="auto">
          <a:xfrm>
            <a:off x="1592057" y="330456"/>
            <a:ext cx="6709056" cy="3112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3593" t="41339" r="65367" b="37279"/>
          <a:stretch>
            <a:fillRect/>
          </a:stretch>
        </p:blipFill>
        <p:spPr bwMode="auto">
          <a:xfrm>
            <a:off x="1553258" y="4070916"/>
            <a:ext cx="6873194" cy="2662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288672" y="5213035"/>
            <a:ext cx="1005595" cy="277100"/>
          </a:xfrm>
          <a:prstGeom prst="rect">
            <a:avLst/>
          </a:prstGeom>
          <a:solidFill>
            <a:srgbClr val="D7E8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550223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SEPnet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28181" y="12828"/>
            <a:ext cx="10034117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12700" prstMaterial="matte">
              <a:bevelT w="25400" h="55880" prst="artDeco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76200" dist="50800" dir="5400000" algn="tl" rotWithShape="0">
                    <a:srgbClr val="2E281F">
                      <a:alpha val="99000"/>
                    </a:srgbClr>
                  </a:outerShdw>
                </a:effectLst>
              </a:rPr>
              <a:t>Particle Physics:   the ‘building blocks’</a:t>
            </a:r>
            <a:endParaRPr lang="en-US" sz="4000" b="1" spc="50" dirty="0" smtClean="0">
              <a:ln w="11430"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6200" dist="50800" dir="5400000" algn="tl" rotWithShape="0">
                  <a:srgbClr val="2E281F">
                    <a:alpha val="99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80056" y="5168137"/>
            <a:ext cx="3167585" cy="306584"/>
          </a:xfrm>
          <a:prstGeom prst="rect">
            <a:avLst/>
          </a:prstGeom>
          <a:solidFill>
            <a:srgbClr val="D7E8F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86486" y="2152500"/>
            <a:ext cx="3167585" cy="306584"/>
          </a:xfrm>
          <a:prstGeom prst="rect">
            <a:avLst/>
          </a:prstGeom>
          <a:solidFill>
            <a:srgbClr val="D7E8F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04038" y="5474721"/>
            <a:ext cx="1032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366FF"/>
                </a:solidFill>
              </a:rPr>
              <a:t>–70ºC</a:t>
            </a:r>
            <a:endParaRPr lang="en-US" sz="2400" b="1" dirty="0">
              <a:solidFill>
                <a:srgbClr val="3366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5871" y="1714529"/>
            <a:ext cx="1041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+12ºC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55222" y="4072264"/>
            <a:ext cx="2788058" cy="656966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761651" y="2459084"/>
            <a:ext cx="2788058" cy="139583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rot="10800000" flipV="1">
            <a:off x="4849823" y="2335880"/>
            <a:ext cx="1109382" cy="204389"/>
          </a:xfrm>
          <a:prstGeom prst="line">
            <a:avLst/>
          </a:prstGeom>
          <a:ln w="4445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959799" y="2087011"/>
            <a:ext cx="3725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isopropyl alcohol (volatile)</a:t>
            </a:r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10800000" flipV="1">
            <a:off x="4673517" y="4161692"/>
            <a:ext cx="1109382" cy="204389"/>
          </a:xfrm>
          <a:prstGeom prst="line">
            <a:avLst/>
          </a:prstGeom>
          <a:ln w="4445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2383120" y="3219820"/>
            <a:ext cx="657414" cy="14945"/>
          </a:xfrm>
          <a:prstGeom prst="line">
            <a:avLst/>
          </a:prstGeom>
          <a:ln w="44450">
            <a:solidFill>
              <a:srgbClr val="3366FF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3372216" y="3222810"/>
            <a:ext cx="657414" cy="14945"/>
          </a:xfrm>
          <a:prstGeom prst="line">
            <a:avLst/>
          </a:prstGeom>
          <a:ln w="44450">
            <a:solidFill>
              <a:srgbClr val="3366FF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110081" y="3016353"/>
            <a:ext cx="4673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falls in high temperature gradient</a:t>
            </a:r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53610" y="3927764"/>
            <a:ext cx="33454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layer of supersaturated</a:t>
            </a:r>
          </a:p>
          <a:p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</a:rPr>
              <a:t>vapour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 forms</a:t>
            </a:r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7925" y="10551"/>
            <a:ext cx="4019049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12700" prstMaterial="matte">
              <a:bevelT w="25400" h="55880" prst="artDeco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76200" dist="50800" dir="5400000" algn="tl" rotWithShape="0">
                    <a:srgbClr val="2E281F">
                      <a:alpha val="99000"/>
                    </a:srgbClr>
                  </a:outerShdw>
                </a:effectLst>
              </a:rPr>
              <a:t>Cloud chamber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38866" y="637578"/>
            <a:ext cx="4101604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12700" prstMaterial="matte">
              <a:bevelT w="25400" h="55880" prst="artDeco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400" b="1" spc="50" dirty="0" smtClean="0">
                <a:ln w="11430"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76200" dist="50800" dir="5400000" algn="tl" rotWithShape="0">
                    <a:srgbClr val="2E281F">
                      <a:alpha val="99000"/>
                    </a:srgbClr>
                  </a:outerShdw>
                </a:effectLst>
              </a:rPr>
              <a:t>invented 1911 by Scottish </a:t>
            </a:r>
          </a:p>
          <a:p>
            <a:r>
              <a:rPr lang="en-US" sz="2400" b="1" spc="50" dirty="0" smtClean="0">
                <a:ln w="11430"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76200" dist="50800" dir="5400000" algn="tl" rotWithShape="0">
                    <a:srgbClr val="2E281F">
                      <a:alpha val="99000"/>
                    </a:srgbClr>
                  </a:outerShdw>
                </a:effectLst>
              </a:rPr>
              <a:t>physicist CTR Wilson</a:t>
            </a:r>
            <a:endParaRPr lang="en-US" sz="2400" b="1" spc="50" dirty="0" smtClean="0">
              <a:ln w="11430"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6200" dist="50800" dir="5400000" algn="tl" rotWithShape="0">
                  <a:srgbClr val="2E281F">
                    <a:alpha val="99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80056" y="5168137"/>
            <a:ext cx="3167585" cy="306584"/>
          </a:xfrm>
          <a:prstGeom prst="rect">
            <a:avLst/>
          </a:prstGeom>
          <a:solidFill>
            <a:srgbClr val="D7E8F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86486" y="2152500"/>
            <a:ext cx="3167585" cy="306584"/>
          </a:xfrm>
          <a:prstGeom prst="rect">
            <a:avLst/>
          </a:prstGeom>
          <a:solidFill>
            <a:srgbClr val="D7E8F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04038" y="5474721"/>
            <a:ext cx="1032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366FF"/>
                </a:solidFill>
              </a:rPr>
              <a:t>–70ºC</a:t>
            </a:r>
            <a:endParaRPr lang="en-US" sz="2400" b="1" dirty="0">
              <a:solidFill>
                <a:srgbClr val="3366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5871" y="1714529"/>
            <a:ext cx="1041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+12ºC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55222" y="4072264"/>
            <a:ext cx="2788058" cy="656966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761651" y="2459084"/>
            <a:ext cx="2788058" cy="139583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1955775" y="2482118"/>
            <a:ext cx="3445424" cy="3415737"/>
          </a:xfrm>
          <a:prstGeom prst="line">
            <a:avLst/>
          </a:prstGeom>
          <a:ln w="44450">
            <a:solidFill>
              <a:srgbClr val="FFFF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094411" y="2730061"/>
            <a:ext cx="4770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high-energy particle goes through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80056" y="5168137"/>
            <a:ext cx="3167585" cy="306584"/>
          </a:xfrm>
          <a:prstGeom prst="rect">
            <a:avLst/>
          </a:prstGeom>
          <a:solidFill>
            <a:srgbClr val="D7E8F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86486" y="2152500"/>
            <a:ext cx="3167585" cy="306584"/>
          </a:xfrm>
          <a:prstGeom prst="rect">
            <a:avLst/>
          </a:prstGeom>
          <a:solidFill>
            <a:srgbClr val="D7E8F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04038" y="5474721"/>
            <a:ext cx="1032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366FF"/>
                </a:solidFill>
              </a:rPr>
              <a:t>–70ºC</a:t>
            </a:r>
            <a:endParaRPr lang="en-US" sz="2400" b="1" dirty="0">
              <a:solidFill>
                <a:srgbClr val="3366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5871" y="1714529"/>
            <a:ext cx="1041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+12ºC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55222" y="4072264"/>
            <a:ext cx="2788058" cy="656966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761651" y="2459084"/>
            <a:ext cx="2788058" cy="139583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1955775" y="2482118"/>
            <a:ext cx="3445424" cy="3415737"/>
          </a:xfrm>
          <a:prstGeom prst="line">
            <a:avLst/>
          </a:prstGeom>
          <a:ln w="44450">
            <a:solidFill>
              <a:srgbClr val="FFFF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181993" y="2730061"/>
            <a:ext cx="35371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strips electrons from gas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molecules as it passes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1312" y="2532079"/>
            <a:ext cx="364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+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81769" y="3064057"/>
            <a:ext cx="364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+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95702" y="3356045"/>
            <a:ext cx="364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+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89162" y="4115206"/>
            <a:ext cx="364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+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80441" y="4465588"/>
            <a:ext cx="364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+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5180" y="4845170"/>
            <a:ext cx="364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+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17503" y="2655281"/>
            <a:ext cx="364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–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69238" y="2822280"/>
            <a:ext cx="364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–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56709" y="3485654"/>
            <a:ext cx="364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–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66283" y="3967430"/>
            <a:ext cx="364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–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36976" y="4280423"/>
            <a:ext cx="364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–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47213" y="4849794"/>
            <a:ext cx="364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–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80056" y="5168137"/>
            <a:ext cx="3167585" cy="306584"/>
          </a:xfrm>
          <a:prstGeom prst="rect">
            <a:avLst/>
          </a:prstGeom>
          <a:solidFill>
            <a:srgbClr val="D7E8F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86486" y="2152500"/>
            <a:ext cx="3167585" cy="306584"/>
          </a:xfrm>
          <a:prstGeom prst="rect">
            <a:avLst/>
          </a:prstGeom>
          <a:solidFill>
            <a:srgbClr val="D7E8F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04038" y="5474721"/>
            <a:ext cx="1032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366FF"/>
                </a:solidFill>
              </a:rPr>
              <a:t>–70ºC</a:t>
            </a:r>
            <a:endParaRPr lang="en-US" sz="2400" b="1" dirty="0">
              <a:solidFill>
                <a:srgbClr val="3366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5871" y="1714529"/>
            <a:ext cx="1041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+12ºC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55222" y="4072264"/>
            <a:ext cx="2788058" cy="656966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761651" y="2459084"/>
            <a:ext cx="2788058" cy="139583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685688" y="3956399"/>
            <a:ext cx="3736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ions nucleate liquid drops in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the supersaturated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gas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736876" y="4029400"/>
            <a:ext cx="87583" cy="145993"/>
          </a:xfrm>
          <a:prstGeom prst="ellipse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626530" y="4138003"/>
            <a:ext cx="87583" cy="145993"/>
          </a:xfrm>
          <a:prstGeom prst="ellipse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545378" y="4246606"/>
            <a:ext cx="87583" cy="145993"/>
          </a:xfrm>
          <a:prstGeom prst="ellipse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464226" y="4326011"/>
            <a:ext cx="87583" cy="145993"/>
          </a:xfrm>
          <a:prstGeom prst="ellipse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341020" y="4436393"/>
            <a:ext cx="87583" cy="145993"/>
          </a:xfrm>
          <a:prstGeom prst="ellipse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259868" y="4530397"/>
            <a:ext cx="87583" cy="145993"/>
          </a:xfrm>
          <a:prstGeom prst="ellipse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149522" y="4639000"/>
            <a:ext cx="87583" cy="145993"/>
          </a:xfrm>
          <a:prstGeom prst="ellipse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80056" y="5168137"/>
            <a:ext cx="3167585" cy="306584"/>
          </a:xfrm>
          <a:prstGeom prst="rect">
            <a:avLst/>
          </a:prstGeom>
          <a:solidFill>
            <a:srgbClr val="D7E8F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86486" y="2152500"/>
            <a:ext cx="3167585" cy="306584"/>
          </a:xfrm>
          <a:prstGeom prst="rect">
            <a:avLst/>
          </a:prstGeom>
          <a:solidFill>
            <a:srgbClr val="D7E8F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04038" y="5474721"/>
            <a:ext cx="1032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366FF"/>
                </a:solidFill>
              </a:rPr>
              <a:t>–70ºC</a:t>
            </a:r>
            <a:endParaRPr lang="en-US" sz="2400" b="1" dirty="0">
              <a:solidFill>
                <a:srgbClr val="3366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5871" y="1714529"/>
            <a:ext cx="1041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+12ºC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55222" y="4072264"/>
            <a:ext cx="2788058" cy="656966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761651" y="2459084"/>
            <a:ext cx="2788058" cy="139583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736876" y="4029400"/>
            <a:ext cx="87583" cy="145993"/>
          </a:xfrm>
          <a:prstGeom prst="ellipse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626530" y="4138003"/>
            <a:ext cx="87583" cy="145993"/>
          </a:xfrm>
          <a:prstGeom prst="ellipse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545378" y="4246606"/>
            <a:ext cx="87583" cy="145993"/>
          </a:xfrm>
          <a:prstGeom prst="ellipse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464226" y="4326011"/>
            <a:ext cx="87583" cy="145993"/>
          </a:xfrm>
          <a:prstGeom prst="ellipse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341020" y="4436393"/>
            <a:ext cx="87583" cy="145993"/>
          </a:xfrm>
          <a:prstGeom prst="ellipse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259868" y="4530397"/>
            <a:ext cx="87583" cy="145993"/>
          </a:xfrm>
          <a:prstGeom prst="ellipse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149522" y="4639000"/>
            <a:ext cx="87583" cy="145993"/>
          </a:xfrm>
          <a:prstGeom prst="ellipse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un 18"/>
          <p:cNvSpPr/>
          <p:nvPr/>
        </p:nvSpPr>
        <p:spPr>
          <a:xfrm>
            <a:off x="291943" y="3547618"/>
            <a:ext cx="627679" cy="613173"/>
          </a:xfrm>
          <a:prstGeom prst="sun">
            <a:avLst/>
          </a:prstGeom>
          <a:solidFill>
            <a:schemeClr val="bg1">
              <a:lumMod val="95000"/>
            </a:scheme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endCxn id="29" idx="1"/>
          </p:cNvCxnSpPr>
          <p:nvPr/>
        </p:nvCxnSpPr>
        <p:spPr>
          <a:xfrm>
            <a:off x="905026" y="3941798"/>
            <a:ext cx="2572026" cy="4055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875830" y="4353801"/>
            <a:ext cx="2607652" cy="507751"/>
          </a:xfrm>
          <a:prstGeom prst="line">
            <a:avLst/>
          </a:prstGeom>
          <a:ln>
            <a:solidFill>
              <a:schemeClr val="bg1"/>
            </a:solidFill>
            <a:headEnd type="arrow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ight Triangle 32"/>
          <p:cNvSpPr/>
          <p:nvPr/>
        </p:nvSpPr>
        <p:spPr>
          <a:xfrm rot="1320000">
            <a:off x="481703" y="4759356"/>
            <a:ext cx="306541" cy="335783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13864" y="4835197"/>
            <a:ext cx="186800" cy="21614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4685688" y="3956399"/>
            <a:ext cx="4408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the droplets reflect light and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we can see the particle’s track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1298" name="Picture 2" descr="IMG02407-20130306-19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5056" y="219632"/>
            <a:ext cx="2888738" cy="383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299" name="Picture 3" descr="IMG02408-20130306-19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368" y="227726"/>
            <a:ext cx="28575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300" name="Picture 4" descr="IMG02414-20130306-19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67747" y="218995"/>
            <a:ext cx="3088537" cy="380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36208" y="4876151"/>
            <a:ext cx="4095993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Safety!</a:t>
            </a:r>
          </a:p>
          <a:p>
            <a:pPr marL="342900" indent="-342900">
              <a:buAutoNum type="arabicPeriod"/>
            </a:pPr>
            <a:r>
              <a:rPr lang="en-US" sz="3600" dirty="0" smtClean="0">
                <a:solidFill>
                  <a:srgbClr val="FF0000"/>
                </a:solidFill>
              </a:rPr>
              <a:t> isopropyl alcohol</a:t>
            </a:r>
          </a:p>
          <a:p>
            <a:pPr marL="342900" indent="-342900">
              <a:buAutoNum type="arabicPeriod"/>
            </a:pPr>
            <a:r>
              <a:rPr lang="en-US" sz="3600" dirty="0" smtClean="0">
                <a:solidFill>
                  <a:srgbClr val="FF0000"/>
                </a:solidFill>
              </a:rPr>
              <a:t> dry ice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nderson.jpg"/>
          <p:cNvPicPr>
            <a:picLocks noChangeAspect="1"/>
          </p:cNvPicPr>
          <p:nvPr/>
        </p:nvPicPr>
        <p:blipFill>
          <a:blip r:embed="rId3"/>
          <a:srcRect b="7081"/>
          <a:stretch>
            <a:fillRect/>
          </a:stretch>
        </p:blipFill>
        <p:spPr>
          <a:xfrm rot="10800000">
            <a:off x="2015620" y="784695"/>
            <a:ext cx="5998496" cy="60409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96021" y="835765"/>
            <a:ext cx="20095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</a:rPr>
              <a:t>positron</a:t>
            </a:r>
          </a:p>
          <a:p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</a:rPr>
              <a:t>1933</a:t>
            </a:r>
            <a:endParaRPr lang="en-US" sz="4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2974" y="58697"/>
            <a:ext cx="8869285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12700" prstMaterial="matte">
              <a:bevelT w="25400" h="55880" prst="artDeco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76200" dist="50800" dir="5400000" algn="tl" rotWithShape="0">
                    <a:srgbClr val="2E281F">
                      <a:alpha val="99000"/>
                    </a:srgbClr>
                  </a:outerShdw>
                </a:effectLst>
              </a:rPr>
              <a:t>After the atom: a new particle 1933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048496"/>
            <a:ext cx="2051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Physical Review 54 (6) 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          491–494 (1933)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icalSciences">
  <a:themeElements>
    <a:clrScheme name="">
      <a:dk1>
        <a:srgbClr val="000000"/>
      </a:dk1>
      <a:lt1>
        <a:srgbClr val="FFFFFF"/>
      </a:lt1>
      <a:dk2>
        <a:srgbClr val="5E6D34"/>
      </a:dk2>
      <a:lt2>
        <a:srgbClr val="808080"/>
      </a:lt2>
      <a:accent1>
        <a:srgbClr val="5E6D34"/>
      </a:accent1>
      <a:accent2>
        <a:srgbClr val="63A770"/>
      </a:accent2>
      <a:accent3>
        <a:srgbClr val="FFFFFF"/>
      </a:accent3>
      <a:accent4>
        <a:srgbClr val="000000"/>
      </a:accent4>
      <a:accent5>
        <a:srgbClr val="B6BAAE"/>
      </a:accent5>
      <a:accent6>
        <a:srgbClr val="599765"/>
      </a:accent6>
      <a:hlink>
        <a:srgbClr val="B3D1BD"/>
      </a:hlink>
      <a:folHlink>
        <a:srgbClr val="DCE8E4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5A2669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icalSciences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icalSciences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icalSciences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icalSciences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icalSciences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icalSciences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icalSciences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icalSciences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icalSciences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HD:Users:margarete:Desktop:templates:FacultyPPTtemps:PhysicalSciences.pot</Template>
  <TotalTime>7349</TotalTime>
  <Words>373</Words>
  <Application>Microsoft Office PowerPoint</Application>
  <PresentationFormat>A4 Paper (210x297 mm)</PresentationFormat>
  <Paragraphs>84</Paragraphs>
  <Slides>16</Slides>
  <Notes>8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PhysicalSciences</vt:lpstr>
      <vt:lpstr>???</vt:lpstr>
      <vt:lpstr>Slide 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University of Glasgow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Presentation title here</dc:title>
  <dc:creator>Lynn Bell</dc:creator>
  <cp:lastModifiedBy>Aidan Robson</cp:lastModifiedBy>
  <cp:revision>343</cp:revision>
  <cp:lastPrinted>2013-03-08T10:09:21Z</cp:lastPrinted>
  <dcterms:created xsi:type="dcterms:W3CDTF">2013-03-12T14:39:23Z</dcterms:created>
  <dcterms:modified xsi:type="dcterms:W3CDTF">2013-03-12T15:08:51Z</dcterms:modified>
</cp:coreProperties>
</file>