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07" r:id="rId2"/>
  </p:sldMasterIdLst>
  <p:notesMasterIdLst>
    <p:notesMasterId r:id="rId99"/>
  </p:notesMasterIdLst>
  <p:handoutMasterIdLst>
    <p:handoutMasterId r:id="rId100"/>
  </p:handoutMasterIdLst>
  <p:sldIdLst>
    <p:sldId id="494" r:id="rId3"/>
    <p:sldId id="325" r:id="rId4"/>
    <p:sldId id="556" r:id="rId5"/>
    <p:sldId id="559" r:id="rId6"/>
    <p:sldId id="371" r:id="rId7"/>
    <p:sldId id="551" r:id="rId8"/>
    <p:sldId id="552" r:id="rId9"/>
    <p:sldId id="575" r:id="rId10"/>
    <p:sldId id="576" r:id="rId11"/>
    <p:sldId id="577" r:id="rId12"/>
    <p:sldId id="316" r:id="rId13"/>
    <p:sldId id="347" r:id="rId14"/>
    <p:sldId id="561" r:id="rId15"/>
    <p:sldId id="562" r:id="rId16"/>
    <p:sldId id="563" r:id="rId17"/>
    <p:sldId id="564" r:id="rId18"/>
    <p:sldId id="389" r:id="rId19"/>
    <p:sldId id="560" r:id="rId20"/>
    <p:sldId id="388" r:id="rId21"/>
    <p:sldId id="542" r:id="rId22"/>
    <p:sldId id="402" r:id="rId23"/>
    <p:sldId id="326" r:id="rId24"/>
    <p:sldId id="396" r:id="rId25"/>
    <p:sldId id="395" r:id="rId26"/>
    <p:sldId id="436" r:id="rId27"/>
    <p:sldId id="437" r:id="rId28"/>
    <p:sldId id="438" r:id="rId29"/>
    <p:sldId id="487" r:id="rId30"/>
    <p:sldId id="460" r:id="rId31"/>
    <p:sldId id="565" r:id="rId32"/>
    <p:sldId id="580" r:id="rId33"/>
    <p:sldId id="446" r:id="rId34"/>
    <p:sldId id="329" r:id="rId35"/>
    <p:sldId id="339" r:id="rId36"/>
    <p:sldId id="473" r:id="rId37"/>
    <p:sldId id="474" r:id="rId38"/>
    <p:sldId id="586" r:id="rId39"/>
    <p:sldId id="566" r:id="rId40"/>
    <p:sldId id="567" r:id="rId41"/>
    <p:sldId id="585" r:id="rId42"/>
    <p:sldId id="568" r:id="rId43"/>
    <p:sldId id="569" r:id="rId44"/>
    <p:sldId id="578" r:id="rId45"/>
    <p:sldId id="581" r:id="rId46"/>
    <p:sldId id="570" r:id="rId47"/>
    <p:sldId id="587" r:id="rId48"/>
    <p:sldId id="582" r:id="rId49"/>
    <p:sldId id="583" r:id="rId50"/>
    <p:sldId id="496" r:id="rId51"/>
    <p:sldId id="497" r:id="rId52"/>
    <p:sldId id="498" r:id="rId53"/>
    <p:sldId id="572" r:id="rId54"/>
    <p:sldId id="571" r:id="rId55"/>
    <p:sldId id="499" r:id="rId56"/>
    <p:sldId id="500" r:id="rId57"/>
    <p:sldId id="501" r:id="rId58"/>
    <p:sldId id="502" r:id="rId59"/>
    <p:sldId id="573" r:id="rId60"/>
    <p:sldId id="503" r:id="rId61"/>
    <p:sldId id="452" r:id="rId62"/>
    <p:sldId id="492" r:id="rId63"/>
    <p:sldId id="495" r:id="rId64"/>
    <p:sldId id="504" r:id="rId65"/>
    <p:sldId id="505" r:id="rId66"/>
    <p:sldId id="506" r:id="rId67"/>
    <p:sldId id="507" r:id="rId68"/>
    <p:sldId id="519" r:id="rId69"/>
    <p:sldId id="520" r:id="rId70"/>
    <p:sldId id="508" r:id="rId71"/>
    <p:sldId id="509" r:id="rId72"/>
    <p:sldId id="545" r:id="rId73"/>
    <p:sldId id="510" r:id="rId74"/>
    <p:sldId id="517" r:id="rId75"/>
    <p:sldId id="548" r:id="rId76"/>
    <p:sldId id="512" r:id="rId77"/>
    <p:sldId id="516" r:id="rId78"/>
    <p:sldId id="544" r:id="rId79"/>
    <p:sldId id="546" r:id="rId80"/>
    <p:sldId id="547" r:id="rId81"/>
    <p:sldId id="540" r:id="rId82"/>
    <p:sldId id="541" r:id="rId83"/>
    <p:sldId id="532" r:id="rId84"/>
    <p:sldId id="533" r:id="rId85"/>
    <p:sldId id="549" r:id="rId86"/>
    <p:sldId id="534" r:id="rId87"/>
    <p:sldId id="535" r:id="rId88"/>
    <p:sldId id="579" r:id="rId89"/>
    <p:sldId id="584" r:id="rId90"/>
    <p:sldId id="521" r:id="rId91"/>
    <p:sldId id="539" r:id="rId92"/>
    <p:sldId id="538" r:id="rId93"/>
    <p:sldId id="513" r:id="rId94"/>
    <p:sldId id="514" r:id="rId95"/>
    <p:sldId id="515" r:id="rId96"/>
    <p:sldId id="490" r:id="rId97"/>
    <p:sldId id="475" r:id="rId9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91D"/>
    <a:srgbClr val="A50021"/>
    <a:srgbClr val="5E9329"/>
    <a:srgbClr val="000000"/>
    <a:srgbClr val="FF0000"/>
    <a:srgbClr val="6004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316" autoAdjust="0"/>
    <p:restoredTop sz="94639" autoAdjust="0"/>
  </p:normalViewPr>
  <p:slideViewPr>
    <p:cSldViewPr>
      <p:cViewPr>
        <p:scale>
          <a:sx n="196" d="100"/>
          <a:sy n="196" d="100"/>
        </p:scale>
        <p:origin x="-1092" y="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2" Type="http://schemas.openxmlformats.org/officeDocument/2006/relationships/slide" Target="slides/slide21.xml"/><Relationship Id="rId1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ocuments:GridPP:ProjectPlan:GridPP4_Plan_v9(NewPlan-MinGridPP3)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ocuments:GridPP:ProjectPlan:GridPP4_Plan_v9(NewPlan-MinGridPP3)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ocuments:GridPP:ProjectPlan:GridPP4_Plan_v12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ocuments:GridPP:ProjectPlan:GridPP4_Plan_v12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GB"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Disk Costs</a:t>
            </a:r>
          </a:p>
        </c:rich>
      </c:tx>
      <c:layout>
        <c:manualLayout>
          <c:xMode val="edge"/>
          <c:yMode val="edge"/>
          <c:x val="0.44161676646706638"/>
          <c:y val="3.287673946417085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023952095808383"/>
          <c:y val="0.13424657534246617"/>
          <c:w val="0.68263473053892376"/>
          <c:h val="0.72602739726027554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DiskExtrap!$B$6:$B$13</c:f>
              <c:numCache>
                <c:formatCode>dd\-mmm\-yy</c:formatCode>
                <c:ptCount val="8"/>
                <c:pt idx="0">
                  <c:v>37257</c:v>
                </c:pt>
                <c:pt idx="1">
                  <c:v>37611</c:v>
                </c:pt>
                <c:pt idx="2">
                  <c:v>38008</c:v>
                </c:pt>
                <c:pt idx="3">
                  <c:v>38648</c:v>
                </c:pt>
                <c:pt idx="4">
                  <c:v>38860</c:v>
                </c:pt>
                <c:pt idx="5">
                  <c:v>39323</c:v>
                </c:pt>
                <c:pt idx="6">
                  <c:v>39692</c:v>
                </c:pt>
                <c:pt idx="7">
                  <c:v>40057</c:v>
                </c:pt>
              </c:numCache>
            </c:numRef>
          </c:xVal>
          <c:yVal>
            <c:numRef>
              <c:f>DiskExtrap!$E$6:$E$13</c:f>
              <c:numCache>
                <c:formatCode>General</c:formatCode>
                <c:ptCount val="8"/>
                <c:pt idx="0">
                  <c:v>2.3485140248824483</c:v>
                </c:pt>
                <c:pt idx="1">
                  <c:v>1.4036429994545039</c:v>
                </c:pt>
                <c:pt idx="2">
                  <c:v>0.85441532815606758</c:v>
                </c:pt>
                <c:pt idx="3">
                  <c:v>0.14842000511827314</c:v>
                </c:pt>
                <c:pt idx="4">
                  <c:v>0.13102826240640414</c:v>
                </c:pt>
                <c:pt idx="5">
                  <c:v>-0.50038036590445101</c:v>
                </c:pt>
                <c:pt idx="6">
                  <c:v>-1.1036801812332961</c:v>
                </c:pt>
                <c:pt idx="7">
                  <c:v>-1.4638927086954854</c:v>
                </c:pt>
              </c:numCache>
            </c:numRef>
          </c:yVal>
        </c:ser>
        <c:ser>
          <c:idx val="1"/>
          <c:order val="1"/>
          <c:tx>
            <c:v>Best fit</c:v>
          </c:tx>
          <c:spPr>
            <a:ln w="127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DiskExtrap!$B$6:$B$14</c:f>
              <c:numCache>
                <c:formatCode>dd\-mmm\-yy</c:formatCode>
                <c:ptCount val="9"/>
                <c:pt idx="0">
                  <c:v>37257</c:v>
                </c:pt>
                <c:pt idx="1">
                  <c:v>37611</c:v>
                </c:pt>
                <c:pt idx="2">
                  <c:v>38008</c:v>
                </c:pt>
                <c:pt idx="3">
                  <c:v>38648</c:v>
                </c:pt>
                <c:pt idx="4">
                  <c:v>38860</c:v>
                </c:pt>
                <c:pt idx="5">
                  <c:v>39323</c:v>
                </c:pt>
                <c:pt idx="6">
                  <c:v>39692</c:v>
                </c:pt>
                <c:pt idx="7">
                  <c:v>40057</c:v>
                </c:pt>
                <c:pt idx="8">
                  <c:v>40422</c:v>
                </c:pt>
              </c:numCache>
            </c:numRef>
          </c:xVal>
          <c:yVal>
            <c:numRef>
              <c:f>DiskExtrap!$F$6:$F$14</c:f>
              <c:numCache>
                <c:formatCode>0.00</c:formatCode>
                <c:ptCount val="9"/>
                <c:pt idx="0">
                  <c:v>1.809542208305188</c:v>
                </c:pt>
                <c:pt idx="1">
                  <c:v>1.3997331109308599</c:v>
                </c:pt>
                <c:pt idx="2">
                  <c:v>0.94014494240654056</c:v>
                </c:pt>
                <c:pt idx="3">
                  <c:v>0.19924713924391613</c:v>
                </c:pt>
                <c:pt idx="4">
                  <c:v>-4.6175258053708007E-2</c:v>
                </c:pt>
                <c:pt idx="5">
                  <c:v>-0.58216851252916535</c:v>
                </c:pt>
                <c:pt idx="6">
                  <c:v>-1.0093424021651161</c:v>
                </c:pt>
                <c:pt idx="7">
                  <c:v>-1.431885680531308</c:v>
                </c:pt>
                <c:pt idx="8">
                  <c:v>-1.854428958897492</c:v>
                </c:pt>
              </c:numCache>
            </c:numRef>
          </c:yVal>
        </c:ser>
        <c:ser>
          <c:idx val="4"/>
          <c:order val="2"/>
          <c:spPr>
            <a:ln w="28575">
              <a:noFill/>
            </a:ln>
          </c:spPr>
          <c:marker>
            <c:symbol val="star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DiskExtrap!$B$14:$B$18</c:f>
              <c:numCache>
                <c:formatCode>dd\-mmm\-yy</c:formatCode>
                <c:ptCount val="5"/>
                <c:pt idx="0">
                  <c:v>40422</c:v>
                </c:pt>
                <c:pt idx="1">
                  <c:v>40787</c:v>
                </c:pt>
                <c:pt idx="2">
                  <c:v>41153</c:v>
                </c:pt>
                <c:pt idx="3">
                  <c:v>41518</c:v>
                </c:pt>
                <c:pt idx="4">
                  <c:v>41883</c:v>
                </c:pt>
              </c:numCache>
            </c:numRef>
          </c:xVal>
          <c:yVal>
            <c:numRef>
              <c:f>DiskExtrap!$G$14:$G$18</c:f>
              <c:numCache>
                <c:formatCode>0.00</c:formatCode>
                <c:ptCount val="5"/>
                <c:pt idx="0">
                  <c:v>-1.6813634693069941</c:v>
                </c:pt>
                <c:pt idx="1">
                  <c:v>-2.0279370595869715</c:v>
                </c:pt>
                <c:pt idx="2">
                  <c:v>-2.37546016655264</c:v>
                </c:pt>
                <c:pt idx="3">
                  <c:v>-2.7220337568326118</c:v>
                </c:pt>
                <c:pt idx="4">
                  <c:v>-3.068607347112585</c:v>
                </c:pt>
              </c:numCache>
            </c:numRef>
          </c:yVal>
        </c:ser>
        <c:ser>
          <c:idx val="2"/>
          <c:order val="3"/>
          <c:spPr>
            <a:ln w="0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DiskExtrap!$A$11:$A$18</c:f>
              <c:numCache>
                <c:formatCode>dd\-mmm\-yy</c:formatCode>
                <c:ptCount val="8"/>
                <c:pt idx="0">
                  <c:v>39326</c:v>
                </c:pt>
                <c:pt idx="1">
                  <c:v>39692</c:v>
                </c:pt>
                <c:pt idx="2">
                  <c:v>40057</c:v>
                </c:pt>
                <c:pt idx="3">
                  <c:v>40422</c:v>
                </c:pt>
                <c:pt idx="4">
                  <c:v>40787</c:v>
                </c:pt>
                <c:pt idx="5">
                  <c:v>41153</c:v>
                </c:pt>
                <c:pt idx="6">
                  <c:v>41518</c:v>
                </c:pt>
                <c:pt idx="7">
                  <c:v>41883</c:v>
                </c:pt>
              </c:numCache>
            </c:numRef>
          </c:xVal>
          <c:yVal>
            <c:numRef>
              <c:f>DiskExtrap!$G$11:$G$18</c:f>
              <c:numCache>
                <c:formatCode>0.00</c:formatCode>
                <c:ptCount val="8"/>
                <c:pt idx="0">
                  <c:v>-0.63784463172428585</c:v>
                </c:pt>
                <c:pt idx="1">
                  <c:v>-0.98821628874704548</c:v>
                </c:pt>
                <c:pt idx="2">
                  <c:v>-1.3347898790270221</c:v>
                </c:pt>
                <c:pt idx="3">
                  <c:v>-1.6813634693069941</c:v>
                </c:pt>
                <c:pt idx="4">
                  <c:v>-2.0279370595869715</c:v>
                </c:pt>
                <c:pt idx="5">
                  <c:v>-2.37546016655264</c:v>
                </c:pt>
                <c:pt idx="6">
                  <c:v>-2.7220337568326118</c:v>
                </c:pt>
                <c:pt idx="7">
                  <c:v>-3.068607347112585</c:v>
                </c:pt>
              </c:numCache>
            </c:numRef>
          </c:yVal>
        </c:ser>
        <c:axId val="76339072"/>
        <c:axId val="76341248"/>
      </c:scatterChart>
      <c:valAx>
        <c:axId val="76339072"/>
        <c:scaling>
          <c:orientation val="minMax"/>
          <c:max val="42300"/>
          <c:min val="37000"/>
        </c:scaling>
        <c:axPos val="b"/>
        <c:title>
          <c:tx>
            <c:rich>
              <a:bodyPr/>
              <a:lstStyle/>
              <a:p>
                <a:pPr>
                  <a:defRPr lang="en-GB"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5059880239521027"/>
              <c:y val="0.93150695785668258"/>
            </c:manualLayout>
          </c:layout>
          <c:spPr>
            <a:noFill/>
            <a:ln w="25400">
              <a:noFill/>
            </a:ln>
          </c:spPr>
        </c:title>
        <c:numFmt formatCode="dd\-mmm\-yy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341248"/>
        <c:crossesAt val="-3.5"/>
        <c:crossBetween val="midCat"/>
      </c:valAx>
      <c:valAx>
        <c:axId val="76341248"/>
        <c:scaling>
          <c:orientation val="minMax"/>
          <c:min val="-3.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GB"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Ln (K£/TB)</a:t>
                </a:r>
              </a:p>
            </c:rich>
          </c:tx>
          <c:layout>
            <c:manualLayout>
              <c:xMode val="edge"/>
              <c:yMode val="edge"/>
              <c:x val="2.245508982035934E-2"/>
              <c:y val="0.4164382282403379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339072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294900886393253"/>
          <c:y val="0.13972593048510423"/>
          <c:w val="9.1672908527395028E-2"/>
          <c:h val="0.16690988770912335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GB"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CPU Costs</a:t>
            </a:r>
          </a:p>
        </c:rich>
      </c:tx>
      <c:layout>
        <c:manualLayout>
          <c:xMode val="edge"/>
          <c:yMode val="edge"/>
          <c:x val="0.44199706314243808"/>
          <c:y val="3.498542274052479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279016208666414"/>
          <c:y val="0.12536460995098683"/>
          <c:w val="0.66226233001550205"/>
          <c:h val="0.7172021871614575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CPUExtrap!$C$6:$C$13</c:f>
              <c:numCache>
                <c:formatCode>dd\-mmm\-yy</c:formatCode>
                <c:ptCount val="8"/>
                <c:pt idx="0">
                  <c:v>37286</c:v>
                </c:pt>
                <c:pt idx="1">
                  <c:v>37623</c:v>
                </c:pt>
                <c:pt idx="2">
                  <c:v>38017</c:v>
                </c:pt>
                <c:pt idx="3">
                  <c:v>38688</c:v>
                </c:pt>
                <c:pt idx="4">
                  <c:v>38931</c:v>
                </c:pt>
                <c:pt idx="5">
                  <c:v>39418</c:v>
                </c:pt>
                <c:pt idx="6">
                  <c:v>39753</c:v>
                </c:pt>
                <c:pt idx="7">
                  <c:v>40118</c:v>
                </c:pt>
              </c:numCache>
            </c:numRef>
          </c:xVal>
          <c:yVal>
            <c:numRef>
              <c:f>CPUExtrap!$F$6:$F$13</c:f>
              <c:numCache>
                <c:formatCode>0.0000</c:formatCode>
                <c:ptCount val="8"/>
                <c:pt idx="0">
                  <c:v>-1.1291745942507501</c:v>
                </c:pt>
                <c:pt idx="1">
                  <c:v>-1.8375940055718538</c:v>
                </c:pt>
                <c:pt idx="2">
                  <c:v>-1.887169654032713</c:v>
                </c:pt>
                <c:pt idx="3">
                  <c:v>-2.3936044913812138</c:v>
                </c:pt>
                <c:pt idx="4">
                  <c:v>-2.878838522082491</c:v>
                </c:pt>
                <c:pt idx="5">
                  <c:v>-3.5336654721535967</c:v>
                </c:pt>
                <c:pt idx="6" formatCode="General">
                  <c:v>-3.5507536320626771</c:v>
                </c:pt>
                <c:pt idx="7" formatCode="General">
                  <c:v>-3.9753566170220269</c:v>
                </c:pt>
              </c:numCache>
            </c:numRef>
          </c:yVal>
        </c:ser>
        <c:ser>
          <c:idx val="1"/>
          <c:order val="1"/>
          <c:tx>
            <c:v>Best fit to past purchases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CPUExtrap!$C$6:$C$14</c:f>
              <c:numCache>
                <c:formatCode>dd\-mmm\-yy</c:formatCode>
                <c:ptCount val="9"/>
                <c:pt idx="0">
                  <c:v>37286</c:v>
                </c:pt>
                <c:pt idx="1">
                  <c:v>37623</c:v>
                </c:pt>
                <c:pt idx="2">
                  <c:v>38017</c:v>
                </c:pt>
                <c:pt idx="3">
                  <c:v>38688</c:v>
                </c:pt>
                <c:pt idx="4">
                  <c:v>38931</c:v>
                </c:pt>
                <c:pt idx="5">
                  <c:v>39418</c:v>
                </c:pt>
                <c:pt idx="6">
                  <c:v>39753</c:v>
                </c:pt>
                <c:pt idx="7">
                  <c:v>40118</c:v>
                </c:pt>
                <c:pt idx="8">
                  <c:v>40513</c:v>
                </c:pt>
              </c:numCache>
            </c:numRef>
          </c:xVal>
          <c:yVal>
            <c:numRef>
              <c:f>CPUExtrap!$G$6:$G$14</c:f>
              <c:numCache>
                <c:formatCode>0.00</c:formatCode>
                <c:ptCount val="9"/>
                <c:pt idx="0">
                  <c:v>-1.3388995894694828</c:v>
                </c:pt>
                <c:pt idx="1">
                  <c:v>-1.650759881806473</c:v>
                </c:pt>
                <c:pt idx="2">
                  <c:v>-2.0153680574170711</c:v>
                </c:pt>
                <c:pt idx="3">
                  <c:v>-2.636312437708209</c:v>
                </c:pt>
                <c:pt idx="4">
                  <c:v>-2.8611849927167801</c:v>
                </c:pt>
                <c:pt idx="5">
                  <c:v>-3.3118555041948339</c:v>
                </c:pt>
                <c:pt idx="6">
                  <c:v>-3.6218649936099538</c:v>
                </c:pt>
                <c:pt idx="7">
                  <c:v>-3.9596365268532727</c:v>
                </c:pt>
                <c:pt idx="8">
                  <c:v>-4.3251701039248118</c:v>
                </c:pt>
              </c:numCache>
            </c:numRef>
          </c:yVal>
        </c:ser>
        <c:ser>
          <c:idx val="2"/>
          <c:order val="2"/>
          <c:spPr>
            <a:ln w="12700">
              <a:solidFill>
                <a:schemeClr val="bg1">
                  <a:alpha val="47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CPUExtrap!$C$11:$C$18</c:f>
              <c:numCache>
                <c:formatCode>dd\-mmm\-yy</c:formatCode>
                <c:ptCount val="8"/>
                <c:pt idx="0">
                  <c:v>39418</c:v>
                </c:pt>
                <c:pt idx="1">
                  <c:v>39753</c:v>
                </c:pt>
                <c:pt idx="2">
                  <c:v>40118</c:v>
                </c:pt>
                <c:pt idx="3">
                  <c:v>40513</c:v>
                </c:pt>
                <c:pt idx="4">
                  <c:v>40878</c:v>
                </c:pt>
                <c:pt idx="5">
                  <c:v>41244</c:v>
                </c:pt>
                <c:pt idx="6">
                  <c:v>41609</c:v>
                </c:pt>
                <c:pt idx="7">
                  <c:v>41974</c:v>
                </c:pt>
              </c:numCache>
            </c:numRef>
          </c:xVal>
          <c:yVal>
            <c:numRef>
              <c:f>CPUExtrap!$H$11:$H$18</c:f>
              <c:numCache>
                <c:formatCode>0.00</c:formatCode>
                <c:ptCount val="8"/>
                <c:pt idx="0">
                  <c:v>-3.2749368691301952</c:v>
                </c:pt>
                <c:pt idx="1">
                  <c:v>-3.5381821847514487</c:v>
                </c:pt>
                <c:pt idx="2">
                  <c:v>-3.8250017077417753</c:v>
                </c:pt>
                <c:pt idx="3">
                  <c:v>-4.1353954381011624</c:v>
                </c:pt>
                <c:pt idx="4">
                  <c:v>-4.4222149610914645</c:v>
                </c:pt>
                <c:pt idx="5">
                  <c:v>-4.7098202909941147</c:v>
                </c:pt>
                <c:pt idx="6">
                  <c:v>-4.9966398139844381</c:v>
                </c:pt>
                <c:pt idx="7">
                  <c:v>-5.2834593369747553</c:v>
                </c:pt>
              </c:numCache>
            </c:numRef>
          </c:yVal>
        </c:ser>
        <c:ser>
          <c:idx val="4"/>
          <c:order val="3"/>
          <c:spPr>
            <a:ln w="28575">
              <a:noFill/>
            </a:ln>
          </c:spPr>
          <c:marker>
            <c:symbol val="star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CPUExtrap!$C$14:$C$18</c:f>
              <c:numCache>
                <c:formatCode>dd\-mmm\-yy</c:formatCode>
                <c:ptCount val="5"/>
                <c:pt idx="0">
                  <c:v>40513</c:v>
                </c:pt>
                <c:pt idx="1">
                  <c:v>40878</c:v>
                </c:pt>
                <c:pt idx="2">
                  <c:v>41244</c:v>
                </c:pt>
                <c:pt idx="3">
                  <c:v>41609</c:v>
                </c:pt>
                <c:pt idx="4">
                  <c:v>41974</c:v>
                </c:pt>
              </c:numCache>
            </c:numRef>
          </c:xVal>
          <c:yVal>
            <c:numRef>
              <c:f>CPUExtrap!$H$14:$H$18</c:f>
              <c:numCache>
                <c:formatCode>0.00</c:formatCode>
                <c:ptCount val="5"/>
                <c:pt idx="0">
                  <c:v>-4.1353954381011624</c:v>
                </c:pt>
                <c:pt idx="1">
                  <c:v>-4.4222149610914645</c:v>
                </c:pt>
                <c:pt idx="2">
                  <c:v>-4.7098202909941147</c:v>
                </c:pt>
                <c:pt idx="3">
                  <c:v>-4.9966398139844381</c:v>
                </c:pt>
                <c:pt idx="4">
                  <c:v>-5.2834593369747553</c:v>
                </c:pt>
              </c:numCache>
            </c:numRef>
          </c:yVal>
        </c:ser>
        <c:axId val="77227904"/>
        <c:axId val="77246848"/>
      </c:scatterChart>
      <c:valAx>
        <c:axId val="77227904"/>
        <c:scaling>
          <c:orientation val="minMax"/>
          <c:max val="42300"/>
          <c:min val="37000"/>
        </c:scaling>
        <c:axPos val="b"/>
        <c:title>
          <c:tx>
            <c:rich>
              <a:bodyPr/>
              <a:lstStyle/>
              <a:p>
                <a:pPr>
                  <a:defRPr lang="en-GB"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0969224661895193"/>
              <c:y val="0.92128402317057356"/>
            </c:manualLayout>
          </c:layout>
          <c:spPr>
            <a:noFill/>
            <a:ln w="25400">
              <a:noFill/>
            </a:ln>
          </c:spPr>
        </c:title>
        <c:numFmt formatCode="dd\-mmm\-yy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246848"/>
        <c:crossesAt val="-6"/>
        <c:crossBetween val="midCat"/>
      </c:valAx>
      <c:valAx>
        <c:axId val="77246848"/>
        <c:scaling>
          <c:orientation val="minMax"/>
          <c:max val="0"/>
          <c:min val="-6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GB"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Ln(K£/KSI2K)</a:t>
                </a:r>
              </a:p>
            </c:rich>
          </c:tx>
          <c:layout>
            <c:manualLayout>
              <c:xMode val="edge"/>
              <c:yMode val="edge"/>
              <c:x val="2.3494860499265802E-2"/>
              <c:y val="0.35860119525875628"/>
            </c:manualLayout>
          </c:layout>
          <c:spPr>
            <a:noFill/>
            <a:ln w="25400">
              <a:noFill/>
            </a:ln>
          </c:spPr>
        </c:title>
        <c:numFmt formatCode="0.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22790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679990441723457"/>
          <c:y val="0.27988368800838725"/>
          <c:w val="0.157699538658989"/>
          <c:h val="0.2987669398468054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4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GB"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CPU Costs</a:t>
            </a:r>
          </a:p>
        </c:rich>
      </c:tx>
      <c:layout>
        <c:manualLayout>
          <c:xMode val="edge"/>
          <c:yMode val="edge"/>
          <c:x val="0.44199706314243808"/>
          <c:y val="3.498542274052479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279016208666414"/>
          <c:y val="0.12536460995098683"/>
          <c:w val="0.66226233001550205"/>
          <c:h val="0.7172021871614575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CPUExtrap!$C$6:$C$14</c:f>
              <c:numCache>
                <c:formatCode>dd\-mmm\-yy</c:formatCode>
                <c:ptCount val="9"/>
                <c:pt idx="0">
                  <c:v>37286</c:v>
                </c:pt>
                <c:pt idx="1">
                  <c:v>37623</c:v>
                </c:pt>
                <c:pt idx="2">
                  <c:v>38017</c:v>
                </c:pt>
                <c:pt idx="3">
                  <c:v>38688</c:v>
                </c:pt>
                <c:pt idx="4">
                  <c:v>38931</c:v>
                </c:pt>
                <c:pt idx="5">
                  <c:v>39418</c:v>
                </c:pt>
                <c:pt idx="6">
                  <c:v>39753</c:v>
                </c:pt>
                <c:pt idx="7">
                  <c:v>40118</c:v>
                </c:pt>
                <c:pt idx="8">
                  <c:v>40513</c:v>
                </c:pt>
              </c:numCache>
            </c:numRef>
          </c:xVal>
          <c:yVal>
            <c:numRef>
              <c:f>CPUExtrap!$F$6:$F$14</c:f>
              <c:numCache>
                <c:formatCode>0.0000</c:formatCode>
                <c:ptCount val="9"/>
                <c:pt idx="0">
                  <c:v>-1.1291745942507501</c:v>
                </c:pt>
                <c:pt idx="1">
                  <c:v>-1.8375940055718538</c:v>
                </c:pt>
                <c:pt idx="2">
                  <c:v>-1.887169654032713</c:v>
                </c:pt>
                <c:pt idx="3">
                  <c:v>-2.3936044913812138</c:v>
                </c:pt>
                <c:pt idx="4">
                  <c:v>-2.878838522082491</c:v>
                </c:pt>
                <c:pt idx="5">
                  <c:v>-3.5336654721535967</c:v>
                </c:pt>
                <c:pt idx="6" formatCode="General">
                  <c:v>-3.5507536320626771</c:v>
                </c:pt>
                <c:pt idx="7" formatCode="General">
                  <c:v>-3.9753566170220269</c:v>
                </c:pt>
                <c:pt idx="8" formatCode="General">
                  <c:v>-3.5816689364798084</c:v>
                </c:pt>
              </c:numCache>
            </c:numRef>
          </c:yVal>
        </c:ser>
        <c:ser>
          <c:idx val="1"/>
          <c:order val="1"/>
          <c:tx>
            <c:v>Best fit to past purchases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CPUExtrap!$C$6:$C$14</c:f>
              <c:numCache>
                <c:formatCode>dd\-mmm\-yy</c:formatCode>
                <c:ptCount val="9"/>
                <c:pt idx="0">
                  <c:v>37286</c:v>
                </c:pt>
                <c:pt idx="1">
                  <c:v>37623</c:v>
                </c:pt>
                <c:pt idx="2">
                  <c:v>38017</c:v>
                </c:pt>
                <c:pt idx="3">
                  <c:v>38688</c:v>
                </c:pt>
                <c:pt idx="4">
                  <c:v>38931</c:v>
                </c:pt>
                <c:pt idx="5">
                  <c:v>39418</c:v>
                </c:pt>
                <c:pt idx="6">
                  <c:v>39753</c:v>
                </c:pt>
                <c:pt idx="7">
                  <c:v>40118</c:v>
                </c:pt>
                <c:pt idx="8">
                  <c:v>40513</c:v>
                </c:pt>
              </c:numCache>
            </c:numRef>
          </c:xVal>
          <c:yVal>
            <c:numRef>
              <c:f>CPUExtrap!$G$6:$G$14</c:f>
              <c:numCache>
                <c:formatCode>0.00</c:formatCode>
                <c:ptCount val="9"/>
                <c:pt idx="0">
                  <c:v>-1.5127188968295651</c:v>
                </c:pt>
                <c:pt idx="1">
                  <c:v>-1.77589735432787</c:v>
                </c:pt>
                <c:pt idx="2">
                  <c:v>-2.0835896755573509</c:v>
                </c:pt>
                <c:pt idx="3">
                  <c:v>-2.6076037556207452</c:v>
                </c:pt>
                <c:pt idx="4">
                  <c:v>-2.7973733852115137</c:v>
                </c:pt>
                <c:pt idx="5">
                  <c:v>-3.1776935893707901</c:v>
                </c:pt>
                <c:pt idx="6">
                  <c:v>-3.4393101569136171</c:v>
                </c:pt>
                <c:pt idx="7">
                  <c:v>-3.7243550737886397</c:v>
                </c:pt>
                <c:pt idx="8">
                  <c:v>-4.0328283399958558</c:v>
                </c:pt>
              </c:numCache>
            </c:numRef>
          </c:yVal>
        </c:ser>
        <c:ser>
          <c:idx val="2"/>
          <c:order val="2"/>
          <c:spPr>
            <a:ln w="12700">
              <a:solidFill>
                <a:schemeClr val="bg1">
                  <a:alpha val="47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CPUExtrap!$C$11:$C$18</c:f>
              <c:numCache>
                <c:formatCode>dd\-mmm\-yy</c:formatCode>
                <c:ptCount val="8"/>
                <c:pt idx="0">
                  <c:v>39418</c:v>
                </c:pt>
                <c:pt idx="1">
                  <c:v>39753</c:v>
                </c:pt>
                <c:pt idx="2">
                  <c:v>40118</c:v>
                </c:pt>
                <c:pt idx="3">
                  <c:v>40513</c:v>
                </c:pt>
                <c:pt idx="4">
                  <c:v>40878</c:v>
                </c:pt>
                <c:pt idx="5">
                  <c:v>41244</c:v>
                </c:pt>
                <c:pt idx="6">
                  <c:v>41609</c:v>
                </c:pt>
                <c:pt idx="7">
                  <c:v>41974</c:v>
                </c:pt>
              </c:numCache>
            </c:numRef>
          </c:xVal>
          <c:yVal>
            <c:numRef>
              <c:f>CPUExtrap!$H$11:$H$18</c:f>
              <c:numCache>
                <c:formatCode>0.00</c:formatCode>
                <c:ptCount val="8"/>
                <c:pt idx="0">
                  <c:v>-2.8749368691301922</c:v>
                </c:pt>
                <c:pt idx="1">
                  <c:v>-3.1381821847514471</c:v>
                </c:pt>
                <c:pt idx="2">
                  <c:v>-3.4250017077417736</c:v>
                </c:pt>
                <c:pt idx="3">
                  <c:v>-3.735395438101158</c:v>
                </c:pt>
                <c:pt idx="4">
                  <c:v>-4.0222149610914562</c:v>
                </c:pt>
                <c:pt idx="5">
                  <c:v>-4.3098202909941081</c:v>
                </c:pt>
                <c:pt idx="6">
                  <c:v>-4.5966398139844324</c:v>
                </c:pt>
                <c:pt idx="7">
                  <c:v>-4.8834593369747497</c:v>
                </c:pt>
              </c:numCache>
            </c:numRef>
          </c:yVal>
        </c:ser>
        <c:ser>
          <c:idx val="4"/>
          <c:order val="3"/>
          <c:spPr>
            <a:ln w="28575">
              <a:noFill/>
            </a:ln>
          </c:spPr>
          <c:marker>
            <c:symbol val="star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CPUExtrap!$C$15:$C$18</c:f>
              <c:numCache>
                <c:formatCode>dd\-mmm\-yy</c:formatCode>
                <c:ptCount val="4"/>
                <c:pt idx="0">
                  <c:v>40878</c:v>
                </c:pt>
                <c:pt idx="1">
                  <c:v>41244</c:v>
                </c:pt>
                <c:pt idx="2">
                  <c:v>41609</c:v>
                </c:pt>
                <c:pt idx="3">
                  <c:v>41974</c:v>
                </c:pt>
              </c:numCache>
            </c:numRef>
          </c:xVal>
          <c:yVal>
            <c:numRef>
              <c:f>CPUExtrap!$H$15:$H$18</c:f>
              <c:numCache>
                <c:formatCode>0.00</c:formatCode>
                <c:ptCount val="4"/>
                <c:pt idx="0">
                  <c:v>-4.0222149610914562</c:v>
                </c:pt>
                <c:pt idx="1">
                  <c:v>-4.3098202909941081</c:v>
                </c:pt>
                <c:pt idx="2">
                  <c:v>-4.5966398139844324</c:v>
                </c:pt>
                <c:pt idx="3">
                  <c:v>-4.8834593369747497</c:v>
                </c:pt>
              </c:numCache>
            </c:numRef>
          </c:yVal>
        </c:ser>
        <c:axId val="78801536"/>
        <c:axId val="78808192"/>
      </c:scatterChart>
      <c:valAx>
        <c:axId val="78801536"/>
        <c:scaling>
          <c:orientation val="minMax"/>
          <c:max val="42300"/>
          <c:min val="37000"/>
        </c:scaling>
        <c:axPos val="b"/>
        <c:title>
          <c:tx>
            <c:rich>
              <a:bodyPr/>
              <a:lstStyle/>
              <a:p>
                <a:pPr>
                  <a:defRPr lang="en-GB"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0969224661895193"/>
              <c:y val="0.92128402317057356"/>
            </c:manualLayout>
          </c:layout>
          <c:spPr>
            <a:noFill/>
            <a:ln w="25400">
              <a:noFill/>
            </a:ln>
          </c:spPr>
        </c:title>
        <c:numFmt formatCode="dd\-mmm\-yy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8808192"/>
        <c:crossesAt val="-6"/>
        <c:crossBetween val="midCat"/>
      </c:valAx>
      <c:valAx>
        <c:axId val="78808192"/>
        <c:scaling>
          <c:orientation val="minMax"/>
          <c:max val="0"/>
          <c:min val="-6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GB"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Ln(K£/KSI2K)</a:t>
                </a:r>
              </a:p>
            </c:rich>
          </c:tx>
          <c:layout>
            <c:manualLayout>
              <c:xMode val="edge"/>
              <c:yMode val="edge"/>
              <c:x val="2.3494860499265802E-2"/>
              <c:y val="0.35860119525875628"/>
            </c:manualLayout>
          </c:layout>
          <c:spPr>
            <a:noFill/>
            <a:ln w="25400">
              <a:noFill/>
            </a:ln>
          </c:spPr>
        </c:title>
        <c:numFmt formatCode="0.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880153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679990441723457"/>
          <c:y val="0.27988368800838725"/>
          <c:w val="0.157699538658989"/>
          <c:h val="0.2987669398468054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4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GB"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Disk Costs</a:t>
            </a:r>
          </a:p>
        </c:rich>
      </c:tx>
      <c:layout>
        <c:manualLayout>
          <c:xMode val="edge"/>
          <c:yMode val="edge"/>
          <c:x val="0.44161676646706627"/>
          <c:y val="3.287673946417082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023952095808383"/>
          <c:y val="0.13424657534246617"/>
          <c:w val="0.68263473053892354"/>
          <c:h val="0.72602739726027554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DiskExtrap!$B$6:$B$14</c:f>
              <c:numCache>
                <c:formatCode>dd\-mmm\-yy</c:formatCode>
                <c:ptCount val="9"/>
                <c:pt idx="0">
                  <c:v>37257</c:v>
                </c:pt>
                <c:pt idx="1">
                  <c:v>37611</c:v>
                </c:pt>
                <c:pt idx="2">
                  <c:v>38008</c:v>
                </c:pt>
                <c:pt idx="3">
                  <c:v>38648</c:v>
                </c:pt>
                <c:pt idx="4">
                  <c:v>38860</c:v>
                </c:pt>
                <c:pt idx="5">
                  <c:v>39323</c:v>
                </c:pt>
                <c:pt idx="6">
                  <c:v>39692</c:v>
                </c:pt>
                <c:pt idx="7">
                  <c:v>40057</c:v>
                </c:pt>
                <c:pt idx="8">
                  <c:v>40422</c:v>
                </c:pt>
              </c:numCache>
            </c:numRef>
          </c:xVal>
          <c:yVal>
            <c:numRef>
              <c:f>DiskExtrap!$E$6:$E$14</c:f>
              <c:numCache>
                <c:formatCode>General</c:formatCode>
                <c:ptCount val="9"/>
                <c:pt idx="0">
                  <c:v>2.3485140248824483</c:v>
                </c:pt>
                <c:pt idx="1">
                  <c:v>1.4036429994545039</c:v>
                </c:pt>
                <c:pt idx="2">
                  <c:v>0.85441532815606758</c:v>
                </c:pt>
                <c:pt idx="3">
                  <c:v>0.14842000511827314</c:v>
                </c:pt>
                <c:pt idx="4">
                  <c:v>0.13102826240640414</c:v>
                </c:pt>
                <c:pt idx="5">
                  <c:v>-0.50038036590445101</c:v>
                </c:pt>
                <c:pt idx="6">
                  <c:v>-1.1036801812332961</c:v>
                </c:pt>
                <c:pt idx="7">
                  <c:v>-1.4638927086954854</c:v>
                </c:pt>
                <c:pt idx="8">
                  <c:v>-1.3489628958595359</c:v>
                </c:pt>
              </c:numCache>
            </c:numRef>
          </c:yVal>
        </c:ser>
        <c:ser>
          <c:idx val="1"/>
          <c:order val="1"/>
          <c:tx>
            <c:v>Best fit</c:v>
          </c:tx>
          <c:spPr>
            <a:ln w="127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DiskExtrap!$B$6:$B$14</c:f>
              <c:numCache>
                <c:formatCode>dd\-mmm\-yy</c:formatCode>
                <c:ptCount val="9"/>
                <c:pt idx="0">
                  <c:v>37257</c:v>
                </c:pt>
                <c:pt idx="1">
                  <c:v>37611</c:v>
                </c:pt>
                <c:pt idx="2">
                  <c:v>38008</c:v>
                </c:pt>
                <c:pt idx="3">
                  <c:v>38648</c:v>
                </c:pt>
                <c:pt idx="4">
                  <c:v>38860</c:v>
                </c:pt>
                <c:pt idx="5">
                  <c:v>39323</c:v>
                </c:pt>
                <c:pt idx="6">
                  <c:v>39692</c:v>
                </c:pt>
                <c:pt idx="7">
                  <c:v>40057</c:v>
                </c:pt>
                <c:pt idx="8">
                  <c:v>40422</c:v>
                </c:pt>
              </c:numCache>
            </c:numRef>
          </c:xVal>
          <c:yVal>
            <c:numRef>
              <c:f>DiskExtrap!$F$6:$F$14</c:f>
              <c:numCache>
                <c:formatCode>0.00</c:formatCode>
                <c:ptCount val="9"/>
                <c:pt idx="0">
                  <c:v>1.6889278813524631</c:v>
                </c:pt>
                <c:pt idx="1">
                  <c:v>1.3148561516572042</c:v>
                </c:pt>
                <c:pt idx="2">
                  <c:v>0.89534633050177304</c:v>
                </c:pt>
                <c:pt idx="3">
                  <c:v>0.21905845760638024</c:v>
                </c:pt>
                <c:pt idx="4">
                  <c:v>-4.9619002902190346E-3</c:v>
                </c:pt>
                <c:pt idx="5">
                  <c:v>-0.4942139083379764</c:v>
                </c:pt>
                <c:pt idx="6">
                  <c:v>-0.88413613505422617</c:v>
                </c:pt>
                <c:pt idx="7">
                  <c:v>-1.2698315625648808</c:v>
                </c:pt>
                <c:pt idx="8">
                  <c:v>-1.6555269900755358</c:v>
                </c:pt>
              </c:numCache>
            </c:numRef>
          </c:yVal>
        </c:ser>
        <c:ser>
          <c:idx val="4"/>
          <c:order val="2"/>
          <c:spPr>
            <a:ln w="28575">
              <a:noFill/>
            </a:ln>
          </c:spPr>
          <c:marker>
            <c:symbol val="star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DiskExtrap!$B$15:$B$18</c:f>
              <c:numCache>
                <c:formatCode>dd\-mmm\-yy</c:formatCode>
                <c:ptCount val="4"/>
                <c:pt idx="0">
                  <c:v>40787</c:v>
                </c:pt>
                <c:pt idx="1">
                  <c:v>41153</c:v>
                </c:pt>
                <c:pt idx="2">
                  <c:v>41518</c:v>
                </c:pt>
                <c:pt idx="3">
                  <c:v>41883</c:v>
                </c:pt>
              </c:numCache>
            </c:numRef>
          </c:xVal>
          <c:yVal>
            <c:numRef>
              <c:f>DiskExtrap!$G$15:$G$18</c:f>
              <c:numCache>
                <c:formatCode>0.00</c:formatCode>
                <c:ptCount val="4"/>
                <c:pt idx="0">
                  <c:v>-1.8279370595869719</c:v>
                </c:pt>
                <c:pt idx="1">
                  <c:v>-2.1754601665526461</c:v>
                </c:pt>
                <c:pt idx="2">
                  <c:v>-2.5220337568326165</c:v>
                </c:pt>
                <c:pt idx="3">
                  <c:v>-2.8686073471125884</c:v>
                </c:pt>
              </c:numCache>
            </c:numRef>
          </c:yVal>
        </c:ser>
        <c:ser>
          <c:idx val="2"/>
          <c:order val="3"/>
          <c:spPr>
            <a:ln w="0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DiskExtrap!$A$12:$A$18</c:f>
              <c:numCache>
                <c:formatCode>dd\-mmm\-yy</c:formatCode>
                <c:ptCount val="7"/>
                <c:pt idx="0">
                  <c:v>39692</c:v>
                </c:pt>
                <c:pt idx="1">
                  <c:v>40057</c:v>
                </c:pt>
                <c:pt idx="2">
                  <c:v>40422</c:v>
                </c:pt>
                <c:pt idx="3">
                  <c:v>40787</c:v>
                </c:pt>
                <c:pt idx="4">
                  <c:v>41153</c:v>
                </c:pt>
                <c:pt idx="5">
                  <c:v>41518</c:v>
                </c:pt>
                <c:pt idx="6">
                  <c:v>41883</c:v>
                </c:pt>
              </c:numCache>
            </c:numRef>
          </c:xVal>
          <c:yVal>
            <c:numRef>
              <c:f>DiskExtrap!$G$12:$G$18</c:f>
              <c:numCache>
                <c:formatCode>0.00</c:formatCode>
                <c:ptCount val="7"/>
                <c:pt idx="0">
                  <c:v>-0.78821628874704974</c:v>
                </c:pt>
                <c:pt idx="1">
                  <c:v>-1.1347898790270261</c:v>
                </c:pt>
                <c:pt idx="2">
                  <c:v>-1.481363469306999</c:v>
                </c:pt>
                <c:pt idx="3">
                  <c:v>-1.8279370595869719</c:v>
                </c:pt>
                <c:pt idx="4">
                  <c:v>-2.1754601665526461</c:v>
                </c:pt>
                <c:pt idx="5">
                  <c:v>-2.5220337568326165</c:v>
                </c:pt>
                <c:pt idx="6">
                  <c:v>-2.8686073471125884</c:v>
                </c:pt>
              </c:numCache>
            </c:numRef>
          </c:yVal>
        </c:ser>
        <c:axId val="77532544"/>
        <c:axId val="77547008"/>
      </c:scatterChart>
      <c:valAx>
        <c:axId val="77532544"/>
        <c:scaling>
          <c:orientation val="minMax"/>
          <c:max val="42300"/>
          <c:min val="37000"/>
        </c:scaling>
        <c:axPos val="b"/>
        <c:title>
          <c:tx>
            <c:rich>
              <a:bodyPr/>
              <a:lstStyle/>
              <a:p>
                <a:pPr>
                  <a:defRPr lang="en-GB"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5059880239521027"/>
              <c:y val="0.93150695785668258"/>
            </c:manualLayout>
          </c:layout>
          <c:spPr>
            <a:noFill/>
            <a:ln w="25400">
              <a:noFill/>
            </a:ln>
          </c:spPr>
        </c:title>
        <c:numFmt formatCode="dd\-mmm\-yy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547008"/>
        <c:crossesAt val="-3.5"/>
        <c:crossBetween val="midCat"/>
      </c:valAx>
      <c:valAx>
        <c:axId val="77547008"/>
        <c:scaling>
          <c:orientation val="minMax"/>
          <c:min val="-3.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GB"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Ln (K£/TB)</a:t>
                </a:r>
              </a:p>
            </c:rich>
          </c:tx>
          <c:layout>
            <c:manualLayout>
              <c:xMode val="edge"/>
              <c:yMode val="edge"/>
              <c:x val="2.2455089820359337E-2"/>
              <c:y val="0.4164382282403379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53254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294900886393253"/>
          <c:y val="0.13972593048510423"/>
          <c:w val="9.1672908527395028E-2"/>
          <c:h val="0.16690988770912324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9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image" Target="../media/image2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image" Target="../media/image189.wmf"/><Relationship Id="rId5" Type="http://schemas.openxmlformats.org/officeDocument/2006/relationships/image" Target="../media/image193.wmf"/><Relationship Id="rId4" Type="http://schemas.openxmlformats.org/officeDocument/2006/relationships/image" Target="../media/image19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04FAB-7EE6-4D3D-95F4-09BAB1088F13}" type="datetimeFigureOut">
              <a:rPr lang="en-US" smtClean="0"/>
              <a:pPr/>
              <a:t>6/13/2011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9400-325E-4549-A6DA-638796BDEF5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F4057D-5C59-4518-AF7A-E330AA1E3CDB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F4DBD-C36B-41AA-9005-B2442A1DAB35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1F667315-EC86-4BCF-A126-7433742FC2C1}" type="slidenum">
              <a:rPr lang="en-US" smtClean="0">
                <a:latin typeface="Arial" pitchFamily="34" charset="0"/>
              </a:rPr>
              <a:pPr defTabSz="863430"/>
              <a:t>15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B2AF-E5E2-4EB7-B513-E1B090E6D48C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A4721-CCE2-4C41-95D1-41949A0934E9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E30588-D727-4FF9-AF3A-A1CED81FBFF3}" type="slidenum">
              <a:rPr lang="en-GB">
                <a:solidFill>
                  <a:srgbClr val="000000"/>
                </a:solidFill>
              </a:rPr>
              <a:pPr/>
              <a:t>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6"/>
            <a:ext cx="5028579" cy="41144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609CE-4DBB-49F1-B3EA-0BC770661106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1D5181-4A54-4B7D-BDBF-54844D381EAB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609CE-4DBB-49F1-B3EA-0BC770661106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E5F51-383C-46D8-9025-541D06EFB417}" type="slidenum">
              <a:rPr lang="en-US"/>
              <a:pPr/>
              <a:t>21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21597-F3D4-4EE2-AE0B-6533B097FBC2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7A64F-34EC-41EF-B31A-6DEE481F1AC6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ECBED-831C-4149-A67F-99767EB3F6B2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6202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318DA430-A813-364B-8E36-B764B6C77911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3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839CD-098B-46C9-8151-7B476F17EF73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79" y="4344469"/>
            <a:ext cx="5027043" cy="411472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FE707-0893-43D7-8420-FC2626DE1812}" type="slidenum">
              <a:rPr lang="en-US"/>
              <a:pPr/>
              <a:t>33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59050-874B-433D-ACC1-3034B39B9CCF}" type="slidenum">
              <a:rPr lang="en-GB" smtClean="0">
                <a:latin typeface="Times New Roman" pitchFamily="18" charset="0"/>
              </a:rPr>
              <a:pPr/>
              <a:t>34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166F5-E1A4-4E94-8767-F1E70E6A204D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21BA6-5FFA-4B22-856A-FE8A17CA7C5D}" type="slidenum">
              <a:rPr lang="en-GB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3BE27-873B-49D7-896E-6E12DD782D5B}" type="slidenum">
              <a:rPr lang="en-US"/>
              <a:pPr/>
              <a:t>40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166F5-E1A4-4E94-8767-F1E70E6A204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B5EBC626-DCCA-4684-94D8-26C6464CC5E3}" type="slidenum">
              <a:rPr lang="en-US" smtClean="0">
                <a:latin typeface="Arial" pitchFamily="34" charset="0"/>
              </a:rPr>
              <a:pPr defTabSz="863430"/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3BB1F5D3-76C6-4E28-8E4B-AB26DA71B4FD}" type="slidenum">
              <a:rPr lang="en-US" smtClean="0">
                <a:latin typeface="Arial" pitchFamily="34" charset="0"/>
              </a:rPr>
              <a:pPr defTabSz="863430"/>
              <a:t>51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F18CEFD-78CE-4227-8E7D-BF51EE504699}" type="datetime1">
              <a:rPr lang="en-GB"/>
              <a:pPr/>
              <a:t>13/06/2011</a:t>
            </a:fld>
            <a:endParaRPr lang="en-GB"/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39A3FE-A73E-49FC-833D-B24BCB088AEB}" type="slidenum">
              <a:rPr lang="en-GB"/>
              <a:pPr/>
              <a:t>54</a:t>
            </a:fld>
            <a:endParaRPr lang="en-GB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9A268-85E7-4966-8149-40379B631747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B6DD93AE-2855-4C33-930C-BF9A4FAB1D6D}" type="slidenum">
              <a:rPr lang="en-US" smtClean="0">
                <a:latin typeface="Arial" pitchFamily="34" charset="0"/>
              </a:rPr>
              <a:pPr defTabSz="863430"/>
              <a:t>56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BADF2A31-FD62-4115-B668-5B772B3F6F6B}" type="slidenum">
              <a:rPr lang="en-US" smtClean="0">
                <a:latin typeface="Arial" pitchFamily="34" charset="0"/>
              </a:rPr>
              <a:pPr defTabSz="863430"/>
              <a:t>57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58</a:t>
            </a:fld>
            <a:endParaRPr lang="en-GB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3430"/>
            <a:fld id="{5B6C6EAC-5817-4DAA-8ADC-DF89DDE18A35}" type="slidenum">
              <a:rPr lang="en-US" smtClean="0">
                <a:latin typeface="Arial" pitchFamily="34" charset="0"/>
              </a:rPr>
              <a:pPr defTabSz="863430"/>
              <a:t>59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60</a:t>
            </a:fld>
            <a:endParaRPr lang="en-GB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61</a:t>
            </a:fld>
            <a:endParaRPr lang="en-GB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62</a:t>
            </a:fld>
            <a:endParaRPr lang="en-GB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63</a:t>
            </a:fld>
            <a:endParaRPr lang="en-GB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64</a:t>
            </a:fld>
            <a:endParaRPr lang="en-GB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66</a:t>
            </a:fld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7C7B0-D4A8-4720-8242-1D11FCFF0940}" type="slidenum">
              <a:rPr lang="en-GB" smtClean="0">
                <a:latin typeface="Times New Roman" pitchFamily="18" charset="0"/>
              </a:rPr>
              <a:pPr/>
              <a:t>67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69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DC8BE-DB51-4722-826A-560A141A21A9}" type="slidenum">
              <a:rPr lang="en-GB" smtClean="0">
                <a:latin typeface="Times New Roman" pitchFamily="18" charset="0"/>
              </a:rPr>
              <a:pPr/>
              <a:t>70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71</a:t>
            </a:fld>
            <a:endParaRPr lang="en-GB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5C276-468E-40F7-BAB7-FD7E60F84B14}" type="slidenum">
              <a:rPr lang="en-GB" smtClean="0">
                <a:latin typeface="Times New Roman" pitchFamily="18" charset="0"/>
              </a:rPr>
              <a:pPr/>
              <a:t>72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0C4B0-02F7-4CC6-BD74-5398755E89F2}" type="slidenum">
              <a:rPr lang="en-GB" smtClean="0">
                <a:latin typeface="Times New Roman" pitchFamily="18" charset="0"/>
              </a:rPr>
              <a:pPr/>
              <a:t>73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74</a:t>
            </a:fld>
            <a:endParaRPr lang="en-GB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75</a:t>
            </a:fld>
            <a:endParaRPr lang="en-GB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DB1DE-33EA-40FD-B266-7A3E3EF8F6E3}" type="slidenum">
              <a:rPr lang="en-GB" smtClean="0">
                <a:latin typeface="Times New Roman" pitchFamily="18" charset="0"/>
              </a:rPr>
              <a:pPr/>
              <a:t>76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5FC8E-C08A-49EC-802E-119CAAB68AF1}" type="slidenum">
              <a:rPr lang="en-US" smtClean="0">
                <a:latin typeface="Times New Roman" pitchFamily="18" charset="0"/>
              </a:rPr>
              <a:pPr/>
              <a:t>77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78</a:t>
            </a:fld>
            <a:endParaRPr lang="en-GB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79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80</a:t>
            </a:fld>
            <a:endParaRPr lang="en-GB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81</a:t>
            </a:fld>
            <a:endParaRPr lang="en-GB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82</a:t>
            </a:fld>
            <a:endParaRPr lang="en-GB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83</a:t>
            </a:fld>
            <a:endParaRPr lang="en-GB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84</a:t>
            </a:fld>
            <a:endParaRPr lang="en-GB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85</a:t>
            </a:fld>
            <a:endParaRPr lang="en-GB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86</a:t>
            </a:fld>
            <a:endParaRPr lang="en-GB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32443-D468-4F83-9D45-C1E678360C8E}" type="slidenum">
              <a:rPr lang="en-US"/>
              <a:pPr/>
              <a:t>89</a:t>
            </a:fld>
            <a:endParaRPr lang="en-US"/>
          </a:p>
        </p:txBody>
      </p:sp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685641" y="4344242"/>
            <a:ext cx="5486720" cy="4114288"/>
          </a:xfrm>
        </p:spPr>
        <p:txBody>
          <a:bodyPr lIns="91889" tIns="45945" rIns="91889" bIns="45945"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76132" name="Slide Number Placeholder 3"/>
          <p:cNvSpPr txBox="1">
            <a:spLocks noGrp="1"/>
          </p:cNvSpPr>
          <p:nvPr/>
        </p:nvSpPr>
        <p:spPr bwMode="auto">
          <a:xfrm>
            <a:off x="3884220" y="8685555"/>
            <a:ext cx="2972174" cy="4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9" tIns="45945" rIns="91889" bIns="45945" anchor="b"/>
          <a:lstStyle/>
          <a:p>
            <a:pPr algn="r" defTabSz="847725"/>
            <a:fld id="{443848A1-F5F3-43D0-B98C-0C612B42E2CD}" type="slidenum">
              <a:rPr lang="en-US" sz="1200">
                <a:latin typeface="Calibri" pitchFamily="34" charset="0"/>
              </a:rPr>
              <a:pPr algn="r" defTabSz="847725"/>
              <a:t>89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E7F4C9-922D-4729-B003-FABEB34D913A}" type="slidenum">
              <a:rPr lang="en-GB"/>
              <a:pPr/>
              <a:t>90</a:t>
            </a:fld>
            <a:endParaRPr lang="en-GB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32443-D468-4F83-9D45-C1E678360C8E}" type="slidenum">
              <a:rPr lang="en-US"/>
              <a:pPr/>
              <a:t>91</a:t>
            </a:fld>
            <a:endParaRPr lang="en-US"/>
          </a:p>
        </p:txBody>
      </p:sp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685641" y="4344242"/>
            <a:ext cx="5486720" cy="4114288"/>
          </a:xfrm>
        </p:spPr>
        <p:txBody>
          <a:bodyPr lIns="91889" tIns="45945" rIns="91889" bIns="45945"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76132" name="Slide Number Placeholder 3"/>
          <p:cNvSpPr txBox="1">
            <a:spLocks noGrp="1"/>
          </p:cNvSpPr>
          <p:nvPr/>
        </p:nvSpPr>
        <p:spPr bwMode="auto">
          <a:xfrm>
            <a:off x="3884220" y="8685555"/>
            <a:ext cx="2972174" cy="4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9" tIns="45945" rIns="91889" bIns="45945" anchor="b"/>
          <a:lstStyle/>
          <a:p>
            <a:pPr algn="r" defTabSz="847725"/>
            <a:fld id="{443848A1-F5F3-43D0-B98C-0C612B42E2CD}" type="slidenum">
              <a:rPr lang="en-US" sz="1200">
                <a:latin typeface="Calibri" pitchFamily="34" charset="0"/>
              </a:rPr>
              <a:pPr algn="r" defTabSz="847725"/>
              <a:t>91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92</a:t>
            </a:fld>
            <a:endParaRPr lang="en-GB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93</a:t>
            </a:fld>
            <a:endParaRPr lang="en-GB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94</a:t>
            </a:fld>
            <a:endParaRPr lang="en-GB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95</a:t>
            </a:fld>
            <a:endParaRPr lang="en-GB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1D5181-4A54-4B7D-BDBF-54844D381EAB}" type="slidenum">
              <a:rPr lang="en-US"/>
              <a:pPr/>
              <a:t>96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4D55-988C-4BB3-9F77-2B1D9E7BC36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4610"/>
            <a:ext cx="7772400" cy="4022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1" y="1052513"/>
            <a:ext cx="4378325" cy="2433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6" y="1052513"/>
            <a:ext cx="4379913" cy="2433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8A6D4EA-9DF5-4172-A024-8A11F06BBDEF}" type="datetime1">
              <a:rPr lang="en-GB"/>
              <a:pPr>
                <a:defRPr/>
              </a:pPr>
              <a:t>13/06/2011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697"/>
            <a:ext cx="4040188" cy="8331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1258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1697"/>
            <a:ext cx="4041775" cy="8331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21258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B66A821-A51F-494C-8D6F-465834A8F204}" type="datetime1">
              <a:rPr lang="en-GB"/>
              <a:pPr>
                <a:defRPr/>
              </a:pPr>
              <a:t>13/06/2011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F5CAEC2-2B72-43E7-9019-F16D17258E36}" type="datetime1">
              <a:rPr lang="en-GB"/>
              <a:pPr>
                <a:defRPr/>
              </a:pPr>
              <a:t>13/06/2011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27783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09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69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09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267200" y="1052513"/>
            <a:ext cx="9285789" cy="17195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1310384-DE61-4D59-9C4B-E44202EF7700}" type="datetime1">
              <a:rPr lang="en-GB"/>
              <a:pPr>
                <a:defRPr/>
              </a:pPr>
              <a:t>13/06/2011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115890"/>
            <a:ext cx="2232025" cy="263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44479" y="115890"/>
            <a:ext cx="3007147" cy="263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A25B322-167B-42B9-8D08-5B5A812D32CA}" type="datetime1">
              <a:rPr lang="en-GB"/>
              <a:pPr>
                <a:defRPr/>
              </a:pPr>
              <a:t>13/06/2011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6/13/2011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14th September 2004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FCBDB-B1B9-4695-BB66-41FDBA76258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6/13/2011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May 2008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428B-802D-4D0F-8690-748FBAFBB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 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Feng    </a:t>
            </a:r>
            <a:fld id="{4F271841-AAD9-4618-9BFF-4E8067B0E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19600" y="1066800"/>
            <a:ext cx="40386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616A257C-DA82-4B6E-BB39-9B37636A18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Glasgo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1" y="5786439"/>
            <a:ext cx="199145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gradFill rotWithShape="1">
            <a:gsLst>
              <a:gs pos="0">
                <a:schemeClr val="bg1">
                  <a:gamma/>
                  <a:shade val="46275"/>
                  <a:invGamma/>
                  <a:alpha val="27000"/>
                </a:schemeClr>
              </a:gs>
              <a:gs pos="50000">
                <a:schemeClr val="bg1">
                  <a:alpha val="78000"/>
                </a:schemeClr>
              </a:gs>
              <a:gs pos="100000">
                <a:schemeClr val="bg1">
                  <a:gamma/>
                  <a:shade val="46275"/>
                  <a:invGamma/>
                  <a:alpha val="27000"/>
                </a:schemeClr>
              </a:gs>
            </a:gsLst>
            <a:lin ang="0" scaled="1"/>
          </a:gra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461665"/>
          </a:xfrm>
          <a:gradFill rotWithShape="1">
            <a:gsLst>
              <a:gs pos="0">
                <a:schemeClr val="accent2">
                  <a:gamma/>
                  <a:shade val="46275"/>
                  <a:invGamma/>
                  <a:alpha val="25000"/>
                </a:schemeClr>
              </a:gs>
              <a:gs pos="50000">
                <a:schemeClr val="accent2">
                  <a:alpha val="78999"/>
                </a:schemeClr>
              </a:gs>
              <a:gs pos="100000">
                <a:schemeClr val="accent2">
                  <a:gamma/>
                  <a:shade val="46275"/>
                  <a:invGamma/>
                  <a:alpha val="25000"/>
                </a:schemeClr>
              </a:gs>
            </a:gsLst>
            <a:lin ang="0" scaled="1"/>
          </a:gradFill>
        </p:spPr>
        <p:txBody>
          <a:bodyPr lIns="91440" tIns="45720" rIns="91440" bIns="4572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597E-AD47-4BA4-9C17-A46684A11CF9}" type="datetimeFigureOut">
              <a:rPr lang="en-US" smtClean="0"/>
              <a:pPr/>
              <a:t>6/13/2011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8" r:id="rId4"/>
    <p:sldLayoutId id="2147483694" r:id="rId5"/>
    <p:sldLayoutId id="214748371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8438" y="115889"/>
            <a:ext cx="8856785" cy="720725"/>
            <a:chOff x="68" y="73"/>
            <a:chExt cx="5579" cy="454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auto">
            <a:xfrm>
              <a:off x="68" y="73"/>
              <a:ext cx="5579" cy="454"/>
            </a:xfrm>
            <a:prstGeom prst="rect">
              <a:avLst/>
            </a:prstGeom>
            <a:solidFill>
              <a:srgbClr val="5262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3200">
                <a:solidFill>
                  <a:srgbClr val="0033CC"/>
                </a:solidFill>
                <a:latin typeface="Trebuchet MS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9224" name="Picture 4" descr="GridPP_logo_white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8" y="119"/>
              <a:ext cx="1089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31528" y="115889"/>
            <a:ext cx="5904034" cy="720725"/>
          </a:xfrm>
          <a:prstGeom prst="rect">
            <a:avLst/>
          </a:prstGeom>
          <a:solidFill>
            <a:srgbClr val="5262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439" y="1052513"/>
            <a:ext cx="8909538" cy="1719262"/>
          </a:xfrm>
          <a:prstGeom prst="rect">
            <a:avLst/>
          </a:prstGeom>
          <a:solidFill>
            <a:srgbClr val="DCE4EF"/>
          </a:solidFill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438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CC"/>
                </a:solidFill>
                <a:latin typeface="Trebuchet MS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28/May/09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87862" y="6500814"/>
            <a:ext cx="577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fld id="{C3899826-F0D7-4465-9618-65255043F358}" type="slidenum">
              <a:rPr lang="en-GB" sz="1400">
                <a:solidFill>
                  <a:srgbClr val="0033CC"/>
                </a:solidFill>
                <a:latin typeface="Trebuchet MS" pitchFamily="34" charset="0"/>
                <a:ea typeface="ＭＳ Ｐゴシック" pitchFamily="34" charset="-128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en-GB" sz="1400">
              <a:solidFill>
                <a:srgbClr val="0033CC"/>
              </a:solidFill>
              <a:latin typeface="Trebuchet MS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34" charset="-128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  <a:ea typeface="ＭＳ Ｐゴシック" pitchFamily="3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  <a:ea typeface="ＭＳ Ｐゴシック" pitchFamily="3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  <a:ea typeface="ＭＳ Ｐゴシック" pitchFamily="3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  <a:ea typeface="ＭＳ Ｐゴシック" pitchFamily="34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66CC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hlink"/>
          </a:solidFill>
          <a:latin typeface="+mn-lt"/>
          <a:ea typeface="ＭＳ Ｐゴシック" pitchFamily="34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2"/>
          </a:solidFill>
          <a:latin typeface="+mn-lt"/>
          <a:ea typeface="ＭＳ Ｐゴシック" pitchFamily="34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accent2"/>
          </a:solidFill>
          <a:latin typeface="+mn-lt"/>
          <a:ea typeface="ＭＳ Ｐゴシック" pitchFamily="34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accent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accent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accent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Tony\Videos\GoLHCGoGU.wmv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19.wm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26" Type="http://schemas.openxmlformats.org/officeDocument/2006/relationships/image" Target="../media/image79.jpeg"/><Relationship Id="rId3" Type="http://schemas.openxmlformats.org/officeDocument/2006/relationships/image" Target="../media/image56.jpeg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78.jpeg"/><Relationship Id="rId3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29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24" Type="http://schemas.openxmlformats.org/officeDocument/2006/relationships/image" Target="../media/image77.jpeg"/><Relationship Id="rId32" Type="http://schemas.openxmlformats.org/officeDocument/2006/relationships/image" Target="../media/image85.jpe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23" Type="http://schemas.openxmlformats.org/officeDocument/2006/relationships/image" Target="../media/image76.jpeg"/><Relationship Id="rId28" Type="http://schemas.openxmlformats.org/officeDocument/2006/relationships/image" Target="../media/image81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31" Type="http://schemas.openxmlformats.org/officeDocument/2006/relationships/image" Target="../media/image84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Relationship Id="rId27" Type="http://schemas.openxmlformats.org/officeDocument/2006/relationships/image" Target="../media/image80.jpeg"/><Relationship Id="rId30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gif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9.jpeg"/><Relationship Id="rId4" Type="http://schemas.openxmlformats.org/officeDocument/2006/relationships/oleObject" Target="../embeddings/oleObject5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3.jpeg"/><Relationship Id="rId4" Type="http://schemas.openxmlformats.org/officeDocument/2006/relationships/oleObject" Target="../embeddings/oleObject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latis.ex.ac.uk/cfarchive/toaster.jpg&amp;imgrefurl=http://patriotboy.blogspot.com/2003_03_01_patriotboy_archive.html&amp;h=660&amp;w=549&amp;sz=29&amp;tbnid=ojXInqY30f8J:&amp;tbnh=135&amp;tbnw=113&amp;start=1&amp;prev=/images?q=toaster&amp;hl=en&amp;lr=" TargetMode="External"/><Relationship Id="rId3" Type="http://schemas.openxmlformats.org/officeDocument/2006/relationships/image" Target="../media/image173.png"/><Relationship Id="rId7" Type="http://schemas.openxmlformats.org/officeDocument/2006/relationships/image" Target="../media/image176.jpeg"/><Relationship Id="rId12" Type="http://schemas.openxmlformats.org/officeDocument/2006/relationships/image" Target="../media/image1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11" Type="http://schemas.openxmlformats.org/officeDocument/2006/relationships/image" Target="../media/image178.jpeg"/><Relationship Id="rId5" Type="http://schemas.openxmlformats.org/officeDocument/2006/relationships/image" Target="../media/image174.jpeg"/><Relationship Id="rId10" Type="http://schemas.openxmlformats.org/officeDocument/2006/relationships/hyperlink" Target="http://images.google.com/imgres?imgurl=http://freespace.virgin.net/john.cletheroe/gif/mainsuk.gif&amp;imgrefurl=http://freespace.virgin.net/john.cletheroe/usa_can/cult/compat.htm&amp;h=448&amp;w=365&amp;sz=3&amp;tbnid=jHAUYJzH0UYJ:&amp;tbnh=123&amp;tbnw=101&amp;start=74&amp;prev=/images?q=socket+uk&amp;start=60&amp;hl=en&amp;lr=&amp;sa=N" TargetMode="External"/><Relationship Id="rId4" Type="http://schemas.openxmlformats.org/officeDocument/2006/relationships/hyperlink" Target="http://fsv.homestead.com/PonnequinPhotos.html" TargetMode="External"/><Relationship Id="rId9" Type="http://schemas.openxmlformats.org/officeDocument/2006/relationships/image" Target="../media/image17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2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215.jpeg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otgrid.ac.uk/" TargetMode="Externa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Microsoft_Office_Word_97_-_2003_Document1.doc"/><Relationship Id="rId4" Type="http://schemas.openxmlformats.org/officeDocument/2006/relationships/image" Target="../media/image2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7.gif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247.png"/><Relationship Id="rId26" Type="http://schemas.openxmlformats.org/officeDocument/2006/relationships/hyperlink" Target="http://staff.stfc.ac.uk/" TargetMode="External"/><Relationship Id="rId3" Type="http://schemas.openxmlformats.org/officeDocument/2006/relationships/image" Target="../media/image234.png"/><Relationship Id="rId21" Type="http://schemas.openxmlformats.org/officeDocument/2006/relationships/image" Target="../media/image250.png"/><Relationship Id="rId7" Type="http://schemas.openxmlformats.org/officeDocument/2006/relationships/image" Target="../media/image3.png"/><Relationship Id="rId12" Type="http://schemas.openxmlformats.org/officeDocument/2006/relationships/image" Target="../media/image242.png"/><Relationship Id="rId17" Type="http://schemas.openxmlformats.org/officeDocument/2006/relationships/image" Target="../media/image246.png"/><Relationship Id="rId25" Type="http://schemas.openxmlformats.org/officeDocument/2006/relationships/image" Target="../media/image254.png"/><Relationship Id="rId2" Type="http://schemas.openxmlformats.org/officeDocument/2006/relationships/notesSlide" Target="../notesSlides/notesSlide83.xml"/><Relationship Id="rId16" Type="http://schemas.openxmlformats.org/officeDocument/2006/relationships/hyperlink" Target="http://www.warwick.ac.uk/" TargetMode="External"/><Relationship Id="rId20" Type="http://schemas.openxmlformats.org/officeDocument/2006/relationships/image" Target="../media/image249.png"/><Relationship Id="rId29" Type="http://schemas.openxmlformats.org/officeDocument/2006/relationships/image" Target="../media/image2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7.png"/><Relationship Id="rId11" Type="http://schemas.openxmlformats.org/officeDocument/2006/relationships/image" Target="../media/image241.png"/><Relationship Id="rId24" Type="http://schemas.openxmlformats.org/officeDocument/2006/relationships/image" Target="../media/image253.png"/><Relationship Id="rId5" Type="http://schemas.openxmlformats.org/officeDocument/2006/relationships/image" Target="../media/image236.png"/><Relationship Id="rId15" Type="http://schemas.openxmlformats.org/officeDocument/2006/relationships/image" Target="../media/image245.png"/><Relationship Id="rId23" Type="http://schemas.openxmlformats.org/officeDocument/2006/relationships/image" Target="../media/image252.png"/><Relationship Id="rId28" Type="http://schemas.openxmlformats.org/officeDocument/2006/relationships/image" Target="../media/image256.png"/><Relationship Id="rId10" Type="http://schemas.openxmlformats.org/officeDocument/2006/relationships/image" Target="../media/image240.png"/><Relationship Id="rId19" Type="http://schemas.openxmlformats.org/officeDocument/2006/relationships/image" Target="../media/image248.png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Relationship Id="rId22" Type="http://schemas.openxmlformats.org/officeDocument/2006/relationships/image" Target="../media/image251.png"/><Relationship Id="rId27" Type="http://schemas.openxmlformats.org/officeDocument/2006/relationships/image" Target="../media/image2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emf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26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2.jpeg"/><Relationship Id="rId5" Type="http://schemas.openxmlformats.org/officeDocument/2006/relationships/image" Target="../media/image261.png"/><Relationship Id="rId4" Type="http://schemas.openxmlformats.org/officeDocument/2006/relationships/image" Target="../media/image260.jpeg"/><Relationship Id="rId9" Type="http://schemas.openxmlformats.org/officeDocument/2006/relationships/oleObject" Target="../embeddings/oleObject13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6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11.jpeg"/><Relationship Id="rId7" Type="http://schemas.openxmlformats.org/officeDocument/2006/relationships/image" Target="../media/image27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Relationship Id="rId9" Type="http://schemas.openxmlformats.org/officeDocument/2006/relationships/image" Target="../media/image272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jpeg"/><Relationship Id="rId5" Type="http://schemas.openxmlformats.org/officeDocument/2006/relationships/image" Target="../media/image284.jpeg"/><Relationship Id="rId4" Type="http://schemas.openxmlformats.org/officeDocument/2006/relationships/image" Target="../media/image283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ctrTitle"/>
          </p:nvPr>
        </p:nvSpPr>
        <p:spPr>
          <a:xfrm>
            <a:off x="0" y="1428750"/>
            <a:ext cx="9144000" cy="928688"/>
          </a:xfrm>
          <a:noFill/>
        </p:spPr>
        <p:txBody>
          <a:bodyPr/>
          <a:lstStyle/>
          <a:p>
            <a:r>
              <a:rPr lang="en-GB" i="1" dirty="0" smtClean="0">
                <a:solidFill>
                  <a:schemeClr val="bg1"/>
                </a:solidFill>
                <a:latin typeface="Calibri" pitchFamily="34" charset="0"/>
              </a:rPr>
              <a:t>The Grid - first light at the end of the LHC tunnel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243513"/>
            <a:ext cx="6400800" cy="1471172"/>
          </a:xfrm>
          <a:noFill/>
        </p:spPr>
        <p:txBody>
          <a:bodyPr/>
          <a:lstStyle/>
          <a:p>
            <a:pPr marL="342900" indent="-342900">
              <a:defRPr/>
            </a:pPr>
            <a:r>
              <a:rPr lang="en-GB" sz="3200" i="1" dirty="0" smtClean="0">
                <a:latin typeface="Calibri" pitchFamily="34" charset="0"/>
              </a:rPr>
              <a:t>Tony Doyle</a:t>
            </a:r>
          </a:p>
          <a:p>
            <a:pPr marL="342900" indent="-342900">
              <a:defRPr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British Computer Society</a:t>
            </a:r>
          </a:p>
          <a:p>
            <a:pPr marL="342900" indent="-342900">
              <a:defRPr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Glasgow, 13 June 2011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24808" y="2214563"/>
          <a:ext cx="4824046" cy="2354262"/>
        </p:xfrm>
        <a:graphic>
          <a:graphicData uri="http://schemas.openxmlformats.org/presentationml/2006/ole">
            <p:oleObj spid="_x0000_s398338" name="Photo Editor Photo" r:id="rId4" imgW="2381582" imgH="116221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ev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9663" y="4357694"/>
            <a:ext cx="14557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15913" y="5267325"/>
            <a:ext cx="639922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342900" indent="-342900">
              <a:spcBef>
                <a:spcPts val="1013"/>
              </a:spcBef>
            </a:pPr>
            <a:r>
              <a:rPr lang="en-GB" sz="1800" dirty="0">
                <a:latin typeface="+mn-lt"/>
                <a:cs typeface="Tahoma" pitchFamily="34" charset="0"/>
              </a:rPr>
              <a:t>Understand/interpret data via numerically intensive simulations:</a:t>
            </a:r>
          </a:p>
          <a:p>
            <a:pPr marL="1143000" lvl="2" indent="-228600">
              <a:spcAft>
                <a:spcPts val="1125"/>
              </a:spcAft>
              <a:buFontTx/>
              <a:buChar char="•"/>
            </a:pPr>
            <a:r>
              <a:rPr lang="en-GB" sz="1800" dirty="0">
                <a:solidFill>
                  <a:srgbClr val="6666FF"/>
                </a:solidFill>
                <a:latin typeface="+mn-lt"/>
                <a:cs typeface="Tahoma" pitchFamily="34" charset="0"/>
              </a:rPr>
              <a:t>e.g. ATLAS Monte Carlo (</a:t>
            </a:r>
            <a:r>
              <a:rPr lang="en-GB" sz="1800" dirty="0" err="1" smtClean="0">
                <a:solidFill>
                  <a:srgbClr val="6666FF"/>
                </a:solidFill>
                <a:latin typeface="+mn-lt"/>
                <a:cs typeface="Tahoma" pitchFamily="34" charset="0"/>
              </a:rPr>
              <a:t>gg</a:t>
            </a:r>
            <a:r>
              <a:rPr lang="en-GB" sz="1800" dirty="0" smtClean="0">
                <a:solidFill>
                  <a:srgbClr val="6666FF"/>
                </a:solidFill>
                <a:latin typeface="+mn-lt"/>
                <a:cs typeface="Tahoma" pitchFamily="34" charset="0"/>
              </a:rPr>
              <a:t>          H         bb</a:t>
            </a:r>
            <a:r>
              <a:rPr lang="en-GB" sz="1800" dirty="0">
                <a:solidFill>
                  <a:srgbClr val="6666FF"/>
                </a:solidFill>
                <a:latin typeface="+mn-lt"/>
                <a:cs typeface="Tahoma" pitchFamily="34" charset="0"/>
              </a:rPr>
              <a:t>)		</a:t>
            </a:r>
            <a:r>
              <a:rPr lang="en-GB" sz="1800" dirty="0" smtClean="0">
                <a:solidFill>
                  <a:srgbClr val="6666FF"/>
                </a:solidFill>
                <a:latin typeface="+mn-lt"/>
                <a:cs typeface="Tahoma" pitchFamily="34" charset="0"/>
              </a:rPr>
              <a:t>     60 </a:t>
            </a:r>
            <a:r>
              <a:rPr lang="en-GB" sz="1800" dirty="0">
                <a:solidFill>
                  <a:srgbClr val="6666FF"/>
                </a:solidFill>
                <a:latin typeface="+mn-lt"/>
                <a:cs typeface="Tahoma" pitchFamily="34" charset="0"/>
              </a:rPr>
              <a:t>sec/3.5 MB event on 3 GHz </a:t>
            </a:r>
            <a:r>
              <a:rPr lang="en-GB" sz="1800" dirty="0" err="1">
                <a:solidFill>
                  <a:srgbClr val="6666FF"/>
                </a:solidFill>
                <a:latin typeface="+mn-lt"/>
                <a:cs typeface="Tahoma" pitchFamily="34" charset="0"/>
              </a:rPr>
              <a:t>linux</a:t>
            </a:r>
            <a:r>
              <a:rPr lang="en-GB" sz="1800" dirty="0">
                <a:solidFill>
                  <a:srgbClr val="6666FF"/>
                </a:solidFill>
                <a:latin typeface="+mn-lt"/>
                <a:cs typeface="Tahoma" pitchFamily="34" charset="0"/>
              </a:rPr>
              <a:t> CPU</a:t>
            </a:r>
          </a:p>
        </p:txBody>
      </p:sp>
      <p:sp>
        <p:nvSpPr>
          <p:cNvPr id="44036" name="AutoShape 5"/>
          <p:cNvSpPr>
            <a:spLocks noChangeArrowheads="1"/>
          </p:cNvSpPr>
          <p:nvPr/>
        </p:nvSpPr>
        <p:spPr bwMode="auto">
          <a:xfrm>
            <a:off x="4084636" y="5643578"/>
            <a:ext cx="344488" cy="228600"/>
          </a:xfrm>
          <a:prstGeom prst="rightArrow">
            <a:avLst>
              <a:gd name="adj1" fmla="val 50000"/>
              <a:gd name="adj2" fmla="val 3767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37" name="AutoShape 6"/>
          <p:cNvSpPr>
            <a:spLocks noChangeArrowheads="1"/>
          </p:cNvSpPr>
          <p:nvPr/>
        </p:nvSpPr>
        <p:spPr bwMode="auto">
          <a:xfrm>
            <a:off x="4714876" y="5643578"/>
            <a:ext cx="344487" cy="228600"/>
          </a:xfrm>
          <a:prstGeom prst="rightArrow">
            <a:avLst>
              <a:gd name="adj1" fmla="val 50000"/>
              <a:gd name="adj2" fmla="val 3767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4572000" y="1371600"/>
            <a:ext cx="43211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ahoma" pitchFamily="34" charset="0"/>
              </a:rPr>
              <a:t>Many events</a:t>
            </a:r>
          </a:p>
          <a:p>
            <a:pPr marL="762000" lvl="1" indent="-28575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3333CC"/>
                </a:solidFill>
                <a:latin typeface="+mn-lt"/>
                <a:cs typeface="Tahoma" pitchFamily="34" charset="0"/>
              </a:rPr>
              <a:t>~10</a:t>
            </a:r>
            <a:r>
              <a:rPr lang="en-US" sz="1800" baseline="30000" dirty="0">
                <a:solidFill>
                  <a:srgbClr val="3333CC"/>
                </a:solidFill>
                <a:latin typeface="+mn-lt"/>
                <a:cs typeface="Tahoma" pitchFamily="34" charset="0"/>
              </a:rPr>
              <a:t>9</a:t>
            </a:r>
            <a:r>
              <a:rPr lang="en-US" sz="1800" dirty="0">
                <a:solidFill>
                  <a:srgbClr val="3333CC"/>
                </a:solidFill>
                <a:latin typeface="+mn-lt"/>
                <a:cs typeface="Tahoma" pitchFamily="34" charset="0"/>
              </a:rPr>
              <a:t> events/experiment/year</a:t>
            </a:r>
          </a:p>
          <a:p>
            <a:pPr marL="762000" lvl="1" indent="-28575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3333CC"/>
                </a:solidFill>
                <a:latin typeface="+mn-lt"/>
                <a:cs typeface="Tahoma" pitchFamily="34" charset="0"/>
              </a:rPr>
              <a:t>&gt;~1 MB/event raw data</a:t>
            </a:r>
          </a:p>
          <a:p>
            <a:pPr marL="762000" lvl="1" indent="-28575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3333CC"/>
                </a:solidFill>
                <a:latin typeface="+mn-lt"/>
                <a:cs typeface="Tahoma" pitchFamily="34" charset="0"/>
              </a:rPr>
              <a:t>several passes required</a:t>
            </a:r>
          </a:p>
          <a:p>
            <a:pPr marL="285750" indent="-285750">
              <a:spcBef>
                <a:spcPct val="20000"/>
              </a:spcBef>
              <a:buFont typeface="Symbol" pitchFamily="18" charset="2"/>
              <a:buChar char="®"/>
            </a:pPr>
            <a:r>
              <a:rPr lang="en-US" dirty="0">
                <a:latin typeface="+mn-lt"/>
                <a:cs typeface="Tahoma" pitchFamily="34" charset="0"/>
              </a:rPr>
              <a:t>Worldwide Grid computing requirement (2008):</a:t>
            </a:r>
          </a:p>
          <a:p>
            <a:pPr marL="285750" indent="-285750" algn="ctr"/>
            <a:r>
              <a:rPr lang="en-US" sz="2400" dirty="0">
                <a:solidFill>
                  <a:srgbClr val="0000CC"/>
                </a:solidFill>
                <a:latin typeface="+mn-lt"/>
                <a:cs typeface="Tahoma" pitchFamily="34" charset="0"/>
              </a:rPr>
              <a:t>~300 </a:t>
            </a:r>
            <a:r>
              <a:rPr lang="en-US" sz="2400" dirty="0" err="1">
                <a:solidFill>
                  <a:srgbClr val="0000CC"/>
                </a:solidFill>
                <a:latin typeface="+mn-lt"/>
                <a:cs typeface="Tahoma" pitchFamily="34" charset="0"/>
              </a:rPr>
              <a:t>TeraIPS</a:t>
            </a:r>
            <a:r>
              <a:rPr lang="en-US" dirty="0">
                <a:latin typeface="+mn-lt"/>
                <a:cs typeface="Tahoma" pitchFamily="34" charset="0"/>
              </a:rPr>
              <a:t> </a:t>
            </a:r>
          </a:p>
          <a:p>
            <a:pPr marL="285750" indent="-285750" algn="ctr"/>
            <a:r>
              <a:rPr lang="en-US" sz="1600" dirty="0">
                <a:latin typeface="+mn-lt"/>
                <a:cs typeface="Tahoma" pitchFamily="34" charset="0"/>
              </a:rPr>
              <a:t>(100,000 of today’s fastest processors connected via a Grid)</a:t>
            </a:r>
            <a:endParaRPr lang="en-US" dirty="0">
              <a:solidFill>
                <a:srgbClr val="FFFF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1585913" y="1389063"/>
            <a:ext cx="1382712" cy="931862"/>
          </a:xfrm>
          <a:prstGeom prst="rect">
            <a:avLst/>
          </a:prstGeom>
          <a:solidFill>
            <a:srgbClr val="FFC2AA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3125788" y="1485900"/>
            <a:ext cx="65246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3125788" y="1492250"/>
            <a:ext cx="60433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16 Million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3778250" y="1511300"/>
            <a:ext cx="452438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3857625" y="1539875"/>
            <a:ext cx="41517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channels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5" name="Rectangle 14"/>
          <p:cNvSpPr>
            <a:spLocks noChangeArrowheads="1"/>
          </p:cNvSpPr>
          <p:nvPr/>
        </p:nvSpPr>
        <p:spPr bwMode="auto">
          <a:xfrm>
            <a:off x="896938" y="195262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6" name="Rectangle 15"/>
          <p:cNvSpPr>
            <a:spLocks noChangeArrowheads="1"/>
          </p:cNvSpPr>
          <p:nvPr/>
        </p:nvSpPr>
        <p:spPr bwMode="auto">
          <a:xfrm>
            <a:off x="896938" y="1957388"/>
            <a:ext cx="45685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D5000A"/>
                </a:solidFill>
                <a:latin typeface="+mn-lt"/>
                <a:cs typeface="Tahoma" pitchFamily="34" charset="0"/>
              </a:rPr>
              <a:t>100 kHz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1398588" y="1952625"/>
            <a:ext cx="1095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465138" y="2122488"/>
            <a:ext cx="987425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465138" y="2125663"/>
            <a:ext cx="27411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LEVEL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801688" y="2125663"/>
            <a:ext cx="352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-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836613" y="2125663"/>
            <a:ext cx="49372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1 TRIGGER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2" name="Rectangle 21"/>
          <p:cNvSpPr>
            <a:spLocks noChangeArrowheads="1"/>
          </p:cNvSpPr>
          <p:nvPr/>
        </p:nvSpPr>
        <p:spPr bwMode="auto">
          <a:xfrm>
            <a:off x="3143250" y="2312988"/>
            <a:ext cx="77152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3" name="Rectangle 22"/>
          <p:cNvSpPr>
            <a:spLocks noChangeArrowheads="1"/>
          </p:cNvSpPr>
          <p:nvPr/>
        </p:nvSpPr>
        <p:spPr bwMode="auto">
          <a:xfrm>
            <a:off x="3143250" y="2317750"/>
            <a:ext cx="71814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1 MegaByte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3911600" y="2338388"/>
            <a:ext cx="671513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5" name="Rectangle 24"/>
          <p:cNvSpPr>
            <a:spLocks noChangeArrowheads="1"/>
          </p:cNvSpPr>
          <p:nvPr/>
        </p:nvSpPr>
        <p:spPr bwMode="auto">
          <a:xfrm>
            <a:off x="4003675" y="2341563"/>
            <a:ext cx="59471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EVENT DATA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3171825" y="2649538"/>
            <a:ext cx="874713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3171825" y="2655888"/>
            <a:ext cx="79348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200 GigaByte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4046538" y="2674938"/>
            <a:ext cx="495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59" name="Rectangle 28"/>
          <p:cNvSpPr>
            <a:spLocks noChangeArrowheads="1"/>
          </p:cNvSpPr>
          <p:nvPr/>
        </p:nvSpPr>
        <p:spPr bwMode="auto">
          <a:xfrm>
            <a:off x="4192588" y="2679700"/>
            <a:ext cx="41357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BUFFERS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0" name="Rectangle 29"/>
          <p:cNvSpPr>
            <a:spLocks noChangeArrowheads="1"/>
          </p:cNvSpPr>
          <p:nvPr/>
        </p:nvSpPr>
        <p:spPr bwMode="auto">
          <a:xfrm>
            <a:off x="4538663" y="2674938"/>
            <a:ext cx="30162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1" name="Rectangle 30"/>
          <p:cNvSpPr>
            <a:spLocks noChangeArrowheads="1"/>
          </p:cNvSpPr>
          <p:nvPr/>
        </p:nvSpPr>
        <p:spPr bwMode="auto">
          <a:xfrm>
            <a:off x="3171825" y="2819400"/>
            <a:ext cx="11430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2" name="Rectangle 31"/>
          <p:cNvSpPr>
            <a:spLocks noChangeArrowheads="1"/>
          </p:cNvSpPr>
          <p:nvPr/>
        </p:nvSpPr>
        <p:spPr bwMode="auto">
          <a:xfrm>
            <a:off x="3171825" y="2824163"/>
            <a:ext cx="109485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500 Readout memories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3" name="Rectangle 32"/>
          <p:cNvSpPr>
            <a:spLocks noChangeArrowheads="1"/>
          </p:cNvSpPr>
          <p:nvPr/>
        </p:nvSpPr>
        <p:spPr bwMode="auto">
          <a:xfrm>
            <a:off x="3165475" y="1671638"/>
            <a:ext cx="6731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4" name="Rectangle 33"/>
          <p:cNvSpPr>
            <a:spLocks noChangeArrowheads="1"/>
          </p:cNvSpPr>
          <p:nvPr/>
        </p:nvSpPr>
        <p:spPr bwMode="auto">
          <a:xfrm>
            <a:off x="3165475" y="1676400"/>
            <a:ext cx="10419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3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5" name="Rectangle 34"/>
          <p:cNvSpPr>
            <a:spLocks noChangeArrowheads="1"/>
          </p:cNvSpPr>
          <p:nvPr/>
        </p:nvSpPr>
        <p:spPr bwMode="auto">
          <a:xfrm>
            <a:off x="3276600" y="1676400"/>
            <a:ext cx="48090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Gigacell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6" name="Rectangle 35"/>
          <p:cNvSpPr>
            <a:spLocks noChangeArrowheads="1"/>
          </p:cNvSpPr>
          <p:nvPr/>
        </p:nvSpPr>
        <p:spPr bwMode="auto">
          <a:xfrm>
            <a:off x="3836988" y="1695450"/>
            <a:ext cx="354012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7" name="Rectangle 36"/>
          <p:cNvSpPr>
            <a:spLocks noChangeArrowheads="1"/>
          </p:cNvSpPr>
          <p:nvPr/>
        </p:nvSpPr>
        <p:spPr bwMode="auto">
          <a:xfrm>
            <a:off x="3892550" y="1700213"/>
            <a:ext cx="33502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buffers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8" name="Rectangle 37"/>
          <p:cNvSpPr>
            <a:spLocks noChangeArrowheads="1"/>
          </p:cNvSpPr>
          <p:nvPr/>
        </p:nvSpPr>
        <p:spPr bwMode="auto">
          <a:xfrm>
            <a:off x="561975" y="3576638"/>
            <a:ext cx="91122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69" name="Rectangle 38"/>
          <p:cNvSpPr>
            <a:spLocks noChangeArrowheads="1"/>
          </p:cNvSpPr>
          <p:nvPr/>
        </p:nvSpPr>
        <p:spPr bwMode="auto">
          <a:xfrm>
            <a:off x="561975" y="3581400"/>
            <a:ext cx="76463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D5000A"/>
                </a:solidFill>
                <a:latin typeface="+mn-lt"/>
                <a:cs typeface="Tahoma" pitchFamily="34" charset="0"/>
              </a:rPr>
              <a:t>500 Gigabit/s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0" name="Rectangle 39"/>
          <p:cNvSpPr>
            <a:spLocks noChangeArrowheads="1"/>
          </p:cNvSpPr>
          <p:nvPr/>
        </p:nvSpPr>
        <p:spPr bwMode="auto">
          <a:xfrm>
            <a:off x="1400175" y="3576638"/>
            <a:ext cx="11112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1" name="Rectangle 40"/>
          <p:cNvSpPr>
            <a:spLocks noChangeArrowheads="1"/>
          </p:cNvSpPr>
          <p:nvPr/>
        </p:nvSpPr>
        <p:spPr bwMode="auto">
          <a:xfrm>
            <a:off x="82550" y="4781550"/>
            <a:ext cx="687388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2" name="Rectangle 41"/>
          <p:cNvSpPr>
            <a:spLocks noChangeArrowheads="1"/>
          </p:cNvSpPr>
          <p:nvPr/>
        </p:nvSpPr>
        <p:spPr bwMode="auto">
          <a:xfrm>
            <a:off x="82550" y="4787900"/>
            <a:ext cx="54822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D5000A"/>
                </a:solidFill>
                <a:latin typeface="+mn-lt"/>
                <a:cs typeface="Tahoma" pitchFamily="34" charset="0"/>
              </a:rPr>
              <a:t>Gigabit/s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3" name="Rectangle 42"/>
          <p:cNvSpPr>
            <a:spLocks noChangeArrowheads="1"/>
          </p:cNvSpPr>
          <p:nvPr/>
        </p:nvSpPr>
        <p:spPr bwMode="auto">
          <a:xfrm>
            <a:off x="696913" y="4806950"/>
            <a:ext cx="7556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4" name="Rectangle 43"/>
          <p:cNvSpPr>
            <a:spLocks noChangeArrowheads="1"/>
          </p:cNvSpPr>
          <p:nvPr/>
        </p:nvSpPr>
        <p:spPr bwMode="auto">
          <a:xfrm>
            <a:off x="696913" y="4810125"/>
            <a:ext cx="59792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SERVICE LAN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5" name="Rectangle 44"/>
          <p:cNvSpPr>
            <a:spLocks noChangeArrowheads="1"/>
          </p:cNvSpPr>
          <p:nvPr/>
        </p:nvSpPr>
        <p:spPr bwMode="auto">
          <a:xfrm>
            <a:off x="3149600" y="4781550"/>
            <a:ext cx="636588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6" name="Rectangle 45"/>
          <p:cNvSpPr>
            <a:spLocks noChangeArrowheads="1"/>
          </p:cNvSpPr>
          <p:nvPr/>
        </p:nvSpPr>
        <p:spPr bwMode="auto">
          <a:xfrm>
            <a:off x="3149600" y="4787900"/>
            <a:ext cx="57868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PetaByte 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7" name="Rectangle 46"/>
          <p:cNvSpPr>
            <a:spLocks noChangeArrowheads="1"/>
          </p:cNvSpPr>
          <p:nvPr/>
        </p:nvSpPr>
        <p:spPr bwMode="auto">
          <a:xfrm>
            <a:off x="3784600" y="4806950"/>
            <a:ext cx="473075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8" name="Rectangle 47"/>
          <p:cNvSpPr>
            <a:spLocks noChangeArrowheads="1"/>
          </p:cNvSpPr>
          <p:nvPr/>
        </p:nvSpPr>
        <p:spPr bwMode="auto">
          <a:xfrm>
            <a:off x="3810000" y="4800600"/>
            <a:ext cx="41357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34AA"/>
                </a:solidFill>
                <a:latin typeface="+mn-lt"/>
                <a:cs typeface="Tahoma" pitchFamily="34" charset="0"/>
              </a:rPr>
              <a:t>ARCHIVE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79" name="Rectangle 48"/>
          <p:cNvSpPr>
            <a:spLocks noChangeArrowheads="1"/>
          </p:cNvSpPr>
          <p:nvPr/>
        </p:nvSpPr>
        <p:spPr bwMode="auto">
          <a:xfrm>
            <a:off x="1982788" y="2211388"/>
            <a:ext cx="268287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0" name="Rectangle 49"/>
          <p:cNvSpPr>
            <a:spLocks noChangeArrowheads="1"/>
          </p:cNvSpPr>
          <p:nvPr/>
        </p:nvSpPr>
        <p:spPr bwMode="auto">
          <a:xfrm>
            <a:off x="1982788" y="2216150"/>
            <a:ext cx="2148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600">
                <a:solidFill>
                  <a:srgbClr val="000000"/>
                </a:solidFill>
                <a:latin typeface="+mn-lt"/>
                <a:cs typeface="Tahoma" pitchFamily="34" charset="0"/>
              </a:rPr>
              <a:t>Energy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1" name="Rectangle 50"/>
          <p:cNvSpPr>
            <a:spLocks noChangeArrowheads="1"/>
          </p:cNvSpPr>
          <p:nvPr/>
        </p:nvSpPr>
        <p:spPr bwMode="auto">
          <a:xfrm>
            <a:off x="2217738" y="2211388"/>
            <a:ext cx="55562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2" name="Rectangle 51"/>
          <p:cNvSpPr>
            <a:spLocks noChangeArrowheads="1"/>
          </p:cNvSpPr>
          <p:nvPr/>
        </p:nvSpPr>
        <p:spPr bwMode="auto">
          <a:xfrm>
            <a:off x="2387600" y="2211388"/>
            <a:ext cx="257175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3" name="Rectangle 52"/>
          <p:cNvSpPr>
            <a:spLocks noChangeArrowheads="1"/>
          </p:cNvSpPr>
          <p:nvPr/>
        </p:nvSpPr>
        <p:spPr bwMode="auto">
          <a:xfrm>
            <a:off x="2387600" y="2216150"/>
            <a:ext cx="19877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600">
                <a:solidFill>
                  <a:srgbClr val="000000"/>
                </a:solidFill>
                <a:latin typeface="+mn-lt"/>
                <a:cs typeface="Tahoma" pitchFamily="34" charset="0"/>
              </a:rPr>
              <a:t>Tracks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4" name="Freeform 53"/>
          <p:cNvSpPr>
            <a:spLocks/>
          </p:cNvSpPr>
          <p:nvPr/>
        </p:nvSpPr>
        <p:spPr bwMode="auto">
          <a:xfrm>
            <a:off x="2835275" y="2319338"/>
            <a:ext cx="15875" cy="2540000"/>
          </a:xfrm>
          <a:custGeom>
            <a:avLst/>
            <a:gdLst>
              <a:gd name="T0" fmla="*/ 14993 w 18"/>
              <a:gd name="T1" fmla="*/ 0 h 3200"/>
              <a:gd name="T2" fmla="*/ 0 w 18"/>
              <a:gd name="T3" fmla="*/ 0 h 3200"/>
              <a:gd name="T4" fmla="*/ 882 w 18"/>
              <a:gd name="T5" fmla="*/ 2540000 h 3200"/>
              <a:gd name="T6" fmla="*/ 15875 w 18"/>
              <a:gd name="T7" fmla="*/ 2540000 h 3200"/>
              <a:gd name="T8" fmla="*/ 14993 w 18"/>
              <a:gd name="T9" fmla="*/ 0 h 3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200"/>
              <a:gd name="T17" fmla="*/ 18 w 18"/>
              <a:gd name="T18" fmla="*/ 3200 h 3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200">
                <a:moveTo>
                  <a:pt x="17" y="0"/>
                </a:moveTo>
                <a:lnTo>
                  <a:pt x="0" y="0"/>
                </a:lnTo>
                <a:lnTo>
                  <a:pt x="1" y="3200"/>
                </a:lnTo>
                <a:lnTo>
                  <a:pt x="18" y="320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5" name="Freeform 54"/>
          <p:cNvSpPr>
            <a:spLocks/>
          </p:cNvSpPr>
          <p:nvPr/>
        </p:nvSpPr>
        <p:spPr bwMode="auto">
          <a:xfrm>
            <a:off x="2260600" y="2312988"/>
            <a:ext cx="14288" cy="2490787"/>
          </a:xfrm>
          <a:custGeom>
            <a:avLst/>
            <a:gdLst>
              <a:gd name="T0" fmla="*/ 13536 w 19"/>
              <a:gd name="T1" fmla="*/ 0 h 3138"/>
              <a:gd name="T2" fmla="*/ 0 w 19"/>
              <a:gd name="T3" fmla="*/ 0 h 3138"/>
              <a:gd name="T4" fmla="*/ 752 w 19"/>
              <a:gd name="T5" fmla="*/ 2490787 h 3138"/>
              <a:gd name="T6" fmla="*/ 14288 w 19"/>
              <a:gd name="T7" fmla="*/ 2490787 h 3138"/>
              <a:gd name="T8" fmla="*/ 13536 w 19"/>
              <a:gd name="T9" fmla="*/ 0 h 3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138"/>
              <a:gd name="T17" fmla="*/ 19 w 19"/>
              <a:gd name="T18" fmla="*/ 3138 h 3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138">
                <a:moveTo>
                  <a:pt x="18" y="0"/>
                </a:moveTo>
                <a:lnTo>
                  <a:pt x="0" y="0"/>
                </a:lnTo>
                <a:lnTo>
                  <a:pt x="1" y="3138"/>
                </a:lnTo>
                <a:lnTo>
                  <a:pt x="19" y="313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6" name="Rectangle 55"/>
          <p:cNvSpPr>
            <a:spLocks noChangeArrowheads="1"/>
          </p:cNvSpPr>
          <p:nvPr/>
        </p:nvSpPr>
        <p:spPr bwMode="auto">
          <a:xfrm>
            <a:off x="2728913" y="4105275"/>
            <a:ext cx="239712" cy="492125"/>
          </a:xfrm>
          <a:prstGeom prst="rect">
            <a:avLst/>
          </a:prstGeom>
          <a:solidFill>
            <a:srgbClr val="2BFF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7" name="Rectangle 56"/>
          <p:cNvSpPr>
            <a:spLocks noChangeArrowheads="1"/>
          </p:cNvSpPr>
          <p:nvPr/>
        </p:nvSpPr>
        <p:spPr bwMode="auto">
          <a:xfrm>
            <a:off x="2162175" y="4113213"/>
            <a:ext cx="239713" cy="490537"/>
          </a:xfrm>
          <a:prstGeom prst="rect">
            <a:avLst/>
          </a:prstGeom>
          <a:solidFill>
            <a:srgbClr val="FF000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8" name="Freeform 57"/>
          <p:cNvSpPr>
            <a:spLocks/>
          </p:cNvSpPr>
          <p:nvPr/>
        </p:nvSpPr>
        <p:spPr bwMode="auto">
          <a:xfrm>
            <a:off x="1982788" y="2312988"/>
            <a:ext cx="15875" cy="2530475"/>
          </a:xfrm>
          <a:custGeom>
            <a:avLst/>
            <a:gdLst>
              <a:gd name="T0" fmla="*/ 14204 w 19"/>
              <a:gd name="T1" fmla="*/ 0 h 3188"/>
              <a:gd name="T2" fmla="*/ 0 w 19"/>
              <a:gd name="T3" fmla="*/ 0 h 3188"/>
              <a:gd name="T4" fmla="*/ 836 w 19"/>
              <a:gd name="T5" fmla="*/ 2530475 h 3188"/>
              <a:gd name="T6" fmla="*/ 15875 w 19"/>
              <a:gd name="T7" fmla="*/ 2530475 h 3188"/>
              <a:gd name="T8" fmla="*/ 14204 w 19"/>
              <a:gd name="T9" fmla="*/ 0 h 3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188"/>
              <a:gd name="T17" fmla="*/ 19 w 19"/>
              <a:gd name="T18" fmla="*/ 3188 h 3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188">
                <a:moveTo>
                  <a:pt x="17" y="0"/>
                </a:moveTo>
                <a:lnTo>
                  <a:pt x="0" y="0"/>
                </a:lnTo>
                <a:lnTo>
                  <a:pt x="1" y="3188"/>
                </a:lnTo>
                <a:lnTo>
                  <a:pt x="19" y="318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89" name="Rectangle 58"/>
          <p:cNvSpPr>
            <a:spLocks noChangeArrowheads="1"/>
          </p:cNvSpPr>
          <p:nvPr/>
        </p:nvSpPr>
        <p:spPr bwMode="auto">
          <a:xfrm>
            <a:off x="1876425" y="4113213"/>
            <a:ext cx="241300" cy="490537"/>
          </a:xfrm>
          <a:prstGeom prst="rect">
            <a:avLst/>
          </a:prstGeom>
          <a:solidFill>
            <a:srgbClr val="004EFF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0" name="Freeform 59"/>
          <p:cNvSpPr>
            <a:spLocks/>
          </p:cNvSpPr>
          <p:nvPr/>
        </p:nvSpPr>
        <p:spPr bwMode="auto">
          <a:xfrm>
            <a:off x="1706563" y="2312988"/>
            <a:ext cx="15875" cy="2530475"/>
          </a:xfrm>
          <a:custGeom>
            <a:avLst/>
            <a:gdLst>
              <a:gd name="T0" fmla="*/ 15039 w 19"/>
              <a:gd name="T1" fmla="*/ 0 h 3188"/>
              <a:gd name="T2" fmla="*/ 0 w 19"/>
              <a:gd name="T3" fmla="*/ 0 h 3188"/>
              <a:gd name="T4" fmla="*/ 836 w 19"/>
              <a:gd name="T5" fmla="*/ 2530475 h 3188"/>
              <a:gd name="T6" fmla="*/ 15875 w 19"/>
              <a:gd name="T7" fmla="*/ 2530475 h 3188"/>
              <a:gd name="T8" fmla="*/ 15039 w 19"/>
              <a:gd name="T9" fmla="*/ 0 h 3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188"/>
              <a:gd name="T17" fmla="*/ 19 w 19"/>
              <a:gd name="T18" fmla="*/ 3188 h 3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188">
                <a:moveTo>
                  <a:pt x="18" y="0"/>
                </a:moveTo>
                <a:lnTo>
                  <a:pt x="0" y="0"/>
                </a:lnTo>
                <a:lnTo>
                  <a:pt x="1" y="3188"/>
                </a:lnTo>
                <a:lnTo>
                  <a:pt x="19" y="318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pic>
        <p:nvPicPr>
          <p:cNvPr id="44091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850" y="2449513"/>
            <a:ext cx="13747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92" name="Rectangle 61"/>
          <p:cNvSpPr>
            <a:spLocks noChangeArrowheads="1"/>
          </p:cNvSpPr>
          <p:nvPr/>
        </p:nvSpPr>
        <p:spPr bwMode="auto">
          <a:xfrm>
            <a:off x="1585913" y="2433638"/>
            <a:ext cx="269875" cy="820737"/>
          </a:xfrm>
          <a:prstGeom prst="rect">
            <a:avLst/>
          </a:prstGeom>
          <a:noFill/>
          <a:ln w="3016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3" name="Rectangle 62"/>
          <p:cNvSpPr>
            <a:spLocks noChangeArrowheads="1"/>
          </p:cNvSpPr>
          <p:nvPr/>
        </p:nvSpPr>
        <p:spPr bwMode="auto">
          <a:xfrm>
            <a:off x="1593850" y="2449513"/>
            <a:ext cx="246063" cy="795337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4" name="Rectangle 63"/>
          <p:cNvSpPr>
            <a:spLocks noChangeArrowheads="1"/>
          </p:cNvSpPr>
          <p:nvPr/>
        </p:nvSpPr>
        <p:spPr bwMode="auto">
          <a:xfrm>
            <a:off x="1855788" y="2433638"/>
            <a:ext cx="269875" cy="820737"/>
          </a:xfrm>
          <a:prstGeom prst="rect">
            <a:avLst/>
          </a:prstGeom>
          <a:noFill/>
          <a:ln w="3016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5" name="Rectangle 64"/>
          <p:cNvSpPr>
            <a:spLocks noChangeArrowheads="1"/>
          </p:cNvSpPr>
          <p:nvPr/>
        </p:nvSpPr>
        <p:spPr bwMode="auto">
          <a:xfrm>
            <a:off x="1862138" y="2449513"/>
            <a:ext cx="255587" cy="795337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6" name="Rectangle 65"/>
          <p:cNvSpPr>
            <a:spLocks noChangeArrowheads="1"/>
          </p:cNvSpPr>
          <p:nvPr/>
        </p:nvSpPr>
        <p:spPr bwMode="auto">
          <a:xfrm>
            <a:off x="2124075" y="2433638"/>
            <a:ext cx="293688" cy="820737"/>
          </a:xfrm>
          <a:prstGeom prst="rect">
            <a:avLst/>
          </a:prstGeom>
          <a:noFill/>
          <a:ln w="3016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7" name="Rectangle 66"/>
          <p:cNvSpPr>
            <a:spLocks noChangeArrowheads="1"/>
          </p:cNvSpPr>
          <p:nvPr/>
        </p:nvSpPr>
        <p:spPr bwMode="auto">
          <a:xfrm>
            <a:off x="2708275" y="2433638"/>
            <a:ext cx="284163" cy="828675"/>
          </a:xfrm>
          <a:prstGeom prst="rect">
            <a:avLst/>
          </a:prstGeom>
          <a:noFill/>
          <a:ln w="3016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8" name="Rectangle 67"/>
          <p:cNvSpPr>
            <a:spLocks noChangeArrowheads="1"/>
          </p:cNvSpPr>
          <p:nvPr/>
        </p:nvSpPr>
        <p:spPr bwMode="auto">
          <a:xfrm>
            <a:off x="2401888" y="2433638"/>
            <a:ext cx="320675" cy="842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099" name="Freeform 68"/>
          <p:cNvSpPr>
            <a:spLocks/>
          </p:cNvSpPr>
          <p:nvPr/>
        </p:nvSpPr>
        <p:spPr bwMode="auto">
          <a:xfrm>
            <a:off x="1600200" y="3357563"/>
            <a:ext cx="1376363" cy="627062"/>
          </a:xfrm>
          <a:custGeom>
            <a:avLst/>
            <a:gdLst>
              <a:gd name="T0" fmla="*/ 33338 w 1734"/>
              <a:gd name="T1" fmla="*/ 0 h 789"/>
              <a:gd name="T2" fmla="*/ 26988 w 1734"/>
              <a:gd name="T3" fmla="*/ 795 h 789"/>
              <a:gd name="T4" fmla="*/ 20638 w 1734"/>
              <a:gd name="T5" fmla="*/ 2384 h 789"/>
              <a:gd name="T6" fmla="*/ 15081 w 1734"/>
              <a:gd name="T7" fmla="*/ 5563 h 789"/>
              <a:gd name="T8" fmla="*/ 10319 w 1734"/>
              <a:gd name="T9" fmla="*/ 11127 h 789"/>
              <a:gd name="T10" fmla="*/ 5556 w 1734"/>
              <a:gd name="T11" fmla="*/ 15895 h 789"/>
              <a:gd name="T12" fmla="*/ 3175 w 1734"/>
              <a:gd name="T13" fmla="*/ 22253 h 789"/>
              <a:gd name="T14" fmla="*/ 794 w 1734"/>
              <a:gd name="T15" fmla="*/ 28611 h 789"/>
              <a:gd name="T16" fmla="*/ 0 w 1734"/>
              <a:gd name="T17" fmla="*/ 35764 h 789"/>
              <a:gd name="T18" fmla="*/ 0 w 1734"/>
              <a:gd name="T19" fmla="*/ 591298 h 789"/>
              <a:gd name="T20" fmla="*/ 794 w 1734"/>
              <a:gd name="T21" fmla="*/ 598451 h 789"/>
              <a:gd name="T22" fmla="*/ 3175 w 1734"/>
              <a:gd name="T23" fmla="*/ 604809 h 789"/>
              <a:gd name="T24" fmla="*/ 5556 w 1734"/>
              <a:gd name="T25" fmla="*/ 611167 h 789"/>
              <a:gd name="T26" fmla="*/ 10319 w 1734"/>
              <a:gd name="T27" fmla="*/ 617525 h 789"/>
              <a:gd name="T28" fmla="*/ 15081 w 1734"/>
              <a:gd name="T29" fmla="*/ 621499 h 789"/>
              <a:gd name="T30" fmla="*/ 20638 w 1734"/>
              <a:gd name="T31" fmla="*/ 623883 h 789"/>
              <a:gd name="T32" fmla="*/ 26988 w 1734"/>
              <a:gd name="T33" fmla="*/ 626267 h 789"/>
              <a:gd name="T34" fmla="*/ 33338 w 1734"/>
              <a:gd name="T35" fmla="*/ 627062 h 789"/>
              <a:gd name="T36" fmla="*/ 1343025 w 1734"/>
              <a:gd name="T37" fmla="*/ 627062 h 789"/>
              <a:gd name="T38" fmla="*/ 1349375 w 1734"/>
              <a:gd name="T39" fmla="*/ 626267 h 789"/>
              <a:gd name="T40" fmla="*/ 1355725 w 1734"/>
              <a:gd name="T41" fmla="*/ 623883 h 789"/>
              <a:gd name="T42" fmla="*/ 1362075 w 1734"/>
              <a:gd name="T43" fmla="*/ 621499 h 789"/>
              <a:gd name="T44" fmla="*/ 1367632 w 1734"/>
              <a:gd name="T45" fmla="*/ 617525 h 789"/>
              <a:gd name="T46" fmla="*/ 1370807 w 1734"/>
              <a:gd name="T47" fmla="*/ 611167 h 789"/>
              <a:gd name="T48" fmla="*/ 1373982 w 1734"/>
              <a:gd name="T49" fmla="*/ 604809 h 789"/>
              <a:gd name="T50" fmla="*/ 1375569 w 1734"/>
              <a:gd name="T51" fmla="*/ 598451 h 789"/>
              <a:gd name="T52" fmla="*/ 1376363 w 1734"/>
              <a:gd name="T53" fmla="*/ 591298 h 789"/>
              <a:gd name="T54" fmla="*/ 1376363 w 1734"/>
              <a:gd name="T55" fmla="*/ 35764 h 789"/>
              <a:gd name="T56" fmla="*/ 1375569 w 1734"/>
              <a:gd name="T57" fmla="*/ 28611 h 789"/>
              <a:gd name="T58" fmla="*/ 1373982 w 1734"/>
              <a:gd name="T59" fmla="*/ 22253 h 789"/>
              <a:gd name="T60" fmla="*/ 1370807 w 1734"/>
              <a:gd name="T61" fmla="*/ 15895 h 789"/>
              <a:gd name="T62" fmla="*/ 1367632 w 1734"/>
              <a:gd name="T63" fmla="*/ 11127 h 789"/>
              <a:gd name="T64" fmla="*/ 1362075 w 1734"/>
              <a:gd name="T65" fmla="*/ 5563 h 789"/>
              <a:gd name="T66" fmla="*/ 1355725 w 1734"/>
              <a:gd name="T67" fmla="*/ 2384 h 789"/>
              <a:gd name="T68" fmla="*/ 1349375 w 1734"/>
              <a:gd name="T69" fmla="*/ 795 h 789"/>
              <a:gd name="T70" fmla="*/ 1343025 w 1734"/>
              <a:gd name="T71" fmla="*/ 0 h 789"/>
              <a:gd name="T72" fmla="*/ 33338 w 1734"/>
              <a:gd name="T73" fmla="*/ 0 h 7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34"/>
              <a:gd name="T112" fmla="*/ 0 h 789"/>
              <a:gd name="T113" fmla="*/ 1734 w 1734"/>
              <a:gd name="T114" fmla="*/ 789 h 7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34" h="789">
                <a:moveTo>
                  <a:pt x="42" y="0"/>
                </a:moveTo>
                <a:lnTo>
                  <a:pt x="34" y="1"/>
                </a:lnTo>
                <a:lnTo>
                  <a:pt x="26" y="3"/>
                </a:lnTo>
                <a:lnTo>
                  <a:pt x="19" y="7"/>
                </a:lnTo>
                <a:lnTo>
                  <a:pt x="13" y="14"/>
                </a:lnTo>
                <a:lnTo>
                  <a:pt x="7" y="20"/>
                </a:lnTo>
                <a:lnTo>
                  <a:pt x="4" y="28"/>
                </a:lnTo>
                <a:lnTo>
                  <a:pt x="1" y="36"/>
                </a:lnTo>
                <a:lnTo>
                  <a:pt x="0" y="45"/>
                </a:lnTo>
                <a:lnTo>
                  <a:pt x="0" y="744"/>
                </a:lnTo>
                <a:lnTo>
                  <a:pt x="1" y="753"/>
                </a:lnTo>
                <a:lnTo>
                  <a:pt x="4" y="761"/>
                </a:lnTo>
                <a:lnTo>
                  <a:pt x="7" y="769"/>
                </a:lnTo>
                <a:lnTo>
                  <a:pt x="13" y="777"/>
                </a:lnTo>
                <a:lnTo>
                  <a:pt x="19" y="782"/>
                </a:lnTo>
                <a:lnTo>
                  <a:pt x="26" y="785"/>
                </a:lnTo>
                <a:lnTo>
                  <a:pt x="34" y="788"/>
                </a:lnTo>
                <a:lnTo>
                  <a:pt x="42" y="789"/>
                </a:lnTo>
                <a:lnTo>
                  <a:pt x="1692" y="789"/>
                </a:lnTo>
                <a:lnTo>
                  <a:pt x="1700" y="788"/>
                </a:lnTo>
                <a:lnTo>
                  <a:pt x="1708" y="785"/>
                </a:lnTo>
                <a:lnTo>
                  <a:pt x="1716" y="782"/>
                </a:lnTo>
                <a:lnTo>
                  <a:pt x="1723" y="777"/>
                </a:lnTo>
                <a:lnTo>
                  <a:pt x="1727" y="769"/>
                </a:lnTo>
                <a:lnTo>
                  <a:pt x="1731" y="761"/>
                </a:lnTo>
                <a:lnTo>
                  <a:pt x="1733" y="753"/>
                </a:lnTo>
                <a:lnTo>
                  <a:pt x="1734" y="744"/>
                </a:lnTo>
                <a:lnTo>
                  <a:pt x="1734" y="45"/>
                </a:lnTo>
                <a:lnTo>
                  <a:pt x="1733" y="36"/>
                </a:lnTo>
                <a:lnTo>
                  <a:pt x="1731" y="28"/>
                </a:lnTo>
                <a:lnTo>
                  <a:pt x="1727" y="20"/>
                </a:lnTo>
                <a:lnTo>
                  <a:pt x="1723" y="14"/>
                </a:lnTo>
                <a:lnTo>
                  <a:pt x="1716" y="7"/>
                </a:lnTo>
                <a:lnTo>
                  <a:pt x="1708" y="3"/>
                </a:lnTo>
                <a:lnTo>
                  <a:pt x="1700" y="1"/>
                </a:lnTo>
                <a:lnTo>
                  <a:pt x="1692" y="0"/>
                </a:lnTo>
                <a:lnTo>
                  <a:pt x="42" y="0"/>
                </a:lnTo>
                <a:close/>
              </a:path>
            </a:pathLst>
          </a:custGeom>
          <a:solidFill>
            <a:srgbClr val="99CCFF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0" name="Freeform 69"/>
          <p:cNvSpPr>
            <a:spLocks/>
          </p:cNvSpPr>
          <p:nvPr/>
        </p:nvSpPr>
        <p:spPr bwMode="auto">
          <a:xfrm>
            <a:off x="1720850" y="3365500"/>
            <a:ext cx="276225" cy="611188"/>
          </a:xfrm>
          <a:custGeom>
            <a:avLst/>
            <a:gdLst>
              <a:gd name="T0" fmla="*/ 0 w 348"/>
              <a:gd name="T1" fmla="*/ 0 h 769"/>
              <a:gd name="T2" fmla="*/ 0 w 348"/>
              <a:gd name="T3" fmla="*/ 611188 h 769"/>
              <a:gd name="T4" fmla="*/ 276225 w 348"/>
              <a:gd name="T5" fmla="*/ 0 h 769"/>
              <a:gd name="T6" fmla="*/ 0 60000 65536"/>
              <a:gd name="T7" fmla="*/ 0 60000 65536"/>
              <a:gd name="T8" fmla="*/ 0 60000 65536"/>
              <a:gd name="T9" fmla="*/ 0 w 348"/>
              <a:gd name="T10" fmla="*/ 0 h 769"/>
              <a:gd name="T11" fmla="*/ 348 w 348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8" h="769">
                <a:moveTo>
                  <a:pt x="0" y="0"/>
                </a:moveTo>
                <a:lnTo>
                  <a:pt x="0" y="769"/>
                </a:lnTo>
                <a:lnTo>
                  <a:pt x="348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1" name="Line 70"/>
          <p:cNvSpPr>
            <a:spLocks noChangeShapeType="1"/>
          </p:cNvSpPr>
          <p:nvPr/>
        </p:nvSpPr>
        <p:spPr bwMode="auto">
          <a:xfrm flipV="1">
            <a:off x="1728788" y="3365500"/>
            <a:ext cx="544512" cy="6111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44102" name="Line 71"/>
          <p:cNvSpPr>
            <a:spLocks noChangeShapeType="1"/>
          </p:cNvSpPr>
          <p:nvPr/>
        </p:nvSpPr>
        <p:spPr bwMode="auto">
          <a:xfrm flipV="1">
            <a:off x="1720850" y="3365500"/>
            <a:ext cx="1120775" cy="6111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44103" name="Freeform 72"/>
          <p:cNvSpPr>
            <a:spLocks/>
          </p:cNvSpPr>
          <p:nvPr/>
        </p:nvSpPr>
        <p:spPr bwMode="auto">
          <a:xfrm>
            <a:off x="2273300" y="3365500"/>
            <a:ext cx="576263" cy="611188"/>
          </a:xfrm>
          <a:custGeom>
            <a:avLst/>
            <a:gdLst>
              <a:gd name="T0" fmla="*/ 576263 w 726"/>
              <a:gd name="T1" fmla="*/ 0 h 769"/>
              <a:gd name="T2" fmla="*/ 576263 w 726"/>
              <a:gd name="T3" fmla="*/ 611188 h 769"/>
              <a:gd name="T4" fmla="*/ 0 w 726"/>
              <a:gd name="T5" fmla="*/ 0 h 769"/>
              <a:gd name="T6" fmla="*/ 0 60000 65536"/>
              <a:gd name="T7" fmla="*/ 0 60000 65536"/>
              <a:gd name="T8" fmla="*/ 0 60000 65536"/>
              <a:gd name="T9" fmla="*/ 0 w 726"/>
              <a:gd name="T10" fmla="*/ 0 h 769"/>
              <a:gd name="T11" fmla="*/ 726 w 726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769">
                <a:moveTo>
                  <a:pt x="726" y="0"/>
                </a:moveTo>
                <a:lnTo>
                  <a:pt x="726" y="769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4" name="Line 73"/>
          <p:cNvSpPr>
            <a:spLocks noChangeShapeType="1"/>
          </p:cNvSpPr>
          <p:nvPr/>
        </p:nvSpPr>
        <p:spPr bwMode="auto">
          <a:xfrm flipH="1" flipV="1">
            <a:off x="1997075" y="3365500"/>
            <a:ext cx="852488" cy="6111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44105" name="Line 74"/>
          <p:cNvSpPr>
            <a:spLocks noChangeShapeType="1"/>
          </p:cNvSpPr>
          <p:nvPr/>
        </p:nvSpPr>
        <p:spPr bwMode="auto">
          <a:xfrm>
            <a:off x="1728788" y="3365500"/>
            <a:ext cx="1120775" cy="6111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44106" name="Freeform 75"/>
          <p:cNvSpPr>
            <a:spLocks/>
          </p:cNvSpPr>
          <p:nvPr/>
        </p:nvSpPr>
        <p:spPr bwMode="auto">
          <a:xfrm>
            <a:off x="1997075" y="3365500"/>
            <a:ext cx="852488" cy="619125"/>
          </a:xfrm>
          <a:custGeom>
            <a:avLst/>
            <a:gdLst>
              <a:gd name="T0" fmla="*/ 852488 w 1074"/>
              <a:gd name="T1" fmla="*/ 0 h 779"/>
              <a:gd name="T2" fmla="*/ 276225 w 1074"/>
              <a:gd name="T3" fmla="*/ 611177 h 779"/>
              <a:gd name="T4" fmla="*/ 276225 w 1074"/>
              <a:gd name="T5" fmla="*/ 0 h 779"/>
              <a:gd name="T6" fmla="*/ 0 w 1074"/>
              <a:gd name="T7" fmla="*/ 619125 h 779"/>
              <a:gd name="T8" fmla="*/ 0 60000 65536"/>
              <a:gd name="T9" fmla="*/ 0 60000 65536"/>
              <a:gd name="T10" fmla="*/ 0 60000 65536"/>
              <a:gd name="T11" fmla="*/ 0 60000 65536"/>
              <a:gd name="T12" fmla="*/ 0 w 1074"/>
              <a:gd name="T13" fmla="*/ 0 h 779"/>
              <a:gd name="T14" fmla="*/ 1074 w 1074"/>
              <a:gd name="T15" fmla="*/ 779 h 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4" h="779">
                <a:moveTo>
                  <a:pt x="1074" y="0"/>
                </a:moveTo>
                <a:lnTo>
                  <a:pt x="348" y="769"/>
                </a:lnTo>
                <a:lnTo>
                  <a:pt x="348" y="0"/>
                </a:lnTo>
                <a:lnTo>
                  <a:pt x="0" y="779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7" name="Freeform 76"/>
          <p:cNvSpPr>
            <a:spLocks/>
          </p:cNvSpPr>
          <p:nvPr/>
        </p:nvSpPr>
        <p:spPr bwMode="auto">
          <a:xfrm>
            <a:off x="1720850" y="3365500"/>
            <a:ext cx="552450" cy="619125"/>
          </a:xfrm>
          <a:custGeom>
            <a:avLst/>
            <a:gdLst>
              <a:gd name="T0" fmla="*/ 276225 w 696"/>
              <a:gd name="T1" fmla="*/ 611177 h 779"/>
              <a:gd name="T2" fmla="*/ 276225 w 696"/>
              <a:gd name="T3" fmla="*/ 0 h 779"/>
              <a:gd name="T4" fmla="*/ 552450 w 696"/>
              <a:gd name="T5" fmla="*/ 619125 h 779"/>
              <a:gd name="T6" fmla="*/ 0 w 696"/>
              <a:gd name="T7" fmla="*/ 0 h 779"/>
              <a:gd name="T8" fmla="*/ 0 60000 65536"/>
              <a:gd name="T9" fmla="*/ 0 60000 65536"/>
              <a:gd name="T10" fmla="*/ 0 60000 65536"/>
              <a:gd name="T11" fmla="*/ 0 60000 65536"/>
              <a:gd name="T12" fmla="*/ 0 w 696"/>
              <a:gd name="T13" fmla="*/ 0 h 779"/>
              <a:gd name="T14" fmla="*/ 696 w 696"/>
              <a:gd name="T15" fmla="*/ 779 h 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6" h="779">
                <a:moveTo>
                  <a:pt x="348" y="769"/>
                </a:moveTo>
                <a:lnTo>
                  <a:pt x="348" y="0"/>
                </a:lnTo>
                <a:lnTo>
                  <a:pt x="696" y="779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8" name="Freeform 77"/>
          <p:cNvSpPr>
            <a:spLocks/>
          </p:cNvSpPr>
          <p:nvPr/>
        </p:nvSpPr>
        <p:spPr bwMode="auto">
          <a:xfrm>
            <a:off x="1593850" y="4732338"/>
            <a:ext cx="1382713" cy="449262"/>
          </a:xfrm>
          <a:custGeom>
            <a:avLst/>
            <a:gdLst>
              <a:gd name="T0" fmla="*/ 34131 w 1742"/>
              <a:gd name="T1" fmla="*/ 0 h 333"/>
              <a:gd name="T2" fmla="*/ 26988 w 1742"/>
              <a:gd name="T3" fmla="*/ 1349 h 333"/>
              <a:gd name="T4" fmla="*/ 20638 w 1742"/>
              <a:gd name="T5" fmla="*/ 5397 h 333"/>
              <a:gd name="T6" fmla="*/ 15081 w 1742"/>
              <a:gd name="T7" fmla="*/ 10793 h 333"/>
              <a:gd name="T8" fmla="*/ 10319 w 1742"/>
              <a:gd name="T9" fmla="*/ 18888 h 333"/>
              <a:gd name="T10" fmla="*/ 5556 w 1742"/>
              <a:gd name="T11" fmla="*/ 26983 h 333"/>
              <a:gd name="T12" fmla="*/ 2381 w 1742"/>
              <a:gd name="T13" fmla="*/ 37776 h 333"/>
              <a:gd name="T14" fmla="*/ 794 w 1742"/>
              <a:gd name="T15" fmla="*/ 49918 h 333"/>
              <a:gd name="T16" fmla="*/ 0 w 1742"/>
              <a:gd name="T17" fmla="*/ 63409 h 333"/>
              <a:gd name="T18" fmla="*/ 0 w 1742"/>
              <a:gd name="T19" fmla="*/ 385853 h 333"/>
              <a:gd name="T20" fmla="*/ 794 w 1742"/>
              <a:gd name="T21" fmla="*/ 399344 h 333"/>
              <a:gd name="T22" fmla="*/ 2381 w 1742"/>
              <a:gd name="T23" fmla="*/ 411486 h 333"/>
              <a:gd name="T24" fmla="*/ 5556 w 1742"/>
              <a:gd name="T25" fmla="*/ 422279 h 333"/>
              <a:gd name="T26" fmla="*/ 10319 w 1742"/>
              <a:gd name="T27" fmla="*/ 430374 h 333"/>
              <a:gd name="T28" fmla="*/ 15081 w 1742"/>
              <a:gd name="T29" fmla="*/ 438469 h 333"/>
              <a:gd name="T30" fmla="*/ 20638 w 1742"/>
              <a:gd name="T31" fmla="*/ 443865 h 333"/>
              <a:gd name="T32" fmla="*/ 26988 w 1742"/>
              <a:gd name="T33" fmla="*/ 447913 h 333"/>
              <a:gd name="T34" fmla="*/ 34131 w 1742"/>
              <a:gd name="T35" fmla="*/ 449262 h 333"/>
              <a:gd name="T36" fmla="*/ 1348582 w 1742"/>
              <a:gd name="T37" fmla="*/ 449262 h 333"/>
              <a:gd name="T38" fmla="*/ 1355725 w 1742"/>
              <a:gd name="T39" fmla="*/ 447913 h 333"/>
              <a:gd name="T40" fmla="*/ 1362075 w 1742"/>
              <a:gd name="T41" fmla="*/ 443865 h 333"/>
              <a:gd name="T42" fmla="*/ 1368425 w 1742"/>
              <a:gd name="T43" fmla="*/ 438469 h 333"/>
              <a:gd name="T44" fmla="*/ 1372394 w 1742"/>
              <a:gd name="T45" fmla="*/ 430374 h 333"/>
              <a:gd name="T46" fmla="*/ 1377157 w 1742"/>
              <a:gd name="T47" fmla="*/ 422279 h 333"/>
              <a:gd name="T48" fmla="*/ 1380332 w 1742"/>
              <a:gd name="T49" fmla="*/ 411486 h 333"/>
              <a:gd name="T50" fmla="*/ 1381919 w 1742"/>
              <a:gd name="T51" fmla="*/ 399344 h 333"/>
              <a:gd name="T52" fmla="*/ 1382713 w 1742"/>
              <a:gd name="T53" fmla="*/ 385853 h 333"/>
              <a:gd name="T54" fmla="*/ 1382713 w 1742"/>
              <a:gd name="T55" fmla="*/ 63409 h 333"/>
              <a:gd name="T56" fmla="*/ 1381919 w 1742"/>
              <a:gd name="T57" fmla="*/ 49918 h 333"/>
              <a:gd name="T58" fmla="*/ 1380332 w 1742"/>
              <a:gd name="T59" fmla="*/ 37776 h 333"/>
              <a:gd name="T60" fmla="*/ 1377157 w 1742"/>
              <a:gd name="T61" fmla="*/ 26983 h 333"/>
              <a:gd name="T62" fmla="*/ 1372394 w 1742"/>
              <a:gd name="T63" fmla="*/ 18888 h 333"/>
              <a:gd name="T64" fmla="*/ 1368425 w 1742"/>
              <a:gd name="T65" fmla="*/ 10793 h 333"/>
              <a:gd name="T66" fmla="*/ 1362075 w 1742"/>
              <a:gd name="T67" fmla="*/ 5397 h 333"/>
              <a:gd name="T68" fmla="*/ 1355725 w 1742"/>
              <a:gd name="T69" fmla="*/ 1349 h 333"/>
              <a:gd name="T70" fmla="*/ 1348582 w 1742"/>
              <a:gd name="T71" fmla="*/ 0 h 333"/>
              <a:gd name="T72" fmla="*/ 34131 w 1742"/>
              <a:gd name="T73" fmla="*/ 0 h 33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42"/>
              <a:gd name="T112" fmla="*/ 0 h 333"/>
              <a:gd name="T113" fmla="*/ 1742 w 1742"/>
              <a:gd name="T114" fmla="*/ 333 h 33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42" h="333">
                <a:moveTo>
                  <a:pt x="43" y="0"/>
                </a:moveTo>
                <a:lnTo>
                  <a:pt x="34" y="1"/>
                </a:lnTo>
                <a:lnTo>
                  <a:pt x="26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8"/>
                </a:lnTo>
                <a:lnTo>
                  <a:pt x="1" y="37"/>
                </a:lnTo>
                <a:lnTo>
                  <a:pt x="0" y="47"/>
                </a:lnTo>
                <a:lnTo>
                  <a:pt x="0" y="286"/>
                </a:lnTo>
                <a:lnTo>
                  <a:pt x="1" y="296"/>
                </a:lnTo>
                <a:lnTo>
                  <a:pt x="3" y="305"/>
                </a:lnTo>
                <a:lnTo>
                  <a:pt x="7" y="313"/>
                </a:lnTo>
                <a:lnTo>
                  <a:pt x="13" y="319"/>
                </a:lnTo>
                <a:lnTo>
                  <a:pt x="19" y="325"/>
                </a:lnTo>
                <a:lnTo>
                  <a:pt x="26" y="329"/>
                </a:lnTo>
                <a:lnTo>
                  <a:pt x="34" y="332"/>
                </a:lnTo>
                <a:lnTo>
                  <a:pt x="43" y="333"/>
                </a:lnTo>
                <a:lnTo>
                  <a:pt x="1699" y="333"/>
                </a:lnTo>
                <a:lnTo>
                  <a:pt x="1708" y="332"/>
                </a:lnTo>
                <a:lnTo>
                  <a:pt x="1716" y="329"/>
                </a:lnTo>
                <a:lnTo>
                  <a:pt x="1724" y="325"/>
                </a:lnTo>
                <a:lnTo>
                  <a:pt x="1729" y="319"/>
                </a:lnTo>
                <a:lnTo>
                  <a:pt x="1735" y="313"/>
                </a:lnTo>
                <a:lnTo>
                  <a:pt x="1739" y="305"/>
                </a:lnTo>
                <a:lnTo>
                  <a:pt x="1741" y="296"/>
                </a:lnTo>
                <a:lnTo>
                  <a:pt x="1742" y="286"/>
                </a:lnTo>
                <a:lnTo>
                  <a:pt x="1742" y="47"/>
                </a:lnTo>
                <a:lnTo>
                  <a:pt x="1741" y="37"/>
                </a:lnTo>
                <a:lnTo>
                  <a:pt x="1739" y="28"/>
                </a:lnTo>
                <a:lnTo>
                  <a:pt x="1735" y="20"/>
                </a:lnTo>
                <a:lnTo>
                  <a:pt x="1729" y="14"/>
                </a:lnTo>
                <a:lnTo>
                  <a:pt x="1724" y="8"/>
                </a:lnTo>
                <a:lnTo>
                  <a:pt x="1716" y="4"/>
                </a:lnTo>
                <a:lnTo>
                  <a:pt x="1708" y="1"/>
                </a:lnTo>
                <a:lnTo>
                  <a:pt x="1699" y="0"/>
                </a:lnTo>
                <a:lnTo>
                  <a:pt x="43" y="0"/>
                </a:lnTo>
                <a:close/>
              </a:path>
            </a:pathLst>
          </a:custGeom>
          <a:solidFill>
            <a:srgbClr val="B9FFAA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09" name="Rectangle 78"/>
          <p:cNvSpPr>
            <a:spLocks noChangeArrowheads="1"/>
          </p:cNvSpPr>
          <p:nvPr/>
        </p:nvSpPr>
        <p:spPr bwMode="auto">
          <a:xfrm>
            <a:off x="1593850" y="4113213"/>
            <a:ext cx="239713" cy="490537"/>
          </a:xfrm>
          <a:prstGeom prst="rect">
            <a:avLst/>
          </a:prstGeom>
          <a:solidFill>
            <a:srgbClr val="FEFF55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0" name="Rectangle 79"/>
          <p:cNvSpPr>
            <a:spLocks noChangeArrowheads="1"/>
          </p:cNvSpPr>
          <p:nvPr/>
        </p:nvSpPr>
        <p:spPr bwMode="auto">
          <a:xfrm>
            <a:off x="1608138" y="3163888"/>
            <a:ext cx="215900" cy="63500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1" name="Rectangle 80"/>
          <p:cNvSpPr>
            <a:spLocks noChangeArrowheads="1"/>
          </p:cNvSpPr>
          <p:nvPr/>
        </p:nvSpPr>
        <p:spPr bwMode="auto">
          <a:xfrm>
            <a:off x="1608138" y="3124200"/>
            <a:ext cx="215900" cy="47625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2" name="Rectangle 81"/>
          <p:cNvSpPr>
            <a:spLocks noChangeArrowheads="1"/>
          </p:cNvSpPr>
          <p:nvPr/>
        </p:nvSpPr>
        <p:spPr bwMode="auto">
          <a:xfrm>
            <a:off x="1608138" y="3019425"/>
            <a:ext cx="215900" cy="104775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3" name="Rectangle 82"/>
          <p:cNvSpPr>
            <a:spLocks noChangeArrowheads="1"/>
          </p:cNvSpPr>
          <p:nvPr/>
        </p:nvSpPr>
        <p:spPr bwMode="auto">
          <a:xfrm>
            <a:off x="1608138" y="3003550"/>
            <a:ext cx="215900" cy="3175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4" name="Rectangle 83"/>
          <p:cNvSpPr>
            <a:spLocks noChangeArrowheads="1"/>
          </p:cNvSpPr>
          <p:nvPr/>
        </p:nvSpPr>
        <p:spPr bwMode="auto">
          <a:xfrm>
            <a:off x="2154238" y="3108325"/>
            <a:ext cx="239712" cy="119063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5" name="Rectangle 84"/>
          <p:cNvSpPr>
            <a:spLocks noChangeArrowheads="1"/>
          </p:cNvSpPr>
          <p:nvPr/>
        </p:nvSpPr>
        <p:spPr bwMode="auto">
          <a:xfrm>
            <a:off x="2154238" y="3043238"/>
            <a:ext cx="239712" cy="73025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6" name="Rectangle 85"/>
          <p:cNvSpPr>
            <a:spLocks noChangeArrowheads="1"/>
          </p:cNvSpPr>
          <p:nvPr/>
        </p:nvSpPr>
        <p:spPr bwMode="auto">
          <a:xfrm>
            <a:off x="2154238" y="3011488"/>
            <a:ext cx="239712" cy="31750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7" name="Rectangle 86"/>
          <p:cNvSpPr>
            <a:spLocks noChangeArrowheads="1"/>
          </p:cNvSpPr>
          <p:nvPr/>
        </p:nvSpPr>
        <p:spPr bwMode="auto">
          <a:xfrm>
            <a:off x="2154238" y="2954338"/>
            <a:ext cx="239712" cy="5715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8" name="Rectangle 87"/>
          <p:cNvSpPr>
            <a:spLocks noChangeArrowheads="1"/>
          </p:cNvSpPr>
          <p:nvPr/>
        </p:nvSpPr>
        <p:spPr bwMode="auto">
          <a:xfrm>
            <a:off x="1876425" y="3197225"/>
            <a:ext cx="225425" cy="30163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19" name="Rectangle 88"/>
          <p:cNvSpPr>
            <a:spLocks noChangeArrowheads="1"/>
          </p:cNvSpPr>
          <p:nvPr/>
        </p:nvSpPr>
        <p:spPr bwMode="auto">
          <a:xfrm>
            <a:off x="1876425" y="3124200"/>
            <a:ext cx="225425" cy="71438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0" name="Rectangle 89"/>
          <p:cNvSpPr>
            <a:spLocks noChangeArrowheads="1"/>
          </p:cNvSpPr>
          <p:nvPr/>
        </p:nvSpPr>
        <p:spPr bwMode="auto">
          <a:xfrm>
            <a:off x="1876425" y="3076575"/>
            <a:ext cx="225425" cy="53975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1" name="Rectangle 90"/>
          <p:cNvSpPr>
            <a:spLocks noChangeArrowheads="1"/>
          </p:cNvSpPr>
          <p:nvPr/>
        </p:nvSpPr>
        <p:spPr bwMode="auto">
          <a:xfrm>
            <a:off x="1876425" y="3051175"/>
            <a:ext cx="225425" cy="3175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2" name="Rectangle 91"/>
          <p:cNvSpPr>
            <a:spLocks noChangeArrowheads="1"/>
          </p:cNvSpPr>
          <p:nvPr/>
        </p:nvSpPr>
        <p:spPr bwMode="auto">
          <a:xfrm>
            <a:off x="2736850" y="3179763"/>
            <a:ext cx="223838" cy="55562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3" name="Rectangle 92"/>
          <p:cNvSpPr>
            <a:spLocks noChangeArrowheads="1"/>
          </p:cNvSpPr>
          <p:nvPr/>
        </p:nvSpPr>
        <p:spPr bwMode="auto">
          <a:xfrm>
            <a:off x="2736850" y="3130550"/>
            <a:ext cx="223838" cy="49213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4" name="Rectangle 93"/>
          <p:cNvSpPr>
            <a:spLocks noChangeArrowheads="1"/>
          </p:cNvSpPr>
          <p:nvPr/>
        </p:nvSpPr>
        <p:spPr bwMode="auto">
          <a:xfrm>
            <a:off x="2736850" y="3090863"/>
            <a:ext cx="223838" cy="65087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5" name="Rectangle 94"/>
          <p:cNvSpPr>
            <a:spLocks noChangeArrowheads="1"/>
          </p:cNvSpPr>
          <p:nvPr/>
        </p:nvSpPr>
        <p:spPr bwMode="auto">
          <a:xfrm>
            <a:off x="2736850" y="3060700"/>
            <a:ext cx="223838" cy="30163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6" name="Rectangle 95"/>
          <p:cNvSpPr>
            <a:spLocks noChangeArrowheads="1"/>
          </p:cNvSpPr>
          <p:nvPr/>
        </p:nvSpPr>
        <p:spPr bwMode="auto">
          <a:xfrm>
            <a:off x="2722563" y="2449513"/>
            <a:ext cx="255587" cy="80486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7" name="Rectangle 96"/>
          <p:cNvSpPr>
            <a:spLocks noChangeArrowheads="1"/>
          </p:cNvSpPr>
          <p:nvPr/>
        </p:nvSpPr>
        <p:spPr bwMode="auto">
          <a:xfrm>
            <a:off x="2138363" y="2449513"/>
            <a:ext cx="271462" cy="795337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8" name="Rectangle 97"/>
          <p:cNvSpPr>
            <a:spLocks noChangeArrowheads="1"/>
          </p:cNvSpPr>
          <p:nvPr/>
        </p:nvSpPr>
        <p:spPr bwMode="auto">
          <a:xfrm>
            <a:off x="1593850" y="4298950"/>
            <a:ext cx="239713" cy="304800"/>
          </a:xfrm>
          <a:prstGeom prst="rect">
            <a:avLst/>
          </a:prstGeom>
          <a:solidFill>
            <a:srgbClr val="FFDD8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29" name="Freeform 98"/>
          <p:cNvSpPr>
            <a:spLocks/>
          </p:cNvSpPr>
          <p:nvPr/>
        </p:nvSpPr>
        <p:spPr bwMode="auto">
          <a:xfrm>
            <a:off x="1644650" y="4425950"/>
            <a:ext cx="82550" cy="65088"/>
          </a:xfrm>
          <a:custGeom>
            <a:avLst/>
            <a:gdLst>
              <a:gd name="T0" fmla="*/ 0 w 103"/>
              <a:gd name="T1" fmla="*/ 65088 h 81"/>
              <a:gd name="T2" fmla="*/ 1603 w 103"/>
              <a:gd name="T3" fmla="*/ 52231 h 81"/>
              <a:gd name="T4" fmla="*/ 6412 w 103"/>
              <a:gd name="T5" fmla="*/ 39374 h 81"/>
              <a:gd name="T6" fmla="*/ 13625 w 103"/>
              <a:gd name="T7" fmla="*/ 28928 h 81"/>
              <a:gd name="T8" fmla="*/ 24044 w 103"/>
              <a:gd name="T9" fmla="*/ 19285 h 81"/>
              <a:gd name="T10" fmla="*/ 36867 w 103"/>
              <a:gd name="T11" fmla="*/ 11250 h 81"/>
              <a:gd name="T12" fmla="*/ 50492 w 103"/>
              <a:gd name="T13" fmla="*/ 4821 h 81"/>
              <a:gd name="T14" fmla="*/ 65719 w 103"/>
              <a:gd name="T15" fmla="*/ 804 h 81"/>
              <a:gd name="T16" fmla="*/ 82550 w 103"/>
              <a:gd name="T17" fmla="*/ 0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81"/>
              <a:gd name="T29" fmla="*/ 103 w 103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81">
                <a:moveTo>
                  <a:pt x="0" y="81"/>
                </a:moveTo>
                <a:lnTo>
                  <a:pt x="2" y="65"/>
                </a:lnTo>
                <a:lnTo>
                  <a:pt x="8" y="49"/>
                </a:lnTo>
                <a:lnTo>
                  <a:pt x="17" y="36"/>
                </a:lnTo>
                <a:lnTo>
                  <a:pt x="30" y="24"/>
                </a:lnTo>
                <a:lnTo>
                  <a:pt x="46" y="14"/>
                </a:lnTo>
                <a:lnTo>
                  <a:pt x="63" y="6"/>
                </a:lnTo>
                <a:lnTo>
                  <a:pt x="82" y="1"/>
                </a:lnTo>
                <a:lnTo>
                  <a:pt x="103" y="0"/>
                </a:lnTo>
              </a:path>
            </a:pathLst>
          </a:custGeom>
          <a:noFill/>
          <a:ln w="7938">
            <a:solidFill>
              <a:srgbClr val="FE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0" name="Freeform 99"/>
          <p:cNvSpPr>
            <a:spLocks/>
          </p:cNvSpPr>
          <p:nvPr/>
        </p:nvSpPr>
        <p:spPr bwMode="auto">
          <a:xfrm>
            <a:off x="1690688" y="4313238"/>
            <a:ext cx="33337" cy="119062"/>
          </a:xfrm>
          <a:custGeom>
            <a:avLst/>
            <a:gdLst>
              <a:gd name="T0" fmla="*/ 33337 w 42"/>
              <a:gd name="T1" fmla="*/ 119062 h 152"/>
              <a:gd name="T2" fmla="*/ 30162 w 42"/>
              <a:gd name="T3" fmla="*/ 118279 h 152"/>
              <a:gd name="T4" fmla="*/ 26987 w 42"/>
              <a:gd name="T5" fmla="*/ 115929 h 152"/>
              <a:gd name="T6" fmla="*/ 23812 w 42"/>
              <a:gd name="T7" fmla="*/ 112796 h 152"/>
              <a:gd name="T8" fmla="*/ 20637 w 42"/>
              <a:gd name="T9" fmla="*/ 108879 h 152"/>
              <a:gd name="T10" fmla="*/ 15081 w 42"/>
              <a:gd name="T11" fmla="*/ 97130 h 152"/>
              <a:gd name="T12" fmla="*/ 10319 w 42"/>
              <a:gd name="T13" fmla="*/ 83030 h 152"/>
              <a:gd name="T14" fmla="*/ 5556 w 42"/>
              <a:gd name="T15" fmla="*/ 65797 h 152"/>
              <a:gd name="T16" fmla="*/ 3175 w 42"/>
              <a:gd name="T17" fmla="*/ 45432 h 152"/>
              <a:gd name="T18" fmla="*/ 794 w 42"/>
              <a:gd name="T19" fmla="*/ 23499 h 152"/>
              <a:gd name="T20" fmla="*/ 0 w 42"/>
              <a:gd name="T21" fmla="*/ 0 h 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152"/>
              <a:gd name="T35" fmla="*/ 42 w 42"/>
              <a:gd name="T36" fmla="*/ 152 h 1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152">
                <a:moveTo>
                  <a:pt x="42" y="152"/>
                </a:moveTo>
                <a:lnTo>
                  <a:pt x="38" y="151"/>
                </a:lnTo>
                <a:lnTo>
                  <a:pt x="34" y="148"/>
                </a:lnTo>
                <a:lnTo>
                  <a:pt x="30" y="144"/>
                </a:lnTo>
                <a:lnTo>
                  <a:pt x="26" y="139"/>
                </a:lnTo>
                <a:lnTo>
                  <a:pt x="19" y="124"/>
                </a:lnTo>
                <a:lnTo>
                  <a:pt x="13" y="106"/>
                </a:lnTo>
                <a:lnTo>
                  <a:pt x="7" y="84"/>
                </a:lnTo>
                <a:lnTo>
                  <a:pt x="4" y="58"/>
                </a:lnTo>
                <a:lnTo>
                  <a:pt x="1" y="3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1" name="Freeform 100"/>
          <p:cNvSpPr>
            <a:spLocks/>
          </p:cNvSpPr>
          <p:nvPr/>
        </p:nvSpPr>
        <p:spPr bwMode="auto">
          <a:xfrm>
            <a:off x="1720850" y="4306888"/>
            <a:ext cx="71438" cy="147637"/>
          </a:xfrm>
          <a:custGeom>
            <a:avLst/>
            <a:gdLst>
              <a:gd name="T0" fmla="*/ 0 w 89"/>
              <a:gd name="T1" fmla="*/ 147637 h 187"/>
              <a:gd name="T2" fmla="*/ 1605 w 89"/>
              <a:gd name="T3" fmla="*/ 117636 h 187"/>
              <a:gd name="T4" fmla="*/ 5619 w 89"/>
              <a:gd name="T5" fmla="*/ 90003 h 187"/>
              <a:gd name="T6" fmla="*/ 12040 w 89"/>
              <a:gd name="T7" fmla="*/ 65529 h 187"/>
              <a:gd name="T8" fmla="*/ 20870 w 89"/>
              <a:gd name="T9" fmla="*/ 43423 h 187"/>
              <a:gd name="T10" fmla="*/ 26488 w 89"/>
              <a:gd name="T11" fmla="*/ 34738 h 187"/>
              <a:gd name="T12" fmla="*/ 32107 w 89"/>
              <a:gd name="T13" fmla="*/ 25264 h 187"/>
              <a:gd name="T14" fmla="*/ 37726 w 89"/>
              <a:gd name="T15" fmla="*/ 18159 h 187"/>
              <a:gd name="T16" fmla="*/ 43344 w 89"/>
              <a:gd name="T17" fmla="*/ 12632 h 187"/>
              <a:gd name="T18" fmla="*/ 49766 w 89"/>
              <a:gd name="T19" fmla="*/ 7106 h 187"/>
              <a:gd name="T20" fmla="*/ 57793 w 89"/>
              <a:gd name="T21" fmla="*/ 3158 h 187"/>
              <a:gd name="T22" fmla="*/ 64214 w 89"/>
              <a:gd name="T23" fmla="*/ 1579 h 187"/>
              <a:gd name="T24" fmla="*/ 71438 w 89"/>
              <a:gd name="T25" fmla="*/ 0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9"/>
              <a:gd name="T40" fmla="*/ 0 h 187"/>
              <a:gd name="T41" fmla="*/ 89 w 89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9" h="187">
                <a:moveTo>
                  <a:pt x="0" y="187"/>
                </a:moveTo>
                <a:lnTo>
                  <a:pt x="2" y="149"/>
                </a:lnTo>
                <a:lnTo>
                  <a:pt x="7" y="114"/>
                </a:lnTo>
                <a:lnTo>
                  <a:pt x="15" y="83"/>
                </a:lnTo>
                <a:lnTo>
                  <a:pt x="26" y="55"/>
                </a:lnTo>
                <a:lnTo>
                  <a:pt x="33" y="44"/>
                </a:lnTo>
                <a:lnTo>
                  <a:pt x="40" y="32"/>
                </a:lnTo>
                <a:lnTo>
                  <a:pt x="47" y="23"/>
                </a:lnTo>
                <a:lnTo>
                  <a:pt x="54" y="16"/>
                </a:lnTo>
                <a:lnTo>
                  <a:pt x="62" y="9"/>
                </a:lnTo>
                <a:lnTo>
                  <a:pt x="72" y="4"/>
                </a:lnTo>
                <a:lnTo>
                  <a:pt x="80" y="2"/>
                </a:lnTo>
                <a:lnTo>
                  <a:pt x="89" y="0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2" name="Freeform 101"/>
          <p:cNvSpPr>
            <a:spLocks/>
          </p:cNvSpPr>
          <p:nvPr/>
        </p:nvSpPr>
        <p:spPr bwMode="auto">
          <a:xfrm>
            <a:off x="1660525" y="4430713"/>
            <a:ext cx="68263" cy="76200"/>
          </a:xfrm>
          <a:custGeom>
            <a:avLst/>
            <a:gdLst>
              <a:gd name="T0" fmla="*/ 68263 w 84"/>
              <a:gd name="T1" fmla="*/ 0 h 96"/>
              <a:gd name="T2" fmla="*/ 68263 w 84"/>
              <a:gd name="T3" fmla="*/ 794 h 96"/>
              <a:gd name="T4" fmla="*/ 68263 w 84"/>
              <a:gd name="T5" fmla="*/ 794 h 96"/>
              <a:gd name="T6" fmla="*/ 67450 w 84"/>
              <a:gd name="T7" fmla="*/ 15875 h 96"/>
              <a:gd name="T8" fmla="*/ 62574 w 84"/>
              <a:gd name="T9" fmla="*/ 30163 h 96"/>
              <a:gd name="T10" fmla="*/ 56886 w 84"/>
              <a:gd name="T11" fmla="*/ 43656 h 96"/>
              <a:gd name="T12" fmla="*/ 48759 w 84"/>
              <a:gd name="T13" fmla="*/ 53975 h 96"/>
              <a:gd name="T14" fmla="*/ 38195 w 84"/>
              <a:gd name="T15" fmla="*/ 63500 h 96"/>
              <a:gd name="T16" fmla="*/ 26818 w 84"/>
              <a:gd name="T17" fmla="*/ 70644 h 96"/>
              <a:gd name="T18" fmla="*/ 13815 w 84"/>
              <a:gd name="T19" fmla="*/ 74613 h 96"/>
              <a:gd name="T20" fmla="*/ 0 w 84"/>
              <a:gd name="T21" fmla="*/ 76200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96"/>
              <a:gd name="T35" fmla="*/ 84 w 84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96">
                <a:moveTo>
                  <a:pt x="84" y="0"/>
                </a:moveTo>
                <a:lnTo>
                  <a:pt x="84" y="1"/>
                </a:lnTo>
                <a:lnTo>
                  <a:pt x="83" y="20"/>
                </a:lnTo>
                <a:lnTo>
                  <a:pt x="77" y="38"/>
                </a:lnTo>
                <a:lnTo>
                  <a:pt x="70" y="55"/>
                </a:lnTo>
                <a:lnTo>
                  <a:pt x="60" y="68"/>
                </a:lnTo>
                <a:lnTo>
                  <a:pt x="47" y="80"/>
                </a:lnTo>
                <a:lnTo>
                  <a:pt x="33" y="89"/>
                </a:lnTo>
                <a:lnTo>
                  <a:pt x="17" y="94"/>
                </a:lnTo>
                <a:lnTo>
                  <a:pt x="0" y="96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3" name="Freeform 102"/>
          <p:cNvSpPr>
            <a:spLocks/>
          </p:cNvSpPr>
          <p:nvPr/>
        </p:nvSpPr>
        <p:spPr bwMode="auto">
          <a:xfrm>
            <a:off x="1720850" y="4430713"/>
            <a:ext cx="96838" cy="60325"/>
          </a:xfrm>
          <a:custGeom>
            <a:avLst/>
            <a:gdLst>
              <a:gd name="T0" fmla="*/ 96838 w 121"/>
              <a:gd name="T1" fmla="*/ 60325 h 77"/>
              <a:gd name="T2" fmla="*/ 77630 w 121"/>
              <a:gd name="T3" fmla="*/ 59542 h 77"/>
              <a:gd name="T4" fmla="*/ 59223 w 121"/>
              <a:gd name="T5" fmla="*/ 55624 h 77"/>
              <a:gd name="T6" fmla="*/ 42417 w 121"/>
              <a:gd name="T7" fmla="*/ 50924 h 77"/>
              <a:gd name="T8" fmla="*/ 28011 w 121"/>
              <a:gd name="T9" fmla="*/ 43089 h 77"/>
              <a:gd name="T10" fmla="*/ 16807 w 121"/>
              <a:gd name="T11" fmla="*/ 34471 h 77"/>
              <a:gd name="T12" fmla="*/ 7203 w 121"/>
              <a:gd name="T13" fmla="*/ 24287 h 77"/>
              <a:gd name="T14" fmla="*/ 1601 w 121"/>
              <a:gd name="T15" fmla="*/ 13319 h 77"/>
              <a:gd name="T16" fmla="*/ 800 w 121"/>
              <a:gd name="T17" fmla="*/ 7051 h 77"/>
              <a:gd name="T18" fmla="*/ 0 w 121"/>
              <a:gd name="T19" fmla="*/ 783 h 77"/>
              <a:gd name="T20" fmla="*/ 0 w 121"/>
              <a:gd name="T21" fmla="*/ 783 h 77"/>
              <a:gd name="T22" fmla="*/ 0 w 121"/>
              <a:gd name="T23" fmla="*/ 0 h 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1"/>
              <a:gd name="T37" fmla="*/ 0 h 77"/>
              <a:gd name="T38" fmla="*/ 121 w 121"/>
              <a:gd name="T39" fmla="*/ 77 h 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1" h="77">
                <a:moveTo>
                  <a:pt x="121" y="77"/>
                </a:moveTo>
                <a:lnTo>
                  <a:pt x="97" y="76"/>
                </a:lnTo>
                <a:lnTo>
                  <a:pt x="74" y="71"/>
                </a:lnTo>
                <a:lnTo>
                  <a:pt x="53" y="65"/>
                </a:lnTo>
                <a:lnTo>
                  <a:pt x="35" y="55"/>
                </a:lnTo>
                <a:lnTo>
                  <a:pt x="21" y="44"/>
                </a:lnTo>
                <a:lnTo>
                  <a:pt x="9" y="31"/>
                </a:lnTo>
                <a:lnTo>
                  <a:pt x="2" y="17"/>
                </a:lnTo>
                <a:lnTo>
                  <a:pt x="1" y="9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4" name="Freeform 103"/>
          <p:cNvSpPr>
            <a:spLocks/>
          </p:cNvSpPr>
          <p:nvPr/>
        </p:nvSpPr>
        <p:spPr bwMode="auto">
          <a:xfrm>
            <a:off x="1720850" y="4418013"/>
            <a:ext cx="71438" cy="144462"/>
          </a:xfrm>
          <a:custGeom>
            <a:avLst/>
            <a:gdLst>
              <a:gd name="T0" fmla="*/ 71438 w 89"/>
              <a:gd name="T1" fmla="*/ 144462 h 182"/>
              <a:gd name="T2" fmla="*/ 64214 w 89"/>
              <a:gd name="T3" fmla="*/ 143668 h 182"/>
              <a:gd name="T4" fmla="*/ 57793 w 89"/>
              <a:gd name="T5" fmla="*/ 141287 h 182"/>
              <a:gd name="T6" fmla="*/ 49766 w 89"/>
              <a:gd name="T7" fmla="*/ 138906 h 182"/>
              <a:gd name="T8" fmla="*/ 43344 w 89"/>
              <a:gd name="T9" fmla="*/ 133350 h 182"/>
              <a:gd name="T10" fmla="*/ 37726 w 89"/>
              <a:gd name="T11" fmla="*/ 127793 h 182"/>
              <a:gd name="T12" fmla="*/ 32107 w 89"/>
              <a:gd name="T13" fmla="*/ 120650 h 182"/>
              <a:gd name="T14" fmla="*/ 26488 w 89"/>
              <a:gd name="T15" fmla="*/ 111125 h 182"/>
              <a:gd name="T16" fmla="*/ 20870 w 89"/>
              <a:gd name="T17" fmla="*/ 102393 h 182"/>
              <a:gd name="T18" fmla="*/ 12040 w 89"/>
              <a:gd name="T19" fmla="*/ 80962 h 182"/>
              <a:gd name="T20" fmla="*/ 5619 w 89"/>
              <a:gd name="T21" fmla="*/ 56356 h 182"/>
              <a:gd name="T22" fmla="*/ 1605 w 89"/>
              <a:gd name="T23" fmla="*/ 29369 h 182"/>
              <a:gd name="T24" fmla="*/ 0 w 89"/>
              <a:gd name="T25" fmla="*/ 0 h 1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9"/>
              <a:gd name="T40" fmla="*/ 0 h 182"/>
              <a:gd name="T41" fmla="*/ 89 w 89"/>
              <a:gd name="T42" fmla="*/ 182 h 1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9" h="182">
                <a:moveTo>
                  <a:pt x="89" y="182"/>
                </a:moveTo>
                <a:lnTo>
                  <a:pt x="80" y="181"/>
                </a:lnTo>
                <a:lnTo>
                  <a:pt x="72" y="178"/>
                </a:lnTo>
                <a:lnTo>
                  <a:pt x="62" y="175"/>
                </a:lnTo>
                <a:lnTo>
                  <a:pt x="54" y="168"/>
                </a:lnTo>
                <a:lnTo>
                  <a:pt x="47" y="161"/>
                </a:lnTo>
                <a:lnTo>
                  <a:pt x="40" y="152"/>
                </a:lnTo>
                <a:lnTo>
                  <a:pt x="33" y="140"/>
                </a:lnTo>
                <a:lnTo>
                  <a:pt x="26" y="129"/>
                </a:lnTo>
                <a:lnTo>
                  <a:pt x="15" y="102"/>
                </a:lnTo>
                <a:lnTo>
                  <a:pt x="7" y="71"/>
                </a:lnTo>
                <a:lnTo>
                  <a:pt x="2" y="37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5" name="Freeform 104"/>
          <p:cNvSpPr>
            <a:spLocks/>
          </p:cNvSpPr>
          <p:nvPr/>
        </p:nvSpPr>
        <p:spPr bwMode="auto">
          <a:xfrm>
            <a:off x="1657350" y="4418013"/>
            <a:ext cx="71438" cy="12700"/>
          </a:xfrm>
          <a:custGeom>
            <a:avLst/>
            <a:gdLst>
              <a:gd name="T0" fmla="*/ 0 w 89"/>
              <a:gd name="T1" fmla="*/ 0 h 15"/>
              <a:gd name="T2" fmla="*/ 14448 w 89"/>
              <a:gd name="T3" fmla="*/ 0 h 15"/>
              <a:gd name="T4" fmla="*/ 26488 w 89"/>
              <a:gd name="T5" fmla="*/ 847 h 15"/>
              <a:gd name="T6" fmla="*/ 38528 w 89"/>
              <a:gd name="T7" fmla="*/ 1693 h 15"/>
              <a:gd name="T8" fmla="*/ 48963 w 89"/>
              <a:gd name="T9" fmla="*/ 3387 h 15"/>
              <a:gd name="T10" fmla="*/ 57793 w 89"/>
              <a:gd name="T11" fmla="*/ 5080 h 15"/>
              <a:gd name="T12" fmla="*/ 65017 w 89"/>
              <a:gd name="T13" fmla="*/ 7620 h 15"/>
              <a:gd name="T14" fmla="*/ 69833 w 89"/>
              <a:gd name="T15" fmla="*/ 11007 h 15"/>
              <a:gd name="T16" fmla="*/ 71438 w 89"/>
              <a:gd name="T17" fmla="*/ 12700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"/>
              <a:gd name="T28" fmla="*/ 0 h 15"/>
              <a:gd name="T29" fmla="*/ 89 w 89"/>
              <a:gd name="T30" fmla="*/ 15 h 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" h="15">
                <a:moveTo>
                  <a:pt x="0" y="0"/>
                </a:moveTo>
                <a:lnTo>
                  <a:pt x="18" y="0"/>
                </a:lnTo>
                <a:lnTo>
                  <a:pt x="33" y="1"/>
                </a:lnTo>
                <a:lnTo>
                  <a:pt x="48" y="2"/>
                </a:lnTo>
                <a:lnTo>
                  <a:pt x="61" y="4"/>
                </a:lnTo>
                <a:lnTo>
                  <a:pt x="72" y="6"/>
                </a:lnTo>
                <a:lnTo>
                  <a:pt x="81" y="9"/>
                </a:lnTo>
                <a:lnTo>
                  <a:pt x="87" y="13"/>
                </a:lnTo>
                <a:lnTo>
                  <a:pt x="89" y="15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6" name="Freeform 105"/>
          <p:cNvSpPr>
            <a:spLocks/>
          </p:cNvSpPr>
          <p:nvPr/>
        </p:nvSpPr>
        <p:spPr bwMode="auto">
          <a:xfrm>
            <a:off x="1727200" y="4432300"/>
            <a:ext cx="96838" cy="12700"/>
          </a:xfrm>
          <a:custGeom>
            <a:avLst/>
            <a:gdLst>
              <a:gd name="T0" fmla="*/ 0 w 123"/>
              <a:gd name="T1" fmla="*/ 0 h 15"/>
              <a:gd name="T2" fmla="*/ 787 w 123"/>
              <a:gd name="T3" fmla="*/ 0 h 15"/>
              <a:gd name="T4" fmla="*/ 787 w 123"/>
              <a:gd name="T5" fmla="*/ 0 h 15"/>
              <a:gd name="T6" fmla="*/ 19683 w 123"/>
              <a:gd name="T7" fmla="*/ 0 h 15"/>
              <a:gd name="T8" fmla="*/ 36216 w 123"/>
              <a:gd name="T9" fmla="*/ 847 h 15"/>
              <a:gd name="T10" fmla="*/ 51962 w 123"/>
              <a:gd name="T11" fmla="*/ 1693 h 15"/>
              <a:gd name="T12" fmla="*/ 66133 w 123"/>
              <a:gd name="T13" fmla="*/ 3387 h 15"/>
              <a:gd name="T14" fmla="*/ 77943 w 123"/>
              <a:gd name="T15" fmla="*/ 5080 h 15"/>
              <a:gd name="T16" fmla="*/ 87390 w 123"/>
              <a:gd name="T17" fmla="*/ 7620 h 15"/>
              <a:gd name="T18" fmla="*/ 93689 w 123"/>
              <a:gd name="T19" fmla="*/ 11007 h 15"/>
              <a:gd name="T20" fmla="*/ 96838 w 123"/>
              <a:gd name="T21" fmla="*/ 12700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3"/>
              <a:gd name="T34" fmla="*/ 0 h 15"/>
              <a:gd name="T35" fmla="*/ 123 w 123"/>
              <a:gd name="T36" fmla="*/ 15 h 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3" h="15">
                <a:moveTo>
                  <a:pt x="0" y="0"/>
                </a:moveTo>
                <a:lnTo>
                  <a:pt x="1" y="0"/>
                </a:lnTo>
                <a:lnTo>
                  <a:pt x="25" y="0"/>
                </a:lnTo>
                <a:lnTo>
                  <a:pt x="46" y="1"/>
                </a:lnTo>
                <a:lnTo>
                  <a:pt x="66" y="2"/>
                </a:lnTo>
                <a:lnTo>
                  <a:pt x="84" y="4"/>
                </a:lnTo>
                <a:lnTo>
                  <a:pt x="99" y="6"/>
                </a:lnTo>
                <a:lnTo>
                  <a:pt x="111" y="9"/>
                </a:lnTo>
                <a:lnTo>
                  <a:pt x="119" y="13"/>
                </a:lnTo>
                <a:lnTo>
                  <a:pt x="123" y="15"/>
                </a:lnTo>
              </a:path>
            </a:pathLst>
          </a:custGeom>
          <a:noFill/>
          <a:ln w="7938">
            <a:solidFill>
              <a:srgbClr val="004E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7" name="Freeform 106"/>
          <p:cNvSpPr>
            <a:spLocks/>
          </p:cNvSpPr>
          <p:nvPr/>
        </p:nvSpPr>
        <p:spPr bwMode="auto">
          <a:xfrm>
            <a:off x="1727200" y="4405313"/>
            <a:ext cx="106363" cy="28575"/>
          </a:xfrm>
          <a:custGeom>
            <a:avLst/>
            <a:gdLst>
              <a:gd name="T0" fmla="*/ 106363 w 133"/>
              <a:gd name="T1" fmla="*/ 0 h 37"/>
              <a:gd name="T2" fmla="*/ 106363 w 133"/>
              <a:gd name="T3" fmla="*/ 1545 h 37"/>
              <a:gd name="T4" fmla="*/ 106363 w 133"/>
              <a:gd name="T5" fmla="*/ 1545 h 37"/>
              <a:gd name="T6" fmla="*/ 105563 w 133"/>
              <a:gd name="T7" fmla="*/ 4634 h 37"/>
              <a:gd name="T8" fmla="*/ 104764 w 133"/>
              <a:gd name="T9" fmla="*/ 6951 h 37"/>
              <a:gd name="T10" fmla="*/ 101565 w 133"/>
              <a:gd name="T11" fmla="*/ 9268 h 37"/>
              <a:gd name="T12" fmla="*/ 98366 w 133"/>
              <a:gd name="T13" fmla="*/ 12357 h 37"/>
              <a:gd name="T14" fmla="*/ 88769 w 133"/>
              <a:gd name="T15" fmla="*/ 16218 h 37"/>
              <a:gd name="T16" fmla="*/ 75174 w 133"/>
              <a:gd name="T17" fmla="*/ 20852 h 37"/>
              <a:gd name="T18" fmla="*/ 60779 w 133"/>
              <a:gd name="T19" fmla="*/ 23941 h 37"/>
              <a:gd name="T20" fmla="*/ 42385 w 133"/>
              <a:gd name="T21" fmla="*/ 27030 h 37"/>
              <a:gd name="T22" fmla="*/ 22392 w 133"/>
              <a:gd name="T23" fmla="*/ 27803 h 37"/>
              <a:gd name="T24" fmla="*/ 800 w 133"/>
              <a:gd name="T25" fmla="*/ 28575 h 37"/>
              <a:gd name="T26" fmla="*/ 800 w 133"/>
              <a:gd name="T27" fmla="*/ 28575 h 37"/>
              <a:gd name="T28" fmla="*/ 0 w 133"/>
              <a:gd name="T29" fmla="*/ 28575 h 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3"/>
              <a:gd name="T46" fmla="*/ 0 h 37"/>
              <a:gd name="T47" fmla="*/ 133 w 133"/>
              <a:gd name="T48" fmla="*/ 37 h 3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3" h="37">
                <a:moveTo>
                  <a:pt x="133" y="0"/>
                </a:moveTo>
                <a:lnTo>
                  <a:pt x="133" y="2"/>
                </a:lnTo>
                <a:lnTo>
                  <a:pt x="132" y="6"/>
                </a:lnTo>
                <a:lnTo>
                  <a:pt x="131" y="9"/>
                </a:lnTo>
                <a:lnTo>
                  <a:pt x="127" y="12"/>
                </a:lnTo>
                <a:lnTo>
                  <a:pt x="123" y="16"/>
                </a:lnTo>
                <a:lnTo>
                  <a:pt x="111" y="21"/>
                </a:lnTo>
                <a:lnTo>
                  <a:pt x="94" y="27"/>
                </a:lnTo>
                <a:lnTo>
                  <a:pt x="76" y="31"/>
                </a:lnTo>
                <a:lnTo>
                  <a:pt x="53" y="35"/>
                </a:lnTo>
                <a:lnTo>
                  <a:pt x="28" y="36"/>
                </a:lnTo>
                <a:lnTo>
                  <a:pt x="1" y="37"/>
                </a:lnTo>
                <a:lnTo>
                  <a:pt x="0" y="37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8" name="Freeform 107"/>
          <p:cNvSpPr>
            <a:spLocks/>
          </p:cNvSpPr>
          <p:nvPr/>
        </p:nvSpPr>
        <p:spPr bwMode="auto">
          <a:xfrm>
            <a:off x="1720850" y="4378325"/>
            <a:ext cx="85725" cy="44450"/>
          </a:xfrm>
          <a:custGeom>
            <a:avLst/>
            <a:gdLst>
              <a:gd name="T0" fmla="*/ 0 w 108"/>
              <a:gd name="T1" fmla="*/ 44450 h 56"/>
              <a:gd name="T2" fmla="*/ 1588 w 108"/>
              <a:gd name="T3" fmla="*/ 35719 h 56"/>
              <a:gd name="T4" fmla="*/ 6350 w 108"/>
              <a:gd name="T5" fmla="*/ 26988 h 56"/>
              <a:gd name="T6" fmla="*/ 15081 w 108"/>
              <a:gd name="T7" fmla="*/ 20638 h 56"/>
              <a:gd name="T8" fmla="*/ 25400 w 108"/>
              <a:gd name="T9" fmla="*/ 13494 h 56"/>
              <a:gd name="T10" fmla="*/ 38100 w 108"/>
              <a:gd name="T11" fmla="*/ 7938 h 56"/>
              <a:gd name="T12" fmla="*/ 52388 w 108"/>
              <a:gd name="T13" fmla="*/ 3969 h 56"/>
              <a:gd name="T14" fmla="*/ 68263 w 108"/>
              <a:gd name="T15" fmla="*/ 1588 h 56"/>
              <a:gd name="T16" fmla="*/ 85725 w 108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8"/>
              <a:gd name="T28" fmla="*/ 0 h 56"/>
              <a:gd name="T29" fmla="*/ 108 w 10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8" h="56">
                <a:moveTo>
                  <a:pt x="0" y="56"/>
                </a:moveTo>
                <a:lnTo>
                  <a:pt x="2" y="45"/>
                </a:lnTo>
                <a:lnTo>
                  <a:pt x="8" y="34"/>
                </a:lnTo>
                <a:lnTo>
                  <a:pt x="19" y="26"/>
                </a:lnTo>
                <a:lnTo>
                  <a:pt x="32" y="17"/>
                </a:lnTo>
                <a:lnTo>
                  <a:pt x="48" y="10"/>
                </a:lnTo>
                <a:lnTo>
                  <a:pt x="66" y="5"/>
                </a:lnTo>
                <a:lnTo>
                  <a:pt x="86" y="2"/>
                </a:lnTo>
                <a:lnTo>
                  <a:pt x="108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39" name="Oval 108"/>
          <p:cNvSpPr>
            <a:spLocks noChangeArrowheads="1"/>
          </p:cNvSpPr>
          <p:nvPr/>
        </p:nvSpPr>
        <p:spPr bwMode="auto">
          <a:xfrm>
            <a:off x="1660525" y="4425950"/>
            <a:ext cx="96838" cy="74613"/>
          </a:xfrm>
          <a:prstGeom prst="ellipse">
            <a:avLst/>
          </a:pr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0" name="Freeform 109"/>
          <p:cNvSpPr>
            <a:spLocks/>
          </p:cNvSpPr>
          <p:nvPr/>
        </p:nvSpPr>
        <p:spPr bwMode="auto">
          <a:xfrm>
            <a:off x="1600200" y="4425950"/>
            <a:ext cx="120650" cy="65088"/>
          </a:xfrm>
          <a:custGeom>
            <a:avLst/>
            <a:gdLst>
              <a:gd name="T0" fmla="*/ 120650 w 152"/>
              <a:gd name="T1" fmla="*/ 0 h 82"/>
              <a:gd name="T2" fmla="*/ 83344 w 152"/>
              <a:gd name="T3" fmla="*/ 25400 h 82"/>
              <a:gd name="T4" fmla="*/ 23812 w 152"/>
              <a:gd name="T5" fmla="*/ 48419 h 82"/>
              <a:gd name="T6" fmla="*/ 0 w 152"/>
              <a:gd name="T7" fmla="*/ 65088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82"/>
              <a:gd name="T14" fmla="*/ 152 w 152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82">
                <a:moveTo>
                  <a:pt x="152" y="0"/>
                </a:moveTo>
                <a:lnTo>
                  <a:pt x="105" y="32"/>
                </a:lnTo>
                <a:lnTo>
                  <a:pt x="30" y="61"/>
                </a:lnTo>
                <a:lnTo>
                  <a:pt x="0" y="82"/>
                </a:lnTo>
              </a:path>
            </a:pathLst>
          </a:custGeom>
          <a:noFill/>
          <a:ln w="7938">
            <a:solidFill>
              <a:srgbClr val="FF46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1" name="Rectangle 110"/>
          <p:cNvSpPr>
            <a:spLocks noChangeArrowheads="1"/>
          </p:cNvSpPr>
          <p:nvPr/>
        </p:nvSpPr>
        <p:spPr bwMode="auto">
          <a:xfrm>
            <a:off x="1876425" y="4298950"/>
            <a:ext cx="241300" cy="304800"/>
          </a:xfrm>
          <a:prstGeom prst="rect">
            <a:avLst/>
          </a:prstGeom>
          <a:solidFill>
            <a:srgbClr val="80DAFF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2" name="Freeform 111"/>
          <p:cNvSpPr>
            <a:spLocks/>
          </p:cNvSpPr>
          <p:nvPr/>
        </p:nvSpPr>
        <p:spPr bwMode="auto">
          <a:xfrm>
            <a:off x="1928813" y="4425950"/>
            <a:ext cx="79375" cy="65088"/>
          </a:xfrm>
          <a:custGeom>
            <a:avLst/>
            <a:gdLst>
              <a:gd name="T0" fmla="*/ 0 w 98"/>
              <a:gd name="T1" fmla="*/ 65088 h 81"/>
              <a:gd name="T2" fmla="*/ 1620 w 98"/>
              <a:gd name="T3" fmla="*/ 52231 h 81"/>
              <a:gd name="T4" fmla="*/ 6480 w 98"/>
              <a:gd name="T5" fmla="*/ 39374 h 81"/>
              <a:gd name="T6" fmla="*/ 12959 w 98"/>
              <a:gd name="T7" fmla="*/ 28928 h 81"/>
              <a:gd name="T8" fmla="*/ 22679 w 98"/>
              <a:gd name="T9" fmla="*/ 19285 h 81"/>
              <a:gd name="T10" fmla="*/ 34828 w 98"/>
              <a:gd name="T11" fmla="*/ 11250 h 81"/>
              <a:gd name="T12" fmla="*/ 48597 w 98"/>
              <a:gd name="T13" fmla="*/ 4821 h 81"/>
              <a:gd name="T14" fmla="*/ 63176 w 98"/>
              <a:gd name="T15" fmla="*/ 804 h 81"/>
              <a:gd name="T16" fmla="*/ 79375 w 98"/>
              <a:gd name="T17" fmla="*/ 0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"/>
              <a:gd name="T28" fmla="*/ 0 h 81"/>
              <a:gd name="T29" fmla="*/ 98 w 98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" h="81">
                <a:moveTo>
                  <a:pt x="0" y="81"/>
                </a:moveTo>
                <a:lnTo>
                  <a:pt x="2" y="65"/>
                </a:lnTo>
                <a:lnTo>
                  <a:pt x="8" y="49"/>
                </a:lnTo>
                <a:lnTo>
                  <a:pt x="16" y="36"/>
                </a:lnTo>
                <a:lnTo>
                  <a:pt x="28" y="24"/>
                </a:lnTo>
                <a:lnTo>
                  <a:pt x="43" y="14"/>
                </a:lnTo>
                <a:lnTo>
                  <a:pt x="60" y="6"/>
                </a:lnTo>
                <a:lnTo>
                  <a:pt x="78" y="1"/>
                </a:lnTo>
                <a:lnTo>
                  <a:pt x="98" y="0"/>
                </a:lnTo>
              </a:path>
            </a:pathLst>
          </a:custGeom>
          <a:noFill/>
          <a:ln w="7938">
            <a:solidFill>
              <a:srgbClr val="FE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3" name="Freeform 112"/>
          <p:cNvSpPr>
            <a:spLocks/>
          </p:cNvSpPr>
          <p:nvPr/>
        </p:nvSpPr>
        <p:spPr bwMode="auto">
          <a:xfrm>
            <a:off x="1974850" y="4313238"/>
            <a:ext cx="28575" cy="119062"/>
          </a:xfrm>
          <a:custGeom>
            <a:avLst/>
            <a:gdLst>
              <a:gd name="T0" fmla="*/ 28575 w 38"/>
              <a:gd name="T1" fmla="*/ 119062 h 152"/>
              <a:gd name="T2" fmla="*/ 25567 w 38"/>
              <a:gd name="T3" fmla="*/ 118279 h 152"/>
              <a:gd name="T4" fmla="*/ 21807 w 38"/>
              <a:gd name="T5" fmla="*/ 115929 h 152"/>
              <a:gd name="T6" fmla="*/ 19551 w 38"/>
              <a:gd name="T7" fmla="*/ 112796 h 152"/>
              <a:gd name="T8" fmla="*/ 16543 w 38"/>
              <a:gd name="T9" fmla="*/ 108879 h 152"/>
              <a:gd name="T10" fmla="*/ 12784 w 38"/>
              <a:gd name="T11" fmla="*/ 97130 h 152"/>
              <a:gd name="T12" fmla="*/ 8272 w 38"/>
              <a:gd name="T13" fmla="*/ 83030 h 152"/>
              <a:gd name="T14" fmla="*/ 4512 w 38"/>
              <a:gd name="T15" fmla="*/ 65797 h 152"/>
              <a:gd name="T16" fmla="*/ 3008 w 38"/>
              <a:gd name="T17" fmla="*/ 45432 h 152"/>
              <a:gd name="T18" fmla="*/ 752 w 38"/>
              <a:gd name="T19" fmla="*/ 23499 h 152"/>
              <a:gd name="T20" fmla="*/ 0 w 38"/>
              <a:gd name="T21" fmla="*/ 0 h 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"/>
              <a:gd name="T34" fmla="*/ 0 h 152"/>
              <a:gd name="T35" fmla="*/ 38 w 38"/>
              <a:gd name="T36" fmla="*/ 152 h 1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" h="152">
                <a:moveTo>
                  <a:pt x="38" y="152"/>
                </a:moveTo>
                <a:lnTo>
                  <a:pt x="34" y="151"/>
                </a:lnTo>
                <a:lnTo>
                  <a:pt x="29" y="148"/>
                </a:lnTo>
                <a:lnTo>
                  <a:pt x="26" y="144"/>
                </a:lnTo>
                <a:lnTo>
                  <a:pt x="22" y="139"/>
                </a:lnTo>
                <a:lnTo>
                  <a:pt x="17" y="124"/>
                </a:lnTo>
                <a:lnTo>
                  <a:pt x="11" y="106"/>
                </a:lnTo>
                <a:lnTo>
                  <a:pt x="6" y="84"/>
                </a:lnTo>
                <a:lnTo>
                  <a:pt x="4" y="58"/>
                </a:lnTo>
                <a:lnTo>
                  <a:pt x="1" y="3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4" name="Freeform 113"/>
          <p:cNvSpPr>
            <a:spLocks/>
          </p:cNvSpPr>
          <p:nvPr/>
        </p:nvSpPr>
        <p:spPr bwMode="auto">
          <a:xfrm>
            <a:off x="1998663" y="4306888"/>
            <a:ext cx="68262" cy="147637"/>
          </a:xfrm>
          <a:custGeom>
            <a:avLst/>
            <a:gdLst>
              <a:gd name="T0" fmla="*/ 0 w 87"/>
              <a:gd name="T1" fmla="*/ 147637 h 185"/>
              <a:gd name="T2" fmla="*/ 1569 w 87"/>
              <a:gd name="T3" fmla="*/ 118110 h 185"/>
              <a:gd name="T4" fmla="*/ 5492 w 87"/>
              <a:gd name="T5" fmla="*/ 90976 h 185"/>
              <a:gd name="T6" fmla="*/ 11769 w 87"/>
              <a:gd name="T7" fmla="*/ 65439 h 185"/>
              <a:gd name="T8" fmla="*/ 20400 w 87"/>
              <a:gd name="T9" fmla="*/ 43094 h 185"/>
              <a:gd name="T10" fmla="*/ 24323 w 87"/>
              <a:gd name="T11" fmla="*/ 34316 h 185"/>
              <a:gd name="T12" fmla="*/ 29816 w 87"/>
              <a:gd name="T13" fmla="*/ 26335 h 185"/>
              <a:gd name="T14" fmla="*/ 36093 w 87"/>
              <a:gd name="T15" fmla="*/ 18355 h 185"/>
              <a:gd name="T16" fmla="*/ 41585 w 87"/>
              <a:gd name="T17" fmla="*/ 11971 h 185"/>
              <a:gd name="T18" fmla="*/ 47862 w 87"/>
              <a:gd name="T19" fmla="*/ 7182 h 185"/>
              <a:gd name="T20" fmla="*/ 54139 w 87"/>
              <a:gd name="T21" fmla="*/ 3192 h 185"/>
              <a:gd name="T22" fmla="*/ 60416 w 87"/>
              <a:gd name="T23" fmla="*/ 798 h 185"/>
              <a:gd name="T24" fmla="*/ 68262 w 87"/>
              <a:gd name="T25" fmla="*/ 0 h 1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7"/>
              <a:gd name="T40" fmla="*/ 0 h 185"/>
              <a:gd name="T41" fmla="*/ 87 w 87"/>
              <a:gd name="T42" fmla="*/ 185 h 1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7" h="185">
                <a:moveTo>
                  <a:pt x="0" y="185"/>
                </a:moveTo>
                <a:lnTo>
                  <a:pt x="2" y="148"/>
                </a:lnTo>
                <a:lnTo>
                  <a:pt x="7" y="114"/>
                </a:lnTo>
                <a:lnTo>
                  <a:pt x="15" y="82"/>
                </a:lnTo>
                <a:lnTo>
                  <a:pt x="26" y="54"/>
                </a:lnTo>
                <a:lnTo>
                  <a:pt x="31" y="43"/>
                </a:lnTo>
                <a:lnTo>
                  <a:pt x="38" y="33"/>
                </a:lnTo>
                <a:lnTo>
                  <a:pt x="46" y="23"/>
                </a:lnTo>
                <a:lnTo>
                  <a:pt x="53" y="15"/>
                </a:lnTo>
                <a:lnTo>
                  <a:pt x="61" y="9"/>
                </a:lnTo>
                <a:lnTo>
                  <a:pt x="69" y="4"/>
                </a:lnTo>
                <a:lnTo>
                  <a:pt x="77" y="1"/>
                </a:lnTo>
                <a:lnTo>
                  <a:pt x="87" y="0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5" name="Freeform 114"/>
          <p:cNvSpPr>
            <a:spLocks/>
          </p:cNvSpPr>
          <p:nvPr/>
        </p:nvSpPr>
        <p:spPr bwMode="auto">
          <a:xfrm>
            <a:off x="1936750" y="4430713"/>
            <a:ext cx="76200" cy="76200"/>
          </a:xfrm>
          <a:custGeom>
            <a:avLst/>
            <a:gdLst>
              <a:gd name="T0" fmla="*/ 76200 w 95"/>
              <a:gd name="T1" fmla="*/ 0 h 98"/>
              <a:gd name="T2" fmla="*/ 76200 w 95"/>
              <a:gd name="T3" fmla="*/ 778 h 98"/>
              <a:gd name="T4" fmla="*/ 76200 w 95"/>
              <a:gd name="T5" fmla="*/ 778 h 98"/>
              <a:gd name="T6" fmla="*/ 74596 w 95"/>
              <a:gd name="T7" fmla="*/ 15551 h 98"/>
              <a:gd name="T8" fmla="*/ 70585 w 95"/>
              <a:gd name="T9" fmla="*/ 30324 h 98"/>
              <a:gd name="T10" fmla="*/ 63366 w 95"/>
              <a:gd name="T11" fmla="*/ 43543 h 98"/>
              <a:gd name="T12" fmla="*/ 54543 w 95"/>
              <a:gd name="T13" fmla="*/ 54429 h 98"/>
              <a:gd name="T14" fmla="*/ 43314 w 95"/>
              <a:gd name="T15" fmla="*/ 62982 h 98"/>
              <a:gd name="T16" fmla="*/ 30480 w 95"/>
              <a:gd name="T17" fmla="*/ 69980 h 98"/>
              <a:gd name="T18" fmla="*/ 16042 w 95"/>
              <a:gd name="T19" fmla="*/ 73867 h 98"/>
              <a:gd name="T20" fmla="*/ 802 w 95"/>
              <a:gd name="T21" fmla="*/ 76200 h 98"/>
              <a:gd name="T22" fmla="*/ 802 w 95"/>
              <a:gd name="T23" fmla="*/ 76200 h 98"/>
              <a:gd name="T24" fmla="*/ 0 w 95"/>
              <a:gd name="T25" fmla="*/ 76200 h 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5"/>
              <a:gd name="T40" fmla="*/ 0 h 98"/>
              <a:gd name="T41" fmla="*/ 95 w 95"/>
              <a:gd name="T42" fmla="*/ 98 h 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5" h="98">
                <a:moveTo>
                  <a:pt x="95" y="0"/>
                </a:moveTo>
                <a:lnTo>
                  <a:pt x="95" y="1"/>
                </a:lnTo>
                <a:lnTo>
                  <a:pt x="93" y="20"/>
                </a:lnTo>
                <a:lnTo>
                  <a:pt x="88" y="39"/>
                </a:lnTo>
                <a:lnTo>
                  <a:pt x="79" y="56"/>
                </a:lnTo>
                <a:lnTo>
                  <a:pt x="68" y="70"/>
                </a:lnTo>
                <a:lnTo>
                  <a:pt x="54" y="81"/>
                </a:lnTo>
                <a:lnTo>
                  <a:pt x="38" y="90"/>
                </a:lnTo>
                <a:lnTo>
                  <a:pt x="20" y="95"/>
                </a:lnTo>
                <a:lnTo>
                  <a:pt x="1" y="98"/>
                </a:lnTo>
                <a:lnTo>
                  <a:pt x="0" y="98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6" name="Freeform 115"/>
          <p:cNvSpPr>
            <a:spLocks/>
          </p:cNvSpPr>
          <p:nvPr/>
        </p:nvSpPr>
        <p:spPr bwMode="auto">
          <a:xfrm>
            <a:off x="2003425" y="4430713"/>
            <a:ext cx="93663" cy="60325"/>
          </a:xfrm>
          <a:custGeom>
            <a:avLst/>
            <a:gdLst>
              <a:gd name="T0" fmla="*/ 93663 w 117"/>
              <a:gd name="T1" fmla="*/ 60325 h 77"/>
              <a:gd name="T2" fmla="*/ 75251 w 117"/>
              <a:gd name="T3" fmla="*/ 59542 h 77"/>
              <a:gd name="T4" fmla="*/ 57639 w 117"/>
              <a:gd name="T5" fmla="*/ 55624 h 77"/>
              <a:gd name="T6" fmla="*/ 41628 w 117"/>
              <a:gd name="T7" fmla="*/ 50924 h 77"/>
              <a:gd name="T8" fmla="*/ 27218 w 117"/>
              <a:gd name="T9" fmla="*/ 43089 h 77"/>
              <a:gd name="T10" fmla="*/ 16011 w 117"/>
              <a:gd name="T11" fmla="*/ 34471 h 77"/>
              <a:gd name="T12" fmla="*/ 7205 w 117"/>
              <a:gd name="T13" fmla="*/ 24287 h 77"/>
              <a:gd name="T14" fmla="*/ 1601 w 117"/>
              <a:gd name="T15" fmla="*/ 13319 h 77"/>
              <a:gd name="T16" fmla="*/ 801 w 117"/>
              <a:gd name="T17" fmla="*/ 7051 h 77"/>
              <a:gd name="T18" fmla="*/ 0 w 117"/>
              <a:gd name="T19" fmla="*/ 783 h 77"/>
              <a:gd name="T20" fmla="*/ 0 w 117"/>
              <a:gd name="T21" fmla="*/ 783 h 77"/>
              <a:gd name="T22" fmla="*/ 0 w 117"/>
              <a:gd name="T23" fmla="*/ 0 h 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7"/>
              <a:gd name="T37" fmla="*/ 0 h 77"/>
              <a:gd name="T38" fmla="*/ 117 w 117"/>
              <a:gd name="T39" fmla="*/ 77 h 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7" h="77">
                <a:moveTo>
                  <a:pt x="117" y="77"/>
                </a:moveTo>
                <a:lnTo>
                  <a:pt x="94" y="76"/>
                </a:lnTo>
                <a:lnTo>
                  <a:pt x="72" y="71"/>
                </a:lnTo>
                <a:lnTo>
                  <a:pt x="52" y="65"/>
                </a:lnTo>
                <a:lnTo>
                  <a:pt x="34" y="55"/>
                </a:lnTo>
                <a:lnTo>
                  <a:pt x="20" y="44"/>
                </a:lnTo>
                <a:lnTo>
                  <a:pt x="9" y="31"/>
                </a:lnTo>
                <a:lnTo>
                  <a:pt x="2" y="17"/>
                </a:lnTo>
                <a:lnTo>
                  <a:pt x="1" y="9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7" name="Freeform 116"/>
          <p:cNvSpPr>
            <a:spLocks/>
          </p:cNvSpPr>
          <p:nvPr/>
        </p:nvSpPr>
        <p:spPr bwMode="auto">
          <a:xfrm>
            <a:off x="2003425" y="4418013"/>
            <a:ext cx="68263" cy="144462"/>
          </a:xfrm>
          <a:custGeom>
            <a:avLst/>
            <a:gdLst>
              <a:gd name="T0" fmla="*/ 68263 w 84"/>
              <a:gd name="T1" fmla="*/ 144462 h 182"/>
              <a:gd name="T2" fmla="*/ 61762 w 84"/>
              <a:gd name="T3" fmla="*/ 143668 h 182"/>
              <a:gd name="T4" fmla="*/ 54448 w 84"/>
              <a:gd name="T5" fmla="*/ 141287 h 182"/>
              <a:gd name="T6" fmla="*/ 48759 w 84"/>
              <a:gd name="T7" fmla="*/ 138906 h 182"/>
              <a:gd name="T8" fmla="*/ 42258 w 84"/>
              <a:gd name="T9" fmla="*/ 133350 h 182"/>
              <a:gd name="T10" fmla="*/ 35757 w 84"/>
              <a:gd name="T11" fmla="*/ 127793 h 182"/>
              <a:gd name="T12" fmla="*/ 30068 w 84"/>
              <a:gd name="T13" fmla="*/ 120650 h 182"/>
              <a:gd name="T14" fmla="*/ 24380 w 84"/>
              <a:gd name="T15" fmla="*/ 111125 h 182"/>
              <a:gd name="T16" fmla="*/ 19504 w 84"/>
              <a:gd name="T17" fmla="*/ 102393 h 182"/>
              <a:gd name="T18" fmla="*/ 11377 w 84"/>
              <a:gd name="T19" fmla="*/ 80962 h 182"/>
              <a:gd name="T20" fmla="*/ 5689 w 84"/>
              <a:gd name="T21" fmla="*/ 56356 h 182"/>
              <a:gd name="T22" fmla="*/ 813 w 84"/>
              <a:gd name="T23" fmla="*/ 29369 h 182"/>
              <a:gd name="T24" fmla="*/ 0 w 84"/>
              <a:gd name="T25" fmla="*/ 0 h 1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4"/>
              <a:gd name="T40" fmla="*/ 0 h 182"/>
              <a:gd name="T41" fmla="*/ 84 w 84"/>
              <a:gd name="T42" fmla="*/ 182 h 1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4" h="182">
                <a:moveTo>
                  <a:pt x="84" y="182"/>
                </a:moveTo>
                <a:lnTo>
                  <a:pt x="76" y="181"/>
                </a:lnTo>
                <a:lnTo>
                  <a:pt x="67" y="178"/>
                </a:lnTo>
                <a:lnTo>
                  <a:pt x="60" y="175"/>
                </a:lnTo>
                <a:lnTo>
                  <a:pt x="52" y="168"/>
                </a:lnTo>
                <a:lnTo>
                  <a:pt x="44" y="161"/>
                </a:lnTo>
                <a:lnTo>
                  <a:pt x="37" y="152"/>
                </a:lnTo>
                <a:lnTo>
                  <a:pt x="30" y="140"/>
                </a:lnTo>
                <a:lnTo>
                  <a:pt x="24" y="129"/>
                </a:lnTo>
                <a:lnTo>
                  <a:pt x="14" y="102"/>
                </a:lnTo>
                <a:lnTo>
                  <a:pt x="7" y="71"/>
                </a:lnTo>
                <a:lnTo>
                  <a:pt x="1" y="37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8" name="Freeform 117"/>
          <p:cNvSpPr>
            <a:spLocks/>
          </p:cNvSpPr>
          <p:nvPr/>
        </p:nvSpPr>
        <p:spPr bwMode="auto">
          <a:xfrm>
            <a:off x="1933575" y="4418013"/>
            <a:ext cx="77788" cy="12700"/>
          </a:xfrm>
          <a:custGeom>
            <a:avLst/>
            <a:gdLst>
              <a:gd name="T0" fmla="*/ 0 w 99"/>
              <a:gd name="T1" fmla="*/ 0 h 15"/>
              <a:gd name="T2" fmla="*/ 786 w 99"/>
              <a:gd name="T3" fmla="*/ 0 h 15"/>
              <a:gd name="T4" fmla="*/ 786 w 99"/>
              <a:gd name="T5" fmla="*/ 0 h 15"/>
              <a:gd name="T6" fmla="*/ 15715 w 99"/>
              <a:gd name="T7" fmla="*/ 0 h 15"/>
              <a:gd name="T8" fmla="*/ 29858 w 99"/>
              <a:gd name="T9" fmla="*/ 847 h 15"/>
              <a:gd name="T10" fmla="*/ 41644 w 99"/>
              <a:gd name="T11" fmla="*/ 1693 h 15"/>
              <a:gd name="T12" fmla="*/ 52644 w 99"/>
              <a:gd name="T13" fmla="*/ 3387 h 15"/>
              <a:gd name="T14" fmla="*/ 62073 w 99"/>
              <a:gd name="T15" fmla="*/ 5080 h 15"/>
              <a:gd name="T16" fmla="*/ 69931 w 99"/>
              <a:gd name="T17" fmla="*/ 7620 h 15"/>
              <a:gd name="T18" fmla="*/ 75431 w 99"/>
              <a:gd name="T19" fmla="*/ 11007 h 15"/>
              <a:gd name="T20" fmla="*/ 77788 w 99"/>
              <a:gd name="T21" fmla="*/ 12700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9"/>
              <a:gd name="T34" fmla="*/ 0 h 15"/>
              <a:gd name="T35" fmla="*/ 99 w 99"/>
              <a:gd name="T36" fmla="*/ 15 h 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9" h="15">
                <a:moveTo>
                  <a:pt x="0" y="0"/>
                </a:moveTo>
                <a:lnTo>
                  <a:pt x="1" y="0"/>
                </a:lnTo>
                <a:lnTo>
                  <a:pt x="20" y="0"/>
                </a:lnTo>
                <a:lnTo>
                  <a:pt x="38" y="1"/>
                </a:lnTo>
                <a:lnTo>
                  <a:pt x="53" y="2"/>
                </a:lnTo>
                <a:lnTo>
                  <a:pt x="67" y="4"/>
                </a:lnTo>
                <a:lnTo>
                  <a:pt x="79" y="6"/>
                </a:lnTo>
                <a:lnTo>
                  <a:pt x="89" y="9"/>
                </a:lnTo>
                <a:lnTo>
                  <a:pt x="96" y="13"/>
                </a:lnTo>
                <a:lnTo>
                  <a:pt x="99" y="15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49" name="Freeform 118"/>
          <p:cNvSpPr>
            <a:spLocks/>
          </p:cNvSpPr>
          <p:nvPr/>
        </p:nvSpPr>
        <p:spPr bwMode="auto">
          <a:xfrm>
            <a:off x="2008188" y="4432300"/>
            <a:ext cx="93662" cy="12700"/>
          </a:xfrm>
          <a:custGeom>
            <a:avLst/>
            <a:gdLst>
              <a:gd name="T0" fmla="*/ 0 w 118"/>
              <a:gd name="T1" fmla="*/ 0 h 15"/>
              <a:gd name="T2" fmla="*/ 18256 w 118"/>
              <a:gd name="T3" fmla="*/ 0 h 15"/>
              <a:gd name="T4" fmla="*/ 34925 w 118"/>
              <a:gd name="T5" fmla="*/ 847 h 15"/>
              <a:gd name="T6" fmla="*/ 50006 w 118"/>
              <a:gd name="T7" fmla="*/ 1693 h 15"/>
              <a:gd name="T8" fmla="*/ 63500 w 118"/>
              <a:gd name="T9" fmla="*/ 3387 h 15"/>
              <a:gd name="T10" fmla="*/ 75406 w 118"/>
              <a:gd name="T11" fmla="*/ 5080 h 15"/>
              <a:gd name="T12" fmla="*/ 84137 w 118"/>
              <a:gd name="T13" fmla="*/ 7620 h 15"/>
              <a:gd name="T14" fmla="*/ 91281 w 118"/>
              <a:gd name="T15" fmla="*/ 11007 h 15"/>
              <a:gd name="T16" fmla="*/ 93662 w 118"/>
              <a:gd name="T17" fmla="*/ 12700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"/>
              <a:gd name="T28" fmla="*/ 0 h 15"/>
              <a:gd name="T29" fmla="*/ 118 w 118"/>
              <a:gd name="T30" fmla="*/ 15 h 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" h="15">
                <a:moveTo>
                  <a:pt x="0" y="0"/>
                </a:moveTo>
                <a:lnTo>
                  <a:pt x="23" y="0"/>
                </a:lnTo>
                <a:lnTo>
                  <a:pt x="44" y="1"/>
                </a:lnTo>
                <a:lnTo>
                  <a:pt x="63" y="2"/>
                </a:lnTo>
                <a:lnTo>
                  <a:pt x="80" y="4"/>
                </a:lnTo>
                <a:lnTo>
                  <a:pt x="95" y="6"/>
                </a:lnTo>
                <a:lnTo>
                  <a:pt x="106" y="9"/>
                </a:lnTo>
                <a:lnTo>
                  <a:pt x="115" y="13"/>
                </a:lnTo>
                <a:lnTo>
                  <a:pt x="118" y="15"/>
                </a:lnTo>
              </a:path>
            </a:pathLst>
          </a:custGeom>
          <a:noFill/>
          <a:ln w="7938">
            <a:solidFill>
              <a:srgbClr val="004E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0" name="Freeform 119"/>
          <p:cNvSpPr>
            <a:spLocks/>
          </p:cNvSpPr>
          <p:nvPr/>
        </p:nvSpPr>
        <p:spPr bwMode="auto">
          <a:xfrm>
            <a:off x="2011363" y="4405313"/>
            <a:ext cx="96837" cy="26987"/>
          </a:xfrm>
          <a:custGeom>
            <a:avLst/>
            <a:gdLst>
              <a:gd name="T0" fmla="*/ 96837 w 123"/>
              <a:gd name="T1" fmla="*/ 0 h 36"/>
              <a:gd name="T2" fmla="*/ 96837 w 123"/>
              <a:gd name="T3" fmla="*/ 1499 h 36"/>
              <a:gd name="T4" fmla="*/ 96837 w 123"/>
              <a:gd name="T5" fmla="*/ 1499 h 36"/>
              <a:gd name="T6" fmla="*/ 95262 w 123"/>
              <a:gd name="T7" fmla="*/ 4498 h 36"/>
              <a:gd name="T8" fmla="*/ 94475 w 123"/>
              <a:gd name="T9" fmla="*/ 5997 h 36"/>
              <a:gd name="T10" fmla="*/ 88964 w 123"/>
              <a:gd name="T11" fmla="*/ 11994 h 36"/>
              <a:gd name="T12" fmla="*/ 79517 w 123"/>
              <a:gd name="T13" fmla="*/ 15742 h 36"/>
              <a:gd name="T14" fmla="*/ 67707 w 123"/>
              <a:gd name="T15" fmla="*/ 19491 h 36"/>
              <a:gd name="T16" fmla="*/ 53536 w 123"/>
              <a:gd name="T17" fmla="*/ 22489 h 36"/>
              <a:gd name="T18" fmla="*/ 37003 w 123"/>
              <a:gd name="T19" fmla="*/ 24738 h 36"/>
              <a:gd name="T20" fmla="*/ 19682 w 123"/>
              <a:gd name="T21" fmla="*/ 26237 h 36"/>
              <a:gd name="T22" fmla="*/ 0 w 123"/>
              <a:gd name="T23" fmla="*/ 26987 h 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3"/>
              <a:gd name="T37" fmla="*/ 0 h 36"/>
              <a:gd name="T38" fmla="*/ 123 w 123"/>
              <a:gd name="T39" fmla="*/ 36 h 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3" h="36">
                <a:moveTo>
                  <a:pt x="123" y="0"/>
                </a:moveTo>
                <a:lnTo>
                  <a:pt x="123" y="2"/>
                </a:lnTo>
                <a:lnTo>
                  <a:pt x="121" y="6"/>
                </a:lnTo>
                <a:lnTo>
                  <a:pt x="120" y="8"/>
                </a:lnTo>
                <a:lnTo>
                  <a:pt x="113" y="16"/>
                </a:lnTo>
                <a:lnTo>
                  <a:pt x="101" y="21"/>
                </a:lnTo>
                <a:lnTo>
                  <a:pt x="86" y="26"/>
                </a:lnTo>
                <a:lnTo>
                  <a:pt x="68" y="30"/>
                </a:lnTo>
                <a:lnTo>
                  <a:pt x="47" y="33"/>
                </a:lnTo>
                <a:lnTo>
                  <a:pt x="25" y="35"/>
                </a:lnTo>
                <a:lnTo>
                  <a:pt x="0" y="36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1" name="Freeform 120"/>
          <p:cNvSpPr>
            <a:spLocks/>
          </p:cNvSpPr>
          <p:nvPr/>
        </p:nvSpPr>
        <p:spPr bwMode="auto">
          <a:xfrm>
            <a:off x="2003425" y="4378325"/>
            <a:ext cx="82550" cy="44450"/>
          </a:xfrm>
          <a:custGeom>
            <a:avLst/>
            <a:gdLst>
              <a:gd name="T0" fmla="*/ 0 w 103"/>
              <a:gd name="T1" fmla="*/ 44450 h 56"/>
              <a:gd name="T2" fmla="*/ 1603 w 103"/>
              <a:gd name="T3" fmla="*/ 35719 h 56"/>
              <a:gd name="T4" fmla="*/ 6412 w 103"/>
              <a:gd name="T5" fmla="*/ 26988 h 56"/>
              <a:gd name="T6" fmla="*/ 13625 w 103"/>
              <a:gd name="T7" fmla="*/ 20638 h 56"/>
              <a:gd name="T8" fmla="*/ 24044 w 103"/>
              <a:gd name="T9" fmla="*/ 13494 h 56"/>
              <a:gd name="T10" fmla="*/ 36867 w 103"/>
              <a:gd name="T11" fmla="*/ 7938 h 56"/>
              <a:gd name="T12" fmla="*/ 50492 w 103"/>
              <a:gd name="T13" fmla="*/ 3969 h 56"/>
              <a:gd name="T14" fmla="*/ 65719 w 103"/>
              <a:gd name="T15" fmla="*/ 1588 h 56"/>
              <a:gd name="T16" fmla="*/ 82550 w 103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56"/>
              <a:gd name="T29" fmla="*/ 103 w 103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56">
                <a:moveTo>
                  <a:pt x="0" y="56"/>
                </a:moveTo>
                <a:lnTo>
                  <a:pt x="2" y="45"/>
                </a:lnTo>
                <a:lnTo>
                  <a:pt x="8" y="34"/>
                </a:lnTo>
                <a:lnTo>
                  <a:pt x="17" y="26"/>
                </a:lnTo>
                <a:lnTo>
                  <a:pt x="30" y="17"/>
                </a:lnTo>
                <a:lnTo>
                  <a:pt x="46" y="10"/>
                </a:lnTo>
                <a:lnTo>
                  <a:pt x="63" y="5"/>
                </a:lnTo>
                <a:lnTo>
                  <a:pt x="82" y="2"/>
                </a:lnTo>
                <a:lnTo>
                  <a:pt x="103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2" name="Oval 121"/>
          <p:cNvSpPr>
            <a:spLocks noChangeArrowheads="1"/>
          </p:cNvSpPr>
          <p:nvPr/>
        </p:nvSpPr>
        <p:spPr bwMode="auto">
          <a:xfrm>
            <a:off x="1944688" y="4425950"/>
            <a:ext cx="90487" cy="74613"/>
          </a:xfrm>
          <a:prstGeom prst="ellipse">
            <a:avLst/>
          </a:pr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3" name="Freeform 122"/>
          <p:cNvSpPr>
            <a:spLocks/>
          </p:cNvSpPr>
          <p:nvPr/>
        </p:nvSpPr>
        <p:spPr bwMode="auto">
          <a:xfrm>
            <a:off x="1884363" y="4425950"/>
            <a:ext cx="112712" cy="65088"/>
          </a:xfrm>
          <a:custGeom>
            <a:avLst/>
            <a:gdLst>
              <a:gd name="T0" fmla="*/ 112712 w 142"/>
              <a:gd name="T1" fmla="*/ 0 h 82"/>
              <a:gd name="T2" fmla="*/ 82550 w 142"/>
              <a:gd name="T3" fmla="*/ 25400 h 82"/>
              <a:gd name="T4" fmla="*/ 30162 w 142"/>
              <a:gd name="T5" fmla="*/ 48419 h 82"/>
              <a:gd name="T6" fmla="*/ 0 w 142"/>
              <a:gd name="T7" fmla="*/ 65088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42"/>
              <a:gd name="T13" fmla="*/ 0 h 82"/>
              <a:gd name="T14" fmla="*/ 142 w 142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" h="82">
                <a:moveTo>
                  <a:pt x="142" y="0"/>
                </a:moveTo>
                <a:lnTo>
                  <a:pt x="104" y="32"/>
                </a:lnTo>
                <a:lnTo>
                  <a:pt x="38" y="61"/>
                </a:lnTo>
                <a:lnTo>
                  <a:pt x="0" y="82"/>
                </a:lnTo>
              </a:path>
            </a:pathLst>
          </a:custGeom>
          <a:noFill/>
          <a:ln w="7938">
            <a:solidFill>
              <a:srgbClr val="FF46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4" name="Rectangle 123"/>
          <p:cNvSpPr>
            <a:spLocks noChangeArrowheads="1"/>
          </p:cNvSpPr>
          <p:nvPr/>
        </p:nvSpPr>
        <p:spPr bwMode="auto">
          <a:xfrm>
            <a:off x="2162175" y="4298950"/>
            <a:ext cx="239713" cy="304800"/>
          </a:xfrm>
          <a:prstGeom prst="rect">
            <a:avLst/>
          </a:prstGeom>
          <a:solidFill>
            <a:srgbClr val="FFA38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5" name="Freeform 124"/>
          <p:cNvSpPr>
            <a:spLocks/>
          </p:cNvSpPr>
          <p:nvPr/>
        </p:nvSpPr>
        <p:spPr bwMode="auto">
          <a:xfrm>
            <a:off x="2214563" y="4425950"/>
            <a:ext cx="77787" cy="65088"/>
          </a:xfrm>
          <a:custGeom>
            <a:avLst/>
            <a:gdLst>
              <a:gd name="T0" fmla="*/ 0 w 97"/>
              <a:gd name="T1" fmla="*/ 65088 h 81"/>
              <a:gd name="T2" fmla="*/ 1604 w 97"/>
              <a:gd name="T3" fmla="*/ 52231 h 81"/>
              <a:gd name="T4" fmla="*/ 6415 w 97"/>
              <a:gd name="T5" fmla="*/ 39374 h 81"/>
              <a:gd name="T6" fmla="*/ 12831 w 97"/>
              <a:gd name="T7" fmla="*/ 28928 h 81"/>
              <a:gd name="T8" fmla="*/ 22454 w 97"/>
              <a:gd name="T9" fmla="*/ 19285 h 81"/>
              <a:gd name="T10" fmla="*/ 34483 w 97"/>
              <a:gd name="T11" fmla="*/ 11250 h 81"/>
              <a:gd name="T12" fmla="*/ 48116 w 97"/>
              <a:gd name="T13" fmla="*/ 4821 h 81"/>
              <a:gd name="T14" fmla="*/ 61748 w 97"/>
              <a:gd name="T15" fmla="*/ 804 h 81"/>
              <a:gd name="T16" fmla="*/ 77787 w 97"/>
              <a:gd name="T17" fmla="*/ 0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7"/>
              <a:gd name="T28" fmla="*/ 0 h 81"/>
              <a:gd name="T29" fmla="*/ 97 w 97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7" h="81">
                <a:moveTo>
                  <a:pt x="0" y="81"/>
                </a:moveTo>
                <a:lnTo>
                  <a:pt x="2" y="65"/>
                </a:lnTo>
                <a:lnTo>
                  <a:pt x="8" y="49"/>
                </a:lnTo>
                <a:lnTo>
                  <a:pt x="16" y="36"/>
                </a:lnTo>
                <a:lnTo>
                  <a:pt x="28" y="24"/>
                </a:lnTo>
                <a:lnTo>
                  <a:pt x="43" y="14"/>
                </a:lnTo>
                <a:lnTo>
                  <a:pt x="60" y="6"/>
                </a:lnTo>
                <a:lnTo>
                  <a:pt x="77" y="1"/>
                </a:lnTo>
                <a:lnTo>
                  <a:pt x="97" y="0"/>
                </a:lnTo>
              </a:path>
            </a:pathLst>
          </a:custGeom>
          <a:noFill/>
          <a:ln w="7938">
            <a:solidFill>
              <a:srgbClr val="FE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6" name="Freeform 125"/>
          <p:cNvSpPr>
            <a:spLocks/>
          </p:cNvSpPr>
          <p:nvPr/>
        </p:nvSpPr>
        <p:spPr bwMode="auto">
          <a:xfrm>
            <a:off x="2259013" y="4313238"/>
            <a:ext cx="33337" cy="119062"/>
          </a:xfrm>
          <a:custGeom>
            <a:avLst/>
            <a:gdLst>
              <a:gd name="T0" fmla="*/ 33337 w 41"/>
              <a:gd name="T1" fmla="*/ 119062 h 152"/>
              <a:gd name="T2" fmla="*/ 30085 w 41"/>
              <a:gd name="T3" fmla="*/ 118279 h 152"/>
              <a:gd name="T4" fmla="*/ 26832 w 41"/>
              <a:gd name="T5" fmla="*/ 115929 h 152"/>
              <a:gd name="T6" fmla="*/ 22767 w 41"/>
              <a:gd name="T7" fmla="*/ 112796 h 152"/>
              <a:gd name="T8" fmla="*/ 20327 w 41"/>
              <a:gd name="T9" fmla="*/ 108879 h 152"/>
              <a:gd name="T10" fmla="*/ 14636 w 41"/>
              <a:gd name="T11" fmla="*/ 97130 h 152"/>
              <a:gd name="T12" fmla="*/ 9757 w 41"/>
              <a:gd name="T13" fmla="*/ 83030 h 152"/>
              <a:gd name="T14" fmla="*/ 5692 w 41"/>
              <a:gd name="T15" fmla="*/ 65797 h 152"/>
              <a:gd name="T16" fmla="*/ 3252 w 41"/>
              <a:gd name="T17" fmla="*/ 45432 h 152"/>
              <a:gd name="T18" fmla="*/ 813 w 41"/>
              <a:gd name="T19" fmla="*/ 23499 h 152"/>
              <a:gd name="T20" fmla="*/ 0 w 41"/>
              <a:gd name="T21" fmla="*/ 0 h 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152"/>
              <a:gd name="T35" fmla="*/ 41 w 41"/>
              <a:gd name="T36" fmla="*/ 152 h 1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152">
                <a:moveTo>
                  <a:pt x="41" y="152"/>
                </a:moveTo>
                <a:lnTo>
                  <a:pt x="37" y="151"/>
                </a:lnTo>
                <a:lnTo>
                  <a:pt x="33" y="148"/>
                </a:lnTo>
                <a:lnTo>
                  <a:pt x="28" y="144"/>
                </a:lnTo>
                <a:lnTo>
                  <a:pt x="25" y="139"/>
                </a:lnTo>
                <a:lnTo>
                  <a:pt x="18" y="124"/>
                </a:lnTo>
                <a:lnTo>
                  <a:pt x="12" y="106"/>
                </a:lnTo>
                <a:lnTo>
                  <a:pt x="7" y="84"/>
                </a:lnTo>
                <a:lnTo>
                  <a:pt x="4" y="58"/>
                </a:lnTo>
                <a:lnTo>
                  <a:pt x="1" y="3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7" name="Freeform 126"/>
          <p:cNvSpPr>
            <a:spLocks/>
          </p:cNvSpPr>
          <p:nvPr/>
        </p:nvSpPr>
        <p:spPr bwMode="auto">
          <a:xfrm>
            <a:off x="2281238" y="4306888"/>
            <a:ext cx="69850" cy="147637"/>
          </a:xfrm>
          <a:custGeom>
            <a:avLst/>
            <a:gdLst>
              <a:gd name="T0" fmla="*/ 0 w 90"/>
              <a:gd name="T1" fmla="*/ 147637 h 187"/>
              <a:gd name="T2" fmla="*/ 2328 w 90"/>
              <a:gd name="T3" fmla="*/ 117636 h 187"/>
              <a:gd name="T4" fmla="*/ 5433 w 90"/>
              <a:gd name="T5" fmla="*/ 90003 h 187"/>
              <a:gd name="T6" fmla="*/ 12418 w 90"/>
              <a:gd name="T7" fmla="*/ 65529 h 187"/>
              <a:gd name="T8" fmla="*/ 20179 w 90"/>
              <a:gd name="T9" fmla="*/ 43423 h 187"/>
              <a:gd name="T10" fmla="*/ 25612 w 90"/>
              <a:gd name="T11" fmla="*/ 34738 h 187"/>
              <a:gd name="T12" fmla="*/ 31044 w 90"/>
              <a:gd name="T13" fmla="*/ 25264 h 187"/>
              <a:gd name="T14" fmla="*/ 36477 w 90"/>
              <a:gd name="T15" fmla="*/ 18159 h 187"/>
              <a:gd name="T16" fmla="*/ 41910 w 90"/>
              <a:gd name="T17" fmla="*/ 12632 h 187"/>
              <a:gd name="T18" fmla="*/ 48895 w 90"/>
              <a:gd name="T19" fmla="*/ 7106 h 187"/>
              <a:gd name="T20" fmla="*/ 55880 w 90"/>
              <a:gd name="T21" fmla="*/ 3158 h 187"/>
              <a:gd name="T22" fmla="*/ 62089 w 90"/>
              <a:gd name="T23" fmla="*/ 1579 h 187"/>
              <a:gd name="T24" fmla="*/ 69850 w 90"/>
              <a:gd name="T25" fmla="*/ 0 h 1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187"/>
              <a:gd name="T41" fmla="*/ 90 w 90"/>
              <a:gd name="T42" fmla="*/ 187 h 1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187">
                <a:moveTo>
                  <a:pt x="0" y="187"/>
                </a:moveTo>
                <a:lnTo>
                  <a:pt x="3" y="149"/>
                </a:lnTo>
                <a:lnTo>
                  <a:pt x="7" y="114"/>
                </a:lnTo>
                <a:lnTo>
                  <a:pt x="16" y="83"/>
                </a:lnTo>
                <a:lnTo>
                  <a:pt x="26" y="55"/>
                </a:lnTo>
                <a:lnTo>
                  <a:pt x="33" y="44"/>
                </a:lnTo>
                <a:lnTo>
                  <a:pt x="40" y="32"/>
                </a:lnTo>
                <a:lnTo>
                  <a:pt x="47" y="23"/>
                </a:lnTo>
                <a:lnTo>
                  <a:pt x="54" y="16"/>
                </a:lnTo>
                <a:lnTo>
                  <a:pt x="63" y="9"/>
                </a:lnTo>
                <a:lnTo>
                  <a:pt x="72" y="4"/>
                </a:lnTo>
                <a:lnTo>
                  <a:pt x="80" y="2"/>
                </a:lnTo>
                <a:lnTo>
                  <a:pt x="90" y="0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8" name="Freeform 127"/>
          <p:cNvSpPr>
            <a:spLocks/>
          </p:cNvSpPr>
          <p:nvPr/>
        </p:nvSpPr>
        <p:spPr bwMode="auto">
          <a:xfrm>
            <a:off x="2220913" y="4430713"/>
            <a:ext cx="76200" cy="76200"/>
          </a:xfrm>
          <a:custGeom>
            <a:avLst/>
            <a:gdLst>
              <a:gd name="T0" fmla="*/ 76200 w 96"/>
              <a:gd name="T1" fmla="*/ 0 h 98"/>
              <a:gd name="T2" fmla="*/ 76200 w 96"/>
              <a:gd name="T3" fmla="*/ 778 h 98"/>
              <a:gd name="T4" fmla="*/ 76200 w 96"/>
              <a:gd name="T5" fmla="*/ 778 h 98"/>
              <a:gd name="T6" fmla="*/ 74613 w 96"/>
              <a:gd name="T7" fmla="*/ 15551 h 98"/>
              <a:gd name="T8" fmla="*/ 70644 w 96"/>
              <a:gd name="T9" fmla="*/ 30324 h 98"/>
              <a:gd name="T10" fmla="*/ 63500 w 96"/>
              <a:gd name="T11" fmla="*/ 43543 h 98"/>
              <a:gd name="T12" fmla="*/ 53975 w 96"/>
              <a:gd name="T13" fmla="*/ 54429 h 98"/>
              <a:gd name="T14" fmla="*/ 42862 w 96"/>
              <a:gd name="T15" fmla="*/ 62982 h 98"/>
              <a:gd name="T16" fmla="*/ 30956 w 96"/>
              <a:gd name="T17" fmla="*/ 69980 h 98"/>
              <a:gd name="T18" fmla="*/ 15875 w 96"/>
              <a:gd name="T19" fmla="*/ 73867 h 98"/>
              <a:gd name="T20" fmla="*/ 794 w 96"/>
              <a:gd name="T21" fmla="*/ 76200 h 98"/>
              <a:gd name="T22" fmla="*/ 794 w 96"/>
              <a:gd name="T23" fmla="*/ 76200 h 98"/>
              <a:gd name="T24" fmla="*/ 0 w 96"/>
              <a:gd name="T25" fmla="*/ 76200 h 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6"/>
              <a:gd name="T40" fmla="*/ 0 h 98"/>
              <a:gd name="T41" fmla="*/ 96 w 96"/>
              <a:gd name="T42" fmla="*/ 98 h 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6" h="98">
                <a:moveTo>
                  <a:pt x="96" y="0"/>
                </a:moveTo>
                <a:lnTo>
                  <a:pt x="96" y="1"/>
                </a:lnTo>
                <a:lnTo>
                  <a:pt x="94" y="20"/>
                </a:lnTo>
                <a:lnTo>
                  <a:pt x="89" y="39"/>
                </a:lnTo>
                <a:lnTo>
                  <a:pt x="80" y="56"/>
                </a:lnTo>
                <a:lnTo>
                  <a:pt x="68" y="70"/>
                </a:lnTo>
                <a:lnTo>
                  <a:pt x="54" y="81"/>
                </a:lnTo>
                <a:lnTo>
                  <a:pt x="39" y="90"/>
                </a:lnTo>
                <a:lnTo>
                  <a:pt x="20" y="95"/>
                </a:lnTo>
                <a:lnTo>
                  <a:pt x="1" y="98"/>
                </a:lnTo>
                <a:lnTo>
                  <a:pt x="0" y="98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59" name="Freeform 128"/>
          <p:cNvSpPr>
            <a:spLocks/>
          </p:cNvSpPr>
          <p:nvPr/>
        </p:nvSpPr>
        <p:spPr bwMode="auto">
          <a:xfrm>
            <a:off x="2287588" y="4430713"/>
            <a:ext cx="93662" cy="60325"/>
          </a:xfrm>
          <a:custGeom>
            <a:avLst/>
            <a:gdLst>
              <a:gd name="T0" fmla="*/ 93662 w 117"/>
              <a:gd name="T1" fmla="*/ 60325 h 77"/>
              <a:gd name="T2" fmla="*/ 75250 w 117"/>
              <a:gd name="T3" fmla="*/ 59542 h 77"/>
              <a:gd name="T4" fmla="*/ 56838 w 117"/>
              <a:gd name="T5" fmla="*/ 55624 h 77"/>
              <a:gd name="T6" fmla="*/ 40827 w 117"/>
              <a:gd name="T7" fmla="*/ 50924 h 77"/>
              <a:gd name="T8" fmla="*/ 27218 w 117"/>
              <a:gd name="T9" fmla="*/ 43089 h 77"/>
              <a:gd name="T10" fmla="*/ 16011 w 117"/>
              <a:gd name="T11" fmla="*/ 34471 h 77"/>
              <a:gd name="T12" fmla="*/ 7205 w 117"/>
              <a:gd name="T13" fmla="*/ 24287 h 77"/>
              <a:gd name="T14" fmla="*/ 1601 w 117"/>
              <a:gd name="T15" fmla="*/ 13319 h 77"/>
              <a:gd name="T16" fmla="*/ 801 w 117"/>
              <a:gd name="T17" fmla="*/ 7051 h 77"/>
              <a:gd name="T18" fmla="*/ 0 w 117"/>
              <a:gd name="T19" fmla="*/ 783 h 77"/>
              <a:gd name="T20" fmla="*/ 0 w 117"/>
              <a:gd name="T21" fmla="*/ 783 h 77"/>
              <a:gd name="T22" fmla="*/ 0 w 117"/>
              <a:gd name="T23" fmla="*/ 0 h 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7"/>
              <a:gd name="T37" fmla="*/ 0 h 77"/>
              <a:gd name="T38" fmla="*/ 117 w 117"/>
              <a:gd name="T39" fmla="*/ 77 h 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7" h="77">
                <a:moveTo>
                  <a:pt x="117" y="77"/>
                </a:moveTo>
                <a:lnTo>
                  <a:pt x="94" y="76"/>
                </a:lnTo>
                <a:lnTo>
                  <a:pt x="71" y="71"/>
                </a:lnTo>
                <a:lnTo>
                  <a:pt x="51" y="65"/>
                </a:lnTo>
                <a:lnTo>
                  <a:pt x="34" y="55"/>
                </a:lnTo>
                <a:lnTo>
                  <a:pt x="20" y="44"/>
                </a:lnTo>
                <a:lnTo>
                  <a:pt x="9" y="31"/>
                </a:lnTo>
                <a:lnTo>
                  <a:pt x="2" y="17"/>
                </a:lnTo>
                <a:lnTo>
                  <a:pt x="1" y="9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0" name="Freeform 129"/>
          <p:cNvSpPr>
            <a:spLocks/>
          </p:cNvSpPr>
          <p:nvPr/>
        </p:nvSpPr>
        <p:spPr bwMode="auto">
          <a:xfrm>
            <a:off x="2287588" y="4418013"/>
            <a:ext cx="68262" cy="144462"/>
          </a:xfrm>
          <a:custGeom>
            <a:avLst/>
            <a:gdLst>
              <a:gd name="T0" fmla="*/ 68262 w 84"/>
              <a:gd name="T1" fmla="*/ 144462 h 182"/>
              <a:gd name="T2" fmla="*/ 61761 w 84"/>
              <a:gd name="T3" fmla="*/ 143668 h 182"/>
              <a:gd name="T4" fmla="*/ 54447 w 84"/>
              <a:gd name="T5" fmla="*/ 141287 h 182"/>
              <a:gd name="T6" fmla="*/ 48759 w 84"/>
              <a:gd name="T7" fmla="*/ 138906 h 182"/>
              <a:gd name="T8" fmla="*/ 41445 w 84"/>
              <a:gd name="T9" fmla="*/ 133350 h 182"/>
              <a:gd name="T10" fmla="*/ 35756 w 84"/>
              <a:gd name="T11" fmla="*/ 127793 h 182"/>
              <a:gd name="T12" fmla="*/ 30068 w 84"/>
              <a:gd name="T13" fmla="*/ 120650 h 182"/>
              <a:gd name="T14" fmla="*/ 24379 w 84"/>
              <a:gd name="T15" fmla="*/ 111125 h 182"/>
              <a:gd name="T16" fmla="*/ 19503 w 84"/>
              <a:gd name="T17" fmla="*/ 102393 h 182"/>
              <a:gd name="T18" fmla="*/ 11377 w 84"/>
              <a:gd name="T19" fmla="*/ 80962 h 182"/>
              <a:gd name="T20" fmla="*/ 5688 w 84"/>
              <a:gd name="T21" fmla="*/ 56356 h 182"/>
              <a:gd name="T22" fmla="*/ 813 w 84"/>
              <a:gd name="T23" fmla="*/ 29369 h 182"/>
              <a:gd name="T24" fmla="*/ 0 w 84"/>
              <a:gd name="T25" fmla="*/ 0 h 1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4"/>
              <a:gd name="T40" fmla="*/ 0 h 182"/>
              <a:gd name="T41" fmla="*/ 84 w 84"/>
              <a:gd name="T42" fmla="*/ 182 h 1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4" h="182">
                <a:moveTo>
                  <a:pt x="84" y="182"/>
                </a:moveTo>
                <a:lnTo>
                  <a:pt x="76" y="181"/>
                </a:lnTo>
                <a:lnTo>
                  <a:pt x="67" y="178"/>
                </a:lnTo>
                <a:lnTo>
                  <a:pt x="60" y="175"/>
                </a:lnTo>
                <a:lnTo>
                  <a:pt x="51" y="168"/>
                </a:lnTo>
                <a:lnTo>
                  <a:pt x="44" y="161"/>
                </a:lnTo>
                <a:lnTo>
                  <a:pt x="37" y="152"/>
                </a:lnTo>
                <a:lnTo>
                  <a:pt x="30" y="140"/>
                </a:lnTo>
                <a:lnTo>
                  <a:pt x="24" y="129"/>
                </a:lnTo>
                <a:lnTo>
                  <a:pt x="14" y="102"/>
                </a:lnTo>
                <a:lnTo>
                  <a:pt x="7" y="71"/>
                </a:lnTo>
                <a:lnTo>
                  <a:pt x="1" y="37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1" name="Freeform 130"/>
          <p:cNvSpPr>
            <a:spLocks/>
          </p:cNvSpPr>
          <p:nvPr/>
        </p:nvSpPr>
        <p:spPr bwMode="auto">
          <a:xfrm>
            <a:off x="2217738" y="4418013"/>
            <a:ext cx="79375" cy="12700"/>
          </a:xfrm>
          <a:custGeom>
            <a:avLst/>
            <a:gdLst>
              <a:gd name="T0" fmla="*/ 0 w 100"/>
              <a:gd name="T1" fmla="*/ 0 h 15"/>
              <a:gd name="T2" fmla="*/ 794 w 100"/>
              <a:gd name="T3" fmla="*/ 0 h 15"/>
              <a:gd name="T4" fmla="*/ 794 w 100"/>
              <a:gd name="T5" fmla="*/ 0 h 15"/>
              <a:gd name="T6" fmla="*/ 15875 w 100"/>
              <a:gd name="T7" fmla="*/ 0 h 15"/>
              <a:gd name="T8" fmla="*/ 30163 w 100"/>
              <a:gd name="T9" fmla="*/ 847 h 15"/>
              <a:gd name="T10" fmla="*/ 42862 w 100"/>
              <a:gd name="T11" fmla="*/ 1693 h 15"/>
              <a:gd name="T12" fmla="*/ 53975 w 100"/>
              <a:gd name="T13" fmla="*/ 3387 h 15"/>
              <a:gd name="T14" fmla="*/ 63500 w 100"/>
              <a:gd name="T15" fmla="*/ 5080 h 15"/>
              <a:gd name="T16" fmla="*/ 71438 w 100"/>
              <a:gd name="T17" fmla="*/ 7620 h 15"/>
              <a:gd name="T18" fmla="*/ 76994 w 100"/>
              <a:gd name="T19" fmla="*/ 11007 h 15"/>
              <a:gd name="T20" fmla="*/ 79375 w 100"/>
              <a:gd name="T21" fmla="*/ 12700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15"/>
              <a:gd name="T35" fmla="*/ 100 w 100"/>
              <a:gd name="T36" fmla="*/ 15 h 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15">
                <a:moveTo>
                  <a:pt x="0" y="0"/>
                </a:moveTo>
                <a:lnTo>
                  <a:pt x="1" y="0"/>
                </a:lnTo>
                <a:lnTo>
                  <a:pt x="20" y="0"/>
                </a:lnTo>
                <a:lnTo>
                  <a:pt x="38" y="1"/>
                </a:lnTo>
                <a:lnTo>
                  <a:pt x="54" y="2"/>
                </a:lnTo>
                <a:lnTo>
                  <a:pt x="68" y="4"/>
                </a:lnTo>
                <a:lnTo>
                  <a:pt x="80" y="6"/>
                </a:lnTo>
                <a:lnTo>
                  <a:pt x="90" y="9"/>
                </a:lnTo>
                <a:lnTo>
                  <a:pt x="97" y="13"/>
                </a:lnTo>
                <a:lnTo>
                  <a:pt x="100" y="15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2" name="Freeform 131"/>
          <p:cNvSpPr>
            <a:spLocks/>
          </p:cNvSpPr>
          <p:nvPr/>
        </p:nvSpPr>
        <p:spPr bwMode="auto">
          <a:xfrm>
            <a:off x="2297113" y="4432300"/>
            <a:ext cx="88900" cy="12700"/>
          </a:xfrm>
          <a:custGeom>
            <a:avLst/>
            <a:gdLst>
              <a:gd name="T0" fmla="*/ 0 w 113"/>
              <a:gd name="T1" fmla="*/ 0 h 15"/>
              <a:gd name="T2" fmla="*/ 16521 w 113"/>
              <a:gd name="T3" fmla="*/ 0 h 15"/>
              <a:gd name="T4" fmla="*/ 33829 w 113"/>
              <a:gd name="T5" fmla="*/ 847 h 15"/>
              <a:gd name="T6" fmla="*/ 47204 w 113"/>
              <a:gd name="T7" fmla="*/ 1693 h 15"/>
              <a:gd name="T8" fmla="*/ 60578 w 113"/>
              <a:gd name="T9" fmla="*/ 3387 h 15"/>
              <a:gd name="T10" fmla="*/ 71592 w 113"/>
              <a:gd name="T11" fmla="*/ 5080 h 15"/>
              <a:gd name="T12" fmla="*/ 79459 w 113"/>
              <a:gd name="T13" fmla="*/ 7620 h 15"/>
              <a:gd name="T14" fmla="*/ 86540 w 113"/>
              <a:gd name="T15" fmla="*/ 11007 h 15"/>
              <a:gd name="T16" fmla="*/ 88900 w 113"/>
              <a:gd name="T17" fmla="*/ 12700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3"/>
              <a:gd name="T28" fmla="*/ 0 h 15"/>
              <a:gd name="T29" fmla="*/ 113 w 113"/>
              <a:gd name="T30" fmla="*/ 15 h 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3" h="15">
                <a:moveTo>
                  <a:pt x="0" y="0"/>
                </a:moveTo>
                <a:lnTo>
                  <a:pt x="21" y="0"/>
                </a:lnTo>
                <a:lnTo>
                  <a:pt x="43" y="1"/>
                </a:lnTo>
                <a:lnTo>
                  <a:pt x="60" y="2"/>
                </a:lnTo>
                <a:lnTo>
                  <a:pt x="77" y="4"/>
                </a:lnTo>
                <a:lnTo>
                  <a:pt x="91" y="6"/>
                </a:lnTo>
                <a:lnTo>
                  <a:pt x="101" y="9"/>
                </a:lnTo>
                <a:lnTo>
                  <a:pt x="110" y="13"/>
                </a:lnTo>
                <a:lnTo>
                  <a:pt x="113" y="15"/>
                </a:lnTo>
              </a:path>
            </a:pathLst>
          </a:custGeom>
          <a:noFill/>
          <a:ln w="7938">
            <a:solidFill>
              <a:srgbClr val="004E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3" name="Freeform 132"/>
          <p:cNvSpPr>
            <a:spLocks/>
          </p:cNvSpPr>
          <p:nvPr/>
        </p:nvSpPr>
        <p:spPr bwMode="auto">
          <a:xfrm>
            <a:off x="2295525" y="4405313"/>
            <a:ext cx="98425" cy="28575"/>
          </a:xfrm>
          <a:custGeom>
            <a:avLst/>
            <a:gdLst>
              <a:gd name="T0" fmla="*/ 98425 w 125"/>
              <a:gd name="T1" fmla="*/ 0 h 37"/>
              <a:gd name="T2" fmla="*/ 98425 w 125"/>
              <a:gd name="T3" fmla="*/ 1545 h 37"/>
              <a:gd name="T4" fmla="*/ 98425 w 125"/>
              <a:gd name="T5" fmla="*/ 1545 h 37"/>
              <a:gd name="T6" fmla="*/ 97638 w 125"/>
              <a:gd name="T7" fmla="*/ 4634 h 37"/>
              <a:gd name="T8" fmla="*/ 96850 w 125"/>
              <a:gd name="T9" fmla="*/ 6951 h 37"/>
              <a:gd name="T10" fmla="*/ 90551 w 125"/>
              <a:gd name="T11" fmla="*/ 12357 h 37"/>
              <a:gd name="T12" fmla="*/ 81890 w 125"/>
              <a:gd name="T13" fmla="*/ 16218 h 37"/>
              <a:gd name="T14" fmla="*/ 69291 w 125"/>
              <a:gd name="T15" fmla="*/ 20852 h 37"/>
              <a:gd name="T16" fmla="*/ 55905 w 125"/>
              <a:gd name="T17" fmla="*/ 23941 h 37"/>
              <a:gd name="T18" fmla="*/ 39370 w 125"/>
              <a:gd name="T19" fmla="*/ 27030 h 37"/>
              <a:gd name="T20" fmla="*/ 20472 w 125"/>
              <a:gd name="T21" fmla="*/ 27803 h 37"/>
              <a:gd name="T22" fmla="*/ 787 w 125"/>
              <a:gd name="T23" fmla="*/ 28575 h 37"/>
              <a:gd name="T24" fmla="*/ 787 w 125"/>
              <a:gd name="T25" fmla="*/ 28575 h 37"/>
              <a:gd name="T26" fmla="*/ 0 w 125"/>
              <a:gd name="T27" fmla="*/ 28575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5"/>
              <a:gd name="T43" fmla="*/ 0 h 37"/>
              <a:gd name="T44" fmla="*/ 125 w 125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5" h="37">
                <a:moveTo>
                  <a:pt x="125" y="0"/>
                </a:moveTo>
                <a:lnTo>
                  <a:pt x="125" y="2"/>
                </a:lnTo>
                <a:lnTo>
                  <a:pt x="124" y="6"/>
                </a:lnTo>
                <a:lnTo>
                  <a:pt x="123" y="9"/>
                </a:lnTo>
                <a:lnTo>
                  <a:pt x="115" y="16"/>
                </a:lnTo>
                <a:lnTo>
                  <a:pt x="104" y="21"/>
                </a:lnTo>
                <a:lnTo>
                  <a:pt x="88" y="27"/>
                </a:lnTo>
                <a:lnTo>
                  <a:pt x="71" y="31"/>
                </a:lnTo>
                <a:lnTo>
                  <a:pt x="50" y="35"/>
                </a:lnTo>
                <a:lnTo>
                  <a:pt x="26" y="36"/>
                </a:lnTo>
                <a:lnTo>
                  <a:pt x="1" y="37"/>
                </a:lnTo>
                <a:lnTo>
                  <a:pt x="0" y="37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4" name="Freeform 133"/>
          <p:cNvSpPr>
            <a:spLocks/>
          </p:cNvSpPr>
          <p:nvPr/>
        </p:nvSpPr>
        <p:spPr bwMode="auto">
          <a:xfrm>
            <a:off x="2287588" y="4378325"/>
            <a:ext cx="82550" cy="44450"/>
          </a:xfrm>
          <a:custGeom>
            <a:avLst/>
            <a:gdLst>
              <a:gd name="T0" fmla="*/ 0 w 103"/>
              <a:gd name="T1" fmla="*/ 44450 h 56"/>
              <a:gd name="T2" fmla="*/ 1603 w 103"/>
              <a:gd name="T3" fmla="*/ 35719 h 56"/>
              <a:gd name="T4" fmla="*/ 6412 w 103"/>
              <a:gd name="T5" fmla="*/ 26988 h 56"/>
              <a:gd name="T6" fmla="*/ 13625 w 103"/>
              <a:gd name="T7" fmla="*/ 20638 h 56"/>
              <a:gd name="T8" fmla="*/ 24044 w 103"/>
              <a:gd name="T9" fmla="*/ 13494 h 56"/>
              <a:gd name="T10" fmla="*/ 36867 w 103"/>
              <a:gd name="T11" fmla="*/ 7938 h 56"/>
              <a:gd name="T12" fmla="*/ 50492 w 103"/>
              <a:gd name="T13" fmla="*/ 3969 h 56"/>
              <a:gd name="T14" fmla="*/ 65719 w 103"/>
              <a:gd name="T15" fmla="*/ 1588 h 56"/>
              <a:gd name="T16" fmla="*/ 82550 w 103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56"/>
              <a:gd name="T29" fmla="*/ 103 w 103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56">
                <a:moveTo>
                  <a:pt x="0" y="56"/>
                </a:moveTo>
                <a:lnTo>
                  <a:pt x="2" y="45"/>
                </a:lnTo>
                <a:lnTo>
                  <a:pt x="8" y="34"/>
                </a:lnTo>
                <a:lnTo>
                  <a:pt x="17" y="26"/>
                </a:lnTo>
                <a:lnTo>
                  <a:pt x="30" y="17"/>
                </a:lnTo>
                <a:lnTo>
                  <a:pt x="46" y="10"/>
                </a:lnTo>
                <a:lnTo>
                  <a:pt x="63" y="5"/>
                </a:lnTo>
                <a:lnTo>
                  <a:pt x="82" y="2"/>
                </a:lnTo>
                <a:lnTo>
                  <a:pt x="103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5" name="Oval 134"/>
          <p:cNvSpPr>
            <a:spLocks noChangeArrowheads="1"/>
          </p:cNvSpPr>
          <p:nvPr/>
        </p:nvSpPr>
        <p:spPr bwMode="auto">
          <a:xfrm>
            <a:off x="2228850" y="4425950"/>
            <a:ext cx="96838" cy="74613"/>
          </a:xfrm>
          <a:prstGeom prst="ellipse">
            <a:avLst/>
          </a:pr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6" name="Freeform 135"/>
          <p:cNvSpPr>
            <a:spLocks/>
          </p:cNvSpPr>
          <p:nvPr/>
        </p:nvSpPr>
        <p:spPr bwMode="auto">
          <a:xfrm>
            <a:off x="2170113" y="4425950"/>
            <a:ext cx="111125" cy="65088"/>
          </a:xfrm>
          <a:custGeom>
            <a:avLst/>
            <a:gdLst>
              <a:gd name="T0" fmla="*/ 111125 w 140"/>
              <a:gd name="T1" fmla="*/ 0 h 82"/>
              <a:gd name="T2" fmla="*/ 82550 w 140"/>
              <a:gd name="T3" fmla="*/ 25400 h 82"/>
              <a:gd name="T4" fmla="*/ 29369 w 140"/>
              <a:gd name="T5" fmla="*/ 48419 h 82"/>
              <a:gd name="T6" fmla="*/ 0 w 140"/>
              <a:gd name="T7" fmla="*/ 65088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40"/>
              <a:gd name="T13" fmla="*/ 0 h 82"/>
              <a:gd name="T14" fmla="*/ 140 w 140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" h="82">
                <a:moveTo>
                  <a:pt x="140" y="0"/>
                </a:moveTo>
                <a:lnTo>
                  <a:pt x="104" y="32"/>
                </a:lnTo>
                <a:lnTo>
                  <a:pt x="37" y="61"/>
                </a:lnTo>
                <a:lnTo>
                  <a:pt x="0" y="82"/>
                </a:lnTo>
              </a:path>
            </a:pathLst>
          </a:custGeom>
          <a:noFill/>
          <a:ln w="7938">
            <a:solidFill>
              <a:srgbClr val="FF46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7" name="Rectangle 136"/>
          <p:cNvSpPr>
            <a:spLocks noChangeArrowheads="1"/>
          </p:cNvSpPr>
          <p:nvPr/>
        </p:nvSpPr>
        <p:spPr bwMode="auto">
          <a:xfrm>
            <a:off x="2728913" y="4298950"/>
            <a:ext cx="239712" cy="298450"/>
          </a:xfrm>
          <a:prstGeom prst="rect">
            <a:avLst/>
          </a:prstGeom>
          <a:solidFill>
            <a:srgbClr val="B9FFAA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8" name="Freeform 137"/>
          <p:cNvSpPr>
            <a:spLocks/>
          </p:cNvSpPr>
          <p:nvPr/>
        </p:nvSpPr>
        <p:spPr bwMode="auto">
          <a:xfrm>
            <a:off x="2789238" y="4425950"/>
            <a:ext cx="76200" cy="65088"/>
          </a:xfrm>
          <a:custGeom>
            <a:avLst/>
            <a:gdLst>
              <a:gd name="T0" fmla="*/ 0 w 94"/>
              <a:gd name="T1" fmla="*/ 65088 h 81"/>
              <a:gd name="T2" fmla="*/ 1621 w 94"/>
              <a:gd name="T3" fmla="*/ 52231 h 81"/>
              <a:gd name="T4" fmla="*/ 5674 w 94"/>
              <a:gd name="T5" fmla="*/ 39374 h 81"/>
              <a:gd name="T6" fmla="*/ 12970 w 94"/>
              <a:gd name="T7" fmla="*/ 28928 h 81"/>
              <a:gd name="T8" fmla="*/ 22698 w 94"/>
              <a:gd name="T9" fmla="*/ 19285 h 81"/>
              <a:gd name="T10" fmla="*/ 33236 w 94"/>
              <a:gd name="T11" fmla="*/ 11250 h 81"/>
              <a:gd name="T12" fmla="*/ 47017 w 94"/>
              <a:gd name="T13" fmla="*/ 4821 h 81"/>
              <a:gd name="T14" fmla="*/ 60798 w 94"/>
              <a:gd name="T15" fmla="*/ 804 h 81"/>
              <a:gd name="T16" fmla="*/ 76200 w 94"/>
              <a:gd name="T17" fmla="*/ 0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"/>
              <a:gd name="T28" fmla="*/ 0 h 81"/>
              <a:gd name="T29" fmla="*/ 94 w 94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" h="81">
                <a:moveTo>
                  <a:pt x="0" y="81"/>
                </a:moveTo>
                <a:lnTo>
                  <a:pt x="2" y="65"/>
                </a:lnTo>
                <a:lnTo>
                  <a:pt x="7" y="49"/>
                </a:lnTo>
                <a:lnTo>
                  <a:pt x="16" y="36"/>
                </a:lnTo>
                <a:lnTo>
                  <a:pt x="28" y="24"/>
                </a:lnTo>
                <a:lnTo>
                  <a:pt x="41" y="14"/>
                </a:lnTo>
                <a:lnTo>
                  <a:pt x="58" y="6"/>
                </a:lnTo>
                <a:lnTo>
                  <a:pt x="75" y="1"/>
                </a:lnTo>
                <a:lnTo>
                  <a:pt x="94" y="0"/>
                </a:lnTo>
              </a:path>
            </a:pathLst>
          </a:custGeom>
          <a:noFill/>
          <a:ln w="7938">
            <a:solidFill>
              <a:srgbClr val="FE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69" name="Freeform 138"/>
          <p:cNvSpPr>
            <a:spLocks/>
          </p:cNvSpPr>
          <p:nvPr/>
        </p:nvSpPr>
        <p:spPr bwMode="auto">
          <a:xfrm>
            <a:off x="2825750" y="4308475"/>
            <a:ext cx="34925" cy="123825"/>
          </a:xfrm>
          <a:custGeom>
            <a:avLst/>
            <a:gdLst>
              <a:gd name="T0" fmla="*/ 34925 w 42"/>
              <a:gd name="T1" fmla="*/ 123825 h 157"/>
              <a:gd name="T2" fmla="*/ 30767 w 42"/>
              <a:gd name="T3" fmla="*/ 123036 h 157"/>
              <a:gd name="T4" fmla="*/ 28273 w 42"/>
              <a:gd name="T5" fmla="*/ 120670 h 157"/>
              <a:gd name="T6" fmla="*/ 24115 w 42"/>
              <a:gd name="T7" fmla="*/ 117515 h 157"/>
              <a:gd name="T8" fmla="*/ 21620 w 42"/>
              <a:gd name="T9" fmla="*/ 112783 h 157"/>
              <a:gd name="T10" fmla="*/ 15799 w 42"/>
              <a:gd name="T11" fmla="*/ 101742 h 157"/>
              <a:gd name="T12" fmla="*/ 10810 w 42"/>
              <a:gd name="T13" fmla="*/ 86756 h 157"/>
              <a:gd name="T14" fmla="*/ 5821 w 42"/>
              <a:gd name="T15" fmla="*/ 68616 h 157"/>
              <a:gd name="T16" fmla="*/ 2495 w 42"/>
              <a:gd name="T17" fmla="*/ 48110 h 157"/>
              <a:gd name="T18" fmla="*/ 832 w 42"/>
              <a:gd name="T19" fmla="*/ 25238 h 157"/>
              <a:gd name="T20" fmla="*/ 0 w 42"/>
              <a:gd name="T21" fmla="*/ 789 h 157"/>
              <a:gd name="T22" fmla="*/ 0 w 42"/>
              <a:gd name="T23" fmla="*/ 789 h 157"/>
              <a:gd name="T24" fmla="*/ 0 w 42"/>
              <a:gd name="T25" fmla="*/ 0 h 1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2"/>
              <a:gd name="T40" fmla="*/ 0 h 157"/>
              <a:gd name="T41" fmla="*/ 42 w 42"/>
              <a:gd name="T42" fmla="*/ 157 h 1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2" h="157">
                <a:moveTo>
                  <a:pt x="42" y="157"/>
                </a:moveTo>
                <a:lnTo>
                  <a:pt x="37" y="156"/>
                </a:lnTo>
                <a:lnTo>
                  <a:pt x="34" y="153"/>
                </a:lnTo>
                <a:lnTo>
                  <a:pt x="29" y="149"/>
                </a:lnTo>
                <a:lnTo>
                  <a:pt x="26" y="143"/>
                </a:lnTo>
                <a:lnTo>
                  <a:pt x="19" y="129"/>
                </a:lnTo>
                <a:lnTo>
                  <a:pt x="13" y="110"/>
                </a:lnTo>
                <a:lnTo>
                  <a:pt x="7" y="87"/>
                </a:lnTo>
                <a:lnTo>
                  <a:pt x="3" y="61"/>
                </a:lnTo>
                <a:lnTo>
                  <a:pt x="1" y="32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0" name="Freeform 139"/>
          <p:cNvSpPr>
            <a:spLocks/>
          </p:cNvSpPr>
          <p:nvPr/>
        </p:nvSpPr>
        <p:spPr bwMode="auto">
          <a:xfrm>
            <a:off x="2849563" y="4306888"/>
            <a:ext cx="74612" cy="144462"/>
          </a:xfrm>
          <a:custGeom>
            <a:avLst/>
            <a:gdLst>
              <a:gd name="T0" fmla="*/ 0 w 93"/>
              <a:gd name="T1" fmla="*/ 144462 h 183"/>
              <a:gd name="T2" fmla="*/ 2407 w 93"/>
              <a:gd name="T3" fmla="*/ 115254 h 183"/>
              <a:gd name="T4" fmla="*/ 5616 w 93"/>
              <a:gd name="T5" fmla="*/ 88414 h 183"/>
              <a:gd name="T6" fmla="*/ 12836 w 93"/>
              <a:gd name="T7" fmla="*/ 63942 h 183"/>
              <a:gd name="T8" fmla="*/ 21662 w 93"/>
              <a:gd name="T9" fmla="*/ 43418 h 183"/>
              <a:gd name="T10" fmla="*/ 27278 w 93"/>
              <a:gd name="T11" fmla="*/ 34734 h 183"/>
              <a:gd name="T12" fmla="*/ 32893 w 93"/>
              <a:gd name="T13" fmla="*/ 25261 h 183"/>
              <a:gd name="T14" fmla="*/ 39312 w 93"/>
              <a:gd name="T15" fmla="*/ 18156 h 183"/>
              <a:gd name="T16" fmla="*/ 45730 w 93"/>
              <a:gd name="T17" fmla="*/ 12631 h 183"/>
              <a:gd name="T18" fmla="*/ 52148 w 93"/>
              <a:gd name="T19" fmla="*/ 7105 h 183"/>
              <a:gd name="T20" fmla="*/ 59369 w 93"/>
              <a:gd name="T21" fmla="*/ 3158 h 183"/>
              <a:gd name="T22" fmla="*/ 67391 w 93"/>
              <a:gd name="T23" fmla="*/ 1579 h 183"/>
              <a:gd name="T24" fmla="*/ 74612 w 93"/>
              <a:gd name="T25" fmla="*/ 0 h 1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3"/>
              <a:gd name="T40" fmla="*/ 0 h 183"/>
              <a:gd name="T41" fmla="*/ 93 w 93"/>
              <a:gd name="T42" fmla="*/ 183 h 18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3" h="183">
                <a:moveTo>
                  <a:pt x="0" y="183"/>
                </a:moveTo>
                <a:lnTo>
                  <a:pt x="3" y="146"/>
                </a:lnTo>
                <a:lnTo>
                  <a:pt x="7" y="112"/>
                </a:lnTo>
                <a:lnTo>
                  <a:pt x="16" y="81"/>
                </a:lnTo>
                <a:lnTo>
                  <a:pt x="27" y="55"/>
                </a:lnTo>
                <a:lnTo>
                  <a:pt x="34" y="44"/>
                </a:lnTo>
                <a:lnTo>
                  <a:pt x="41" y="32"/>
                </a:lnTo>
                <a:lnTo>
                  <a:pt x="49" y="23"/>
                </a:lnTo>
                <a:lnTo>
                  <a:pt x="57" y="16"/>
                </a:lnTo>
                <a:lnTo>
                  <a:pt x="65" y="9"/>
                </a:lnTo>
                <a:lnTo>
                  <a:pt x="74" y="4"/>
                </a:lnTo>
                <a:lnTo>
                  <a:pt x="84" y="2"/>
                </a:lnTo>
                <a:lnTo>
                  <a:pt x="93" y="0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1" name="Freeform 140"/>
          <p:cNvSpPr>
            <a:spLocks/>
          </p:cNvSpPr>
          <p:nvPr/>
        </p:nvSpPr>
        <p:spPr bwMode="auto">
          <a:xfrm>
            <a:off x="2792413" y="4425950"/>
            <a:ext cx="73025" cy="80963"/>
          </a:xfrm>
          <a:custGeom>
            <a:avLst/>
            <a:gdLst>
              <a:gd name="T0" fmla="*/ 73025 w 91"/>
              <a:gd name="T1" fmla="*/ 0 h 103"/>
              <a:gd name="T2" fmla="*/ 73025 w 91"/>
              <a:gd name="T3" fmla="*/ 786 h 103"/>
              <a:gd name="T4" fmla="*/ 73025 w 91"/>
              <a:gd name="T5" fmla="*/ 786 h 103"/>
              <a:gd name="T6" fmla="*/ 71420 w 91"/>
              <a:gd name="T7" fmla="*/ 17293 h 103"/>
              <a:gd name="T8" fmla="*/ 67408 w 91"/>
              <a:gd name="T9" fmla="*/ 32228 h 103"/>
              <a:gd name="T10" fmla="*/ 60988 w 91"/>
              <a:gd name="T11" fmla="*/ 45591 h 103"/>
              <a:gd name="T12" fmla="*/ 52161 w 91"/>
              <a:gd name="T13" fmla="*/ 57382 h 103"/>
              <a:gd name="T14" fmla="*/ 41729 w 91"/>
              <a:gd name="T15" fmla="*/ 66814 h 103"/>
              <a:gd name="T16" fmla="*/ 29691 w 91"/>
              <a:gd name="T17" fmla="*/ 74675 h 103"/>
              <a:gd name="T18" fmla="*/ 15247 w 91"/>
              <a:gd name="T19" fmla="*/ 78605 h 103"/>
              <a:gd name="T20" fmla="*/ 1605 w 91"/>
              <a:gd name="T21" fmla="*/ 80963 h 103"/>
              <a:gd name="T22" fmla="*/ 1605 w 91"/>
              <a:gd name="T23" fmla="*/ 80963 h 103"/>
              <a:gd name="T24" fmla="*/ 0 w 91"/>
              <a:gd name="T25" fmla="*/ 80963 h 1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1"/>
              <a:gd name="T40" fmla="*/ 0 h 103"/>
              <a:gd name="T41" fmla="*/ 91 w 91"/>
              <a:gd name="T42" fmla="*/ 103 h 1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1" h="103">
                <a:moveTo>
                  <a:pt x="91" y="0"/>
                </a:moveTo>
                <a:lnTo>
                  <a:pt x="91" y="1"/>
                </a:lnTo>
                <a:lnTo>
                  <a:pt x="89" y="22"/>
                </a:lnTo>
                <a:lnTo>
                  <a:pt x="84" y="41"/>
                </a:lnTo>
                <a:lnTo>
                  <a:pt x="76" y="58"/>
                </a:lnTo>
                <a:lnTo>
                  <a:pt x="65" y="73"/>
                </a:lnTo>
                <a:lnTo>
                  <a:pt x="52" y="85"/>
                </a:lnTo>
                <a:lnTo>
                  <a:pt x="37" y="95"/>
                </a:lnTo>
                <a:lnTo>
                  <a:pt x="19" y="100"/>
                </a:lnTo>
                <a:lnTo>
                  <a:pt x="2" y="103"/>
                </a:lnTo>
                <a:lnTo>
                  <a:pt x="0" y="103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2" name="Freeform 141"/>
          <p:cNvSpPr>
            <a:spLocks/>
          </p:cNvSpPr>
          <p:nvPr/>
        </p:nvSpPr>
        <p:spPr bwMode="auto">
          <a:xfrm>
            <a:off x="2857500" y="4430713"/>
            <a:ext cx="88900" cy="60325"/>
          </a:xfrm>
          <a:custGeom>
            <a:avLst/>
            <a:gdLst>
              <a:gd name="T0" fmla="*/ 88900 w 113"/>
              <a:gd name="T1" fmla="*/ 60325 h 77"/>
              <a:gd name="T2" fmla="*/ 70805 w 113"/>
              <a:gd name="T3" fmla="*/ 59542 h 77"/>
              <a:gd name="T4" fmla="*/ 54284 w 113"/>
              <a:gd name="T5" fmla="*/ 55624 h 77"/>
              <a:gd name="T6" fmla="*/ 38550 w 113"/>
              <a:gd name="T7" fmla="*/ 50924 h 77"/>
              <a:gd name="T8" fmla="*/ 25962 w 113"/>
              <a:gd name="T9" fmla="*/ 43089 h 77"/>
              <a:gd name="T10" fmla="*/ 14948 w 113"/>
              <a:gd name="T11" fmla="*/ 34471 h 77"/>
              <a:gd name="T12" fmla="*/ 7081 w 113"/>
              <a:gd name="T13" fmla="*/ 24287 h 77"/>
              <a:gd name="T14" fmla="*/ 1573 w 113"/>
              <a:gd name="T15" fmla="*/ 13319 h 77"/>
              <a:gd name="T16" fmla="*/ 787 w 113"/>
              <a:gd name="T17" fmla="*/ 7051 h 77"/>
              <a:gd name="T18" fmla="*/ 0 w 113"/>
              <a:gd name="T19" fmla="*/ 783 h 77"/>
              <a:gd name="T20" fmla="*/ 0 w 113"/>
              <a:gd name="T21" fmla="*/ 783 h 77"/>
              <a:gd name="T22" fmla="*/ 0 w 113"/>
              <a:gd name="T23" fmla="*/ 0 h 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3"/>
              <a:gd name="T37" fmla="*/ 0 h 77"/>
              <a:gd name="T38" fmla="*/ 113 w 113"/>
              <a:gd name="T39" fmla="*/ 77 h 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3" h="77">
                <a:moveTo>
                  <a:pt x="113" y="77"/>
                </a:moveTo>
                <a:lnTo>
                  <a:pt x="90" y="76"/>
                </a:lnTo>
                <a:lnTo>
                  <a:pt x="69" y="71"/>
                </a:lnTo>
                <a:lnTo>
                  <a:pt x="49" y="65"/>
                </a:lnTo>
                <a:lnTo>
                  <a:pt x="33" y="55"/>
                </a:lnTo>
                <a:lnTo>
                  <a:pt x="19" y="44"/>
                </a:lnTo>
                <a:lnTo>
                  <a:pt x="9" y="31"/>
                </a:lnTo>
                <a:lnTo>
                  <a:pt x="2" y="17"/>
                </a:lnTo>
                <a:lnTo>
                  <a:pt x="1" y="9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3" name="Freeform 142"/>
          <p:cNvSpPr>
            <a:spLocks/>
          </p:cNvSpPr>
          <p:nvPr/>
        </p:nvSpPr>
        <p:spPr bwMode="auto">
          <a:xfrm>
            <a:off x="2857500" y="4418013"/>
            <a:ext cx="69850" cy="144462"/>
          </a:xfrm>
          <a:custGeom>
            <a:avLst/>
            <a:gdLst>
              <a:gd name="T0" fmla="*/ 69850 w 88"/>
              <a:gd name="T1" fmla="*/ 144462 h 182"/>
              <a:gd name="T2" fmla="*/ 62706 w 88"/>
              <a:gd name="T3" fmla="*/ 143668 h 182"/>
              <a:gd name="T4" fmla="*/ 55563 w 88"/>
              <a:gd name="T5" fmla="*/ 141287 h 182"/>
              <a:gd name="T6" fmla="*/ 49212 w 88"/>
              <a:gd name="T7" fmla="*/ 137318 h 182"/>
              <a:gd name="T8" fmla="*/ 42862 w 88"/>
              <a:gd name="T9" fmla="*/ 132556 h 182"/>
              <a:gd name="T10" fmla="*/ 36512 w 88"/>
              <a:gd name="T11" fmla="*/ 126206 h 182"/>
              <a:gd name="T12" fmla="*/ 30956 w 88"/>
              <a:gd name="T13" fmla="*/ 119856 h 182"/>
              <a:gd name="T14" fmla="*/ 24606 w 88"/>
              <a:gd name="T15" fmla="*/ 111125 h 182"/>
              <a:gd name="T16" fmla="*/ 20637 w 88"/>
              <a:gd name="T17" fmla="*/ 101600 h 182"/>
              <a:gd name="T18" fmla="*/ 11906 w 88"/>
              <a:gd name="T19" fmla="*/ 80168 h 182"/>
              <a:gd name="T20" fmla="*/ 5556 w 88"/>
              <a:gd name="T21" fmla="*/ 56356 h 182"/>
              <a:gd name="T22" fmla="*/ 1588 w 88"/>
              <a:gd name="T23" fmla="*/ 29369 h 182"/>
              <a:gd name="T24" fmla="*/ 0 w 88"/>
              <a:gd name="T25" fmla="*/ 0 h 1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8"/>
              <a:gd name="T40" fmla="*/ 0 h 182"/>
              <a:gd name="T41" fmla="*/ 88 w 88"/>
              <a:gd name="T42" fmla="*/ 182 h 1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8" h="182">
                <a:moveTo>
                  <a:pt x="88" y="182"/>
                </a:moveTo>
                <a:lnTo>
                  <a:pt x="79" y="181"/>
                </a:lnTo>
                <a:lnTo>
                  <a:pt x="70" y="178"/>
                </a:lnTo>
                <a:lnTo>
                  <a:pt x="62" y="173"/>
                </a:lnTo>
                <a:lnTo>
                  <a:pt x="54" y="167"/>
                </a:lnTo>
                <a:lnTo>
                  <a:pt x="46" y="159"/>
                </a:lnTo>
                <a:lnTo>
                  <a:pt x="39" y="151"/>
                </a:lnTo>
                <a:lnTo>
                  <a:pt x="31" y="140"/>
                </a:lnTo>
                <a:lnTo>
                  <a:pt x="26" y="128"/>
                </a:lnTo>
                <a:lnTo>
                  <a:pt x="15" y="101"/>
                </a:lnTo>
                <a:lnTo>
                  <a:pt x="7" y="71"/>
                </a:lnTo>
                <a:lnTo>
                  <a:pt x="2" y="37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4" name="Freeform 143"/>
          <p:cNvSpPr>
            <a:spLocks/>
          </p:cNvSpPr>
          <p:nvPr/>
        </p:nvSpPr>
        <p:spPr bwMode="auto">
          <a:xfrm>
            <a:off x="2789238" y="4410075"/>
            <a:ext cx="74612" cy="15875"/>
          </a:xfrm>
          <a:custGeom>
            <a:avLst/>
            <a:gdLst>
              <a:gd name="T0" fmla="*/ 0 w 94"/>
              <a:gd name="T1" fmla="*/ 0 h 20"/>
              <a:gd name="T2" fmla="*/ 794 w 94"/>
              <a:gd name="T3" fmla="*/ 0 h 20"/>
              <a:gd name="T4" fmla="*/ 794 w 94"/>
              <a:gd name="T5" fmla="*/ 0 h 20"/>
              <a:gd name="T6" fmla="*/ 15081 w 94"/>
              <a:gd name="T7" fmla="*/ 0 h 20"/>
              <a:gd name="T8" fmla="*/ 28575 w 94"/>
              <a:gd name="T9" fmla="*/ 794 h 20"/>
              <a:gd name="T10" fmla="*/ 41275 w 94"/>
              <a:gd name="T11" fmla="*/ 3175 h 20"/>
              <a:gd name="T12" fmla="*/ 50800 w 94"/>
              <a:gd name="T13" fmla="*/ 4762 h 20"/>
              <a:gd name="T14" fmla="*/ 60325 w 94"/>
              <a:gd name="T15" fmla="*/ 7144 h 20"/>
              <a:gd name="T16" fmla="*/ 66675 w 94"/>
              <a:gd name="T17" fmla="*/ 9525 h 20"/>
              <a:gd name="T18" fmla="*/ 71437 w 94"/>
              <a:gd name="T19" fmla="*/ 12700 h 20"/>
              <a:gd name="T20" fmla="*/ 74612 w 94"/>
              <a:gd name="T21" fmla="*/ 15875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20"/>
              <a:gd name="T35" fmla="*/ 94 w 94"/>
              <a:gd name="T36" fmla="*/ 20 h 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20">
                <a:moveTo>
                  <a:pt x="0" y="0"/>
                </a:moveTo>
                <a:lnTo>
                  <a:pt x="1" y="0"/>
                </a:lnTo>
                <a:lnTo>
                  <a:pt x="19" y="0"/>
                </a:lnTo>
                <a:lnTo>
                  <a:pt x="36" y="1"/>
                </a:lnTo>
                <a:lnTo>
                  <a:pt x="52" y="4"/>
                </a:lnTo>
                <a:lnTo>
                  <a:pt x="64" y="6"/>
                </a:lnTo>
                <a:lnTo>
                  <a:pt x="76" y="9"/>
                </a:lnTo>
                <a:lnTo>
                  <a:pt x="84" y="12"/>
                </a:lnTo>
                <a:lnTo>
                  <a:pt x="90" y="16"/>
                </a:lnTo>
                <a:lnTo>
                  <a:pt x="94" y="20"/>
                </a:lnTo>
              </a:path>
            </a:pathLst>
          </a:custGeom>
          <a:noFill/>
          <a:ln w="7938">
            <a:solidFill>
              <a:srgbClr val="2B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5" name="Freeform 144"/>
          <p:cNvSpPr>
            <a:spLocks/>
          </p:cNvSpPr>
          <p:nvPr/>
        </p:nvSpPr>
        <p:spPr bwMode="auto">
          <a:xfrm>
            <a:off x="2863850" y="4425950"/>
            <a:ext cx="88900" cy="15875"/>
          </a:xfrm>
          <a:custGeom>
            <a:avLst/>
            <a:gdLst>
              <a:gd name="T0" fmla="*/ 0 w 113"/>
              <a:gd name="T1" fmla="*/ 0 h 20"/>
              <a:gd name="T2" fmla="*/ 17308 w 113"/>
              <a:gd name="T3" fmla="*/ 0 h 20"/>
              <a:gd name="T4" fmla="*/ 33829 w 113"/>
              <a:gd name="T5" fmla="*/ 794 h 20"/>
              <a:gd name="T6" fmla="*/ 49564 w 113"/>
              <a:gd name="T7" fmla="*/ 3175 h 20"/>
              <a:gd name="T8" fmla="*/ 62938 w 113"/>
              <a:gd name="T9" fmla="*/ 4762 h 20"/>
              <a:gd name="T10" fmla="*/ 73952 w 113"/>
              <a:gd name="T11" fmla="*/ 7144 h 20"/>
              <a:gd name="T12" fmla="*/ 81819 w 113"/>
              <a:gd name="T13" fmla="*/ 10319 h 20"/>
              <a:gd name="T14" fmla="*/ 87327 w 113"/>
              <a:gd name="T15" fmla="*/ 13494 h 20"/>
              <a:gd name="T16" fmla="*/ 88900 w 113"/>
              <a:gd name="T17" fmla="*/ 14288 h 20"/>
              <a:gd name="T18" fmla="*/ 88900 w 113"/>
              <a:gd name="T19" fmla="*/ 15875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20"/>
              <a:gd name="T32" fmla="*/ 113 w 113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20">
                <a:moveTo>
                  <a:pt x="0" y="0"/>
                </a:moveTo>
                <a:lnTo>
                  <a:pt x="22" y="0"/>
                </a:lnTo>
                <a:lnTo>
                  <a:pt x="43" y="1"/>
                </a:lnTo>
                <a:lnTo>
                  <a:pt x="63" y="4"/>
                </a:lnTo>
                <a:lnTo>
                  <a:pt x="80" y="6"/>
                </a:lnTo>
                <a:lnTo>
                  <a:pt x="94" y="9"/>
                </a:lnTo>
                <a:lnTo>
                  <a:pt x="104" y="13"/>
                </a:lnTo>
                <a:lnTo>
                  <a:pt x="111" y="17"/>
                </a:lnTo>
                <a:lnTo>
                  <a:pt x="113" y="18"/>
                </a:lnTo>
                <a:lnTo>
                  <a:pt x="113" y="20"/>
                </a:lnTo>
              </a:path>
            </a:pathLst>
          </a:custGeom>
          <a:noFill/>
          <a:ln w="7938">
            <a:solidFill>
              <a:srgbClr val="004E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6" name="Freeform 145"/>
          <p:cNvSpPr>
            <a:spLocks/>
          </p:cNvSpPr>
          <p:nvPr/>
        </p:nvSpPr>
        <p:spPr bwMode="auto">
          <a:xfrm>
            <a:off x="2863850" y="4400550"/>
            <a:ext cx="98425" cy="33338"/>
          </a:xfrm>
          <a:custGeom>
            <a:avLst/>
            <a:gdLst>
              <a:gd name="T0" fmla="*/ 98425 w 124"/>
              <a:gd name="T1" fmla="*/ 0 h 42"/>
              <a:gd name="T2" fmla="*/ 98425 w 124"/>
              <a:gd name="T3" fmla="*/ 1588 h 42"/>
              <a:gd name="T4" fmla="*/ 98425 w 124"/>
              <a:gd name="T5" fmla="*/ 1588 h 42"/>
              <a:gd name="T6" fmla="*/ 96838 w 124"/>
              <a:gd name="T7" fmla="*/ 3969 h 42"/>
              <a:gd name="T8" fmla="*/ 96044 w 124"/>
              <a:gd name="T9" fmla="*/ 8731 h 42"/>
              <a:gd name="T10" fmla="*/ 90488 w 124"/>
              <a:gd name="T11" fmla="*/ 14288 h 42"/>
              <a:gd name="T12" fmla="*/ 80963 w 124"/>
              <a:gd name="T13" fmla="*/ 19050 h 42"/>
              <a:gd name="T14" fmla="*/ 69056 w 124"/>
              <a:gd name="T15" fmla="*/ 24607 h 42"/>
              <a:gd name="T16" fmla="*/ 54769 w 124"/>
              <a:gd name="T17" fmla="*/ 28575 h 42"/>
              <a:gd name="T18" fmla="*/ 38100 w 124"/>
              <a:gd name="T19" fmla="*/ 31750 h 42"/>
              <a:gd name="T20" fmla="*/ 20638 w 124"/>
              <a:gd name="T21" fmla="*/ 32544 h 42"/>
              <a:gd name="T22" fmla="*/ 794 w 124"/>
              <a:gd name="T23" fmla="*/ 33338 h 42"/>
              <a:gd name="T24" fmla="*/ 794 w 124"/>
              <a:gd name="T25" fmla="*/ 33338 h 42"/>
              <a:gd name="T26" fmla="*/ 0 w 124"/>
              <a:gd name="T27" fmla="*/ 33338 h 4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"/>
              <a:gd name="T43" fmla="*/ 0 h 42"/>
              <a:gd name="T44" fmla="*/ 124 w 124"/>
              <a:gd name="T45" fmla="*/ 42 h 4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" h="42">
                <a:moveTo>
                  <a:pt x="124" y="0"/>
                </a:moveTo>
                <a:lnTo>
                  <a:pt x="124" y="2"/>
                </a:lnTo>
                <a:lnTo>
                  <a:pt x="122" y="5"/>
                </a:lnTo>
                <a:lnTo>
                  <a:pt x="121" y="11"/>
                </a:lnTo>
                <a:lnTo>
                  <a:pt x="114" y="18"/>
                </a:lnTo>
                <a:lnTo>
                  <a:pt x="102" y="24"/>
                </a:lnTo>
                <a:lnTo>
                  <a:pt x="87" y="31"/>
                </a:lnTo>
                <a:lnTo>
                  <a:pt x="69" y="36"/>
                </a:lnTo>
                <a:lnTo>
                  <a:pt x="48" y="40"/>
                </a:lnTo>
                <a:lnTo>
                  <a:pt x="26" y="41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noFill/>
          <a:ln w="7938">
            <a:solidFill>
              <a:srgbClr val="F100FF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7" name="Freeform 146"/>
          <p:cNvSpPr>
            <a:spLocks/>
          </p:cNvSpPr>
          <p:nvPr/>
        </p:nvSpPr>
        <p:spPr bwMode="auto">
          <a:xfrm>
            <a:off x="2857500" y="4378325"/>
            <a:ext cx="82550" cy="44450"/>
          </a:xfrm>
          <a:custGeom>
            <a:avLst/>
            <a:gdLst>
              <a:gd name="T0" fmla="*/ 0 w 103"/>
              <a:gd name="T1" fmla="*/ 44450 h 56"/>
              <a:gd name="T2" fmla="*/ 1603 w 103"/>
              <a:gd name="T3" fmla="*/ 35719 h 56"/>
              <a:gd name="T4" fmla="*/ 6412 w 103"/>
              <a:gd name="T5" fmla="*/ 26988 h 56"/>
              <a:gd name="T6" fmla="*/ 13625 w 103"/>
              <a:gd name="T7" fmla="*/ 20638 h 56"/>
              <a:gd name="T8" fmla="*/ 24044 w 103"/>
              <a:gd name="T9" fmla="*/ 13494 h 56"/>
              <a:gd name="T10" fmla="*/ 36867 w 103"/>
              <a:gd name="T11" fmla="*/ 7938 h 56"/>
              <a:gd name="T12" fmla="*/ 50492 w 103"/>
              <a:gd name="T13" fmla="*/ 3969 h 56"/>
              <a:gd name="T14" fmla="*/ 65719 w 103"/>
              <a:gd name="T15" fmla="*/ 1588 h 56"/>
              <a:gd name="T16" fmla="*/ 82550 w 103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56"/>
              <a:gd name="T29" fmla="*/ 103 w 103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56">
                <a:moveTo>
                  <a:pt x="0" y="56"/>
                </a:moveTo>
                <a:lnTo>
                  <a:pt x="2" y="45"/>
                </a:lnTo>
                <a:lnTo>
                  <a:pt x="8" y="34"/>
                </a:lnTo>
                <a:lnTo>
                  <a:pt x="17" y="26"/>
                </a:lnTo>
                <a:lnTo>
                  <a:pt x="30" y="17"/>
                </a:lnTo>
                <a:lnTo>
                  <a:pt x="46" y="10"/>
                </a:lnTo>
                <a:lnTo>
                  <a:pt x="63" y="5"/>
                </a:lnTo>
                <a:lnTo>
                  <a:pt x="82" y="2"/>
                </a:lnTo>
                <a:lnTo>
                  <a:pt x="103" y="0"/>
                </a:lnTo>
              </a:path>
            </a:pathLst>
          </a:custGeom>
          <a:noFill/>
          <a:ln w="7938">
            <a:solidFill>
              <a:srgbClr val="00FFEE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8" name="Oval 147"/>
          <p:cNvSpPr>
            <a:spLocks noChangeArrowheads="1"/>
          </p:cNvSpPr>
          <p:nvPr/>
        </p:nvSpPr>
        <p:spPr bwMode="auto">
          <a:xfrm>
            <a:off x="2805113" y="4425950"/>
            <a:ext cx="90487" cy="74613"/>
          </a:xfrm>
          <a:prstGeom prst="ellipse">
            <a:avLst/>
          </a:prstGeom>
          <a:noFill/>
          <a:ln w="7938">
            <a:solidFill>
              <a:srgbClr val="FF000C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79" name="Freeform 148"/>
          <p:cNvSpPr>
            <a:spLocks/>
          </p:cNvSpPr>
          <p:nvPr/>
        </p:nvSpPr>
        <p:spPr bwMode="auto">
          <a:xfrm>
            <a:off x="2736850" y="4425950"/>
            <a:ext cx="112713" cy="65088"/>
          </a:xfrm>
          <a:custGeom>
            <a:avLst/>
            <a:gdLst>
              <a:gd name="T0" fmla="*/ 112713 w 142"/>
              <a:gd name="T1" fmla="*/ 0 h 82"/>
              <a:gd name="T2" fmla="*/ 89694 w 142"/>
              <a:gd name="T3" fmla="*/ 25400 h 82"/>
              <a:gd name="T4" fmla="*/ 30956 w 142"/>
              <a:gd name="T5" fmla="*/ 48419 h 82"/>
              <a:gd name="T6" fmla="*/ 0 w 142"/>
              <a:gd name="T7" fmla="*/ 65088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42"/>
              <a:gd name="T13" fmla="*/ 0 h 82"/>
              <a:gd name="T14" fmla="*/ 142 w 142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" h="82">
                <a:moveTo>
                  <a:pt x="142" y="0"/>
                </a:moveTo>
                <a:lnTo>
                  <a:pt x="113" y="32"/>
                </a:lnTo>
                <a:lnTo>
                  <a:pt x="39" y="61"/>
                </a:lnTo>
                <a:lnTo>
                  <a:pt x="0" y="82"/>
                </a:lnTo>
              </a:path>
            </a:pathLst>
          </a:custGeom>
          <a:noFill/>
          <a:ln w="7938">
            <a:solidFill>
              <a:srgbClr val="FF46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0" name="Rectangle 149"/>
          <p:cNvSpPr>
            <a:spLocks noChangeArrowheads="1"/>
          </p:cNvSpPr>
          <p:nvPr/>
        </p:nvSpPr>
        <p:spPr bwMode="auto">
          <a:xfrm>
            <a:off x="2012950" y="3598863"/>
            <a:ext cx="6794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1" name="Rectangle 150"/>
          <p:cNvSpPr>
            <a:spLocks noChangeArrowheads="1"/>
          </p:cNvSpPr>
          <p:nvPr/>
        </p:nvSpPr>
        <p:spPr bwMode="auto">
          <a:xfrm>
            <a:off x="2012950" y="3605213"/>
            <a:ext cx="55143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313124"/>
                </a:solidFill>
                <a:latin typeface="+mn-lt"/>
                <a:cs typeface="Tahoma" pitchFamily="34" charset="0"/>
              </a:rPr>
              <a:t>Networks</a:t>
            </a:r>
            <a:endParaRPr lang="en-GB">
              <a:latin typeface="+mn-lt"/>
              <a:cs typeface="Tahoma" pitchFamily="34" charset="0"/>
            </a:endParaRPr>
          </a:p>
        </p:txBody>
      </p:sp>
      <p:pic>
        <p:nvPicPr>
          <p:cNvPr id="44182" name="Picture 1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1371600"/>
            <a:ext cx="33813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83" name="Rectangle 152"/>
          <p:cNvSpPr>
            <a:spLocks noChangeArrowheads="1"/>
          </p:cNvSpPr>
          <p:nvPr/>
        </p:nvSpPr>
        <p:spPr bwMode="auto">
          <a:xfrm>
            <a:off x="725488" y="2643188"/>
            <a:ext cx="74771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4" name="Rectangle 153"/>
          <p:cNvSpPr>
            <a:spLocks noChangeArrowheads="1"/>
          </p:cNvSpPr>
          <p:nvPr/>
        </p:nvSpPr>
        <p:spPr bwMode="auto">
          <a:xfrm>
            <a:off x="725488" y="2649538"/>
            <a:ext cx="6219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D5000A"/>
                </a:solidFill>
                <a:latin typeface="+mn-lt"/>
                <a:cs typeface="Tahoma" pitchFamily="34" charset="0"/>
              </a:rPr>
              <a:t>1 Terabit/s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5" name="Rectangle 154"/>
          <p:cNvSpPr>
            <a:spLocks noChangeArrowheads="1"/>
          </p:cNvSpPr>
          <p:nvPr/>
        </p:nvSpPr>
        <p:spPr bwMode="auto">
          <a:xfrm>
            <a:off x="1398588" y="2643188"/>
            <a:ext cx="109537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6" name="Rectangle 155"/>
          <p:cNvSpPr>
            <a:spLocks noChangeArrowheads="1"/>
          </p:cNvSpPr>
          <p:nvPr/>
        </p:nvSpPr>
        <p:spPr bwMode="auto">
          <a:xfrm>
            <a:off x="106363" y="2813050"/>
            <a:ext cx="13398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7" name="Rectangle 156"/>
          <p:cNvSpPr>
            <a:spLocks noChangeArrowheads="1"/>
          </p:cNvSpPr>
          <p:nvPr/>
        </p:nvSpPr>
        <p:spPr bwMode="auto">
          <a:xfrm>
            <a:off x="80963" y="2816225"/>
            <a:ext cx="117660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(50000 DATA CHANNELS)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8" name="Rectangle 157"/>
          <p:cNvSpPr>
            <a:spLocks noChangeArrowheads="1"/>
          </p:cNvSpPr>
          <p:nvPr/>
        </p:nvSpPr>
        <p:spPr bwMode="auto">
          <a:xfrm>
            <a:off x="3149600" y="4129088"/>
            <a:ext cx="6143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89" name="Rectangle 158"/>
          <p:cNvSpPr>
            <a:spLocks noChangeArrowheads="1"/>
          </p:cNvSpPr>
          <p:nvPr/>
        </p:nvSpPr>
        <p:spPr bwMode="auto">
          <a:xfrm>
            <a:off x="3149600" y="4135438"/>
            <a:ext cx="17633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20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0" name="Rectangle 159"/>
          <p:cNvSpPr>
            <a:spLocks noChangeArrowheads="1"/>
          </p:cNvSpPr>
          <p:nvPr/>
        </p:nvSpPr>
        <p:spPr bwMode="auto">
          <a:xfrm>
            <a:off x="3352800" y="4135438"/>
            <a:ext cx="42800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TeraIPS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1" name="Rectangle 160"/>
          <p:cNvSpPr>
            <a:spLocks noChangeArrowheads="1"/>
          </p:cNvSpPr>
          <p:nvPr/>
        </p:nvSpPr>
        <p:spPr bwMode="auto">
          <a:xfrm>
            <a:off x="3157538" y="3327400"/>
            <a:ext cx="873125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2" name="Rectangle 161"/>
          <p:cNvSpPr>
            <a:spLocks noChangeArrowheads="1"/>
          </p:cNvSpPr>
          <p:nvPr/>
        </p:nvSpPr>
        <p:spPr bwMode="auto">
          <a:xfrm>
            <a:off x="3157538" y="3330575"/>
            <a:ext cx="7357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0000"/>
                </a:solidFill>
                <a:latin typeface="+mn-lt"/>
                <a:cs typeface="Tahoma" pitchFamily="34" charset="0"/>
              </a:rPr>
              <a:t>EVENT BUILDER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3" name="Rectangle 162"/>
          <p:cNvSpPr>
            <a:spLocks noChangeArrowheads="1"/>
          </p:cNvSpPr>
          <p:nvPr/>
        </p:nvSpPr>
        <p:spPr bwMode="auto">
          <a:xfrm>
            <a:off x="4543425" y="3359150"/>
            <a:ext cx="20638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4" name="Rectangle 163"/>
          <p:cNvSpPr>
            <a:spLocks noChangeArrowheads="1"/>
          </p:cNvSpPr>
          <p:nvPr/>
        </p:nvSpPr>
        <p:spPr bwMode="auto">
          <a:xfrm>
            <a:off x="3157538" y="3455988"/>
            <a:ext cx="1485900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5" name="Rectangle 164"/>
          <p:cNvSpPr>
            <a:spLocks noChangeArrowheads="1"/>
          </p:cNvSpPr>
          <p:nvPr/>
        </p:nvSpPr>
        <p:spPr bwMode="auto">
          <a:xfrm>
            <a:off x="4625975" y="3455988"/>
            <a:ext cx="19050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6" name="Rectangle 165"/>
          <p:cNvSpPr>
            <a:spLocks noChangeArrowheads="1"/>
          </p:cNvSpPr>
          <p:nvPr/>
        </p:nvSpPr>
        <p:spPr bwMode="auto">
          <a:xfrm>
            <a:off x="3157538" y="4308475"/>
            <a:ext cx="773112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7" name="Rectangle 166"/>
          <p:cNvSpPr>
            <a:spLocks noChangeArrowheads="1"/>
          </p:cNvSpPr>
          <p:nvPr/>
        </p:nvSpPr>
        <p:spPr bwMode="auto">
          <a:xfrm>
            <a:off x="3157538" y="4311650"/>
            <a:ext cx="63799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000000"/>
                </a:solidFill>
                <a:latin typeface="+mn-lt"/>
                <a:cs typeface="Tahoma" pitchFamily="34" charset="0"/>
              </a:rPr>
              <a:t>EVENT FILTER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198" name="Rectangle 167"/>
          <p:cNvSpPr>
            <a:spLocks noChangeArrowheads="1"/>
          </p:cNvSpPr>
          <p:nvPr/>
        </p:nvSpPr>
        <p:spPr bwMode="auto">
          <a:xfrm>
            <a:off x="4695825" y="4340225"/>
            <a:ext cx="19050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pic>
        <p:nvPicPr>
          <p:cNvPr id="44199" name="Picture 1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500" y="1941513"/>
            <a:ext cx="28416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00" name="Picture 1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2988" y="1920875"/>
            <a:ext cx="3444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01" name="Rectangle 170"/>
          <p:cNvSpPr>
            <a:spLocks noChangeArrowheads="1"/>
          </p:cNvSpPr>
          <p:nvPr/>
        </p:nvSpPr>
        <p:spPr bwMode="auto">
          <a:xfrm>
            <a:off x="935038" y="1525588"/>
            <a:ext cx="53816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02" name="Rectangle 171"/>
          <p:cNvSpPr>
            <a:spLocks noChangeArrowheads="1"/>
          </p:cNvSpPr>
          <p:nvPr/>
        </p:nvSpPr>
        <p:spPr bwMode="auto">
          <a:xfrm>
            <a:off x="935038" y="1531938"/>
            <a:ext cx="44082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D5000A"/>
                </a:solidFill>
                <a:latin typeface="+mn-lt"/>
                <a:cs typeface="Tahoma" pitchFamily="34" charset="0"/>
              </a:rPr>
              <a:t>40 MHz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03" name="Rectangle 172"/>
          <p:cNvSpPr>
            <a:spLocks noChangeArrowheads="1"/>
          </p:cNvSpPr>
          <p:nvPr/>
        </p:nvSpPr>
        <p:spPr bwMode="auto">
          <a:xfrm>
            <a:off x="1398588" y="1525588"/>
            <a:ext cx="109537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04" name="Rectangle 173"/>
          <p:cNvSpPr>
            <a:spLocks noChangeArrowheads="1"/>
          </p:cNvSpPr>
          <p:nvPr/>
        </p:nvSpPr>
        <p:spPr bwMode="auto">
          <a:xfrm>
            <a:off x="517525" y="1695450"/>
            <a:ext cx="935038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05" name="Rectangle 174"/>
          <p:cNvSpPr>
            <a:spLocks noChangeArrowheads="1"/>
          </p:cNvSpPr>
          <p:nvPr/>
        </p:nvSpPr>
        <p:spPr bwMode="auto">
          <a:xfrm>
            <a:off x="517525" y="1700213"/>
            <a:ext cx="76302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solidFill>
                  <a:srgbClr val="D5000A"/>
                </a:solidFill>
                <a:latin typeface="+mn-lt"/>
                <a:cs typeface="Tahoma" pitchFamily="34" charset="0"/>
              </a:rPr>
              <a:t>COLLISION RATE</a:t>
            </a:r>
            <a:endParaRPr lang="en-GB">
              <a:latin typeface="+mn-lt"/>
              <a:cs typeface="Tahoma" pitchFamily="34" charset="0"/>
            </a:endParaRPr>
          </a:p>
        </p:txBody>
      </p:sp>
      <p:pic>
        <p:nvPicPr>
          <p:cNvPr id="44206" name="Picture 17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3913" y="1573213"/>
            <a:ext cx="33655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07" name="Picture 1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6250" y="1573213"/>
            <a:ext cx="3381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08" name="Picture 17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43163" y="1573213"/>
            <a:ext cx="3349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09" name="Rectangle 178"/>
          <p:cNvSpPr>
            <a:spLocks noChangeArrowheads="1"/>
          </p:cNvSpPr>
          <p:nvPr/>
        </p:nvSpPr>
        <p:spPr bwMode="auto">
          <a:xfrm>
            <a:off x="1781175" y="1817688"/>
            <a:ext cx="295275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0" name="Rectangle 179"/>
          <p:cNvSpPr>
            <a:spLocks noChangeArrowheads="1"/>
          </p:cNvSpPr>
          <p:nvPr/>
        </p:nvSpPr>
        <p:spPr bwMode="auto">
          <a:xfrm>
            <a:off x="1781175" y="1822450"/>
            <a:ext cx="23884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600">
                <a:solidFill>
                  <a:srgbClr val="000000"/>
                </a:solidFill>
                <a:latin typeface="+mn-lt"/>
                <a:cs typeface="Tahoma" pitchFamily="34" charset="0"/>
              </a:rPr>
              <a:t>Charge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1" name="Rectangle 180"/>
          <p:cNvSpPr>
            <a:spLocks noChangeArrowheads="1"/>
          </p:cNvSpPr>
          <p:nvPr/>
        </p:nvSpPr>
        <p:spPr bwMode="auto">
          <a:xfrm>
            <a:off x="2041525" y="1817688"/>
            <a:ext cx="57150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2" name="Rectangle 181"/>
          <p:cNvSpPr>
            <a:spLocks noChangeArrowheads="1"/>
          </p:cNvSpPr>
          <p:nvPr/>
        </p:nvSpPr>
        <p:spPr bwMode="auto">
          <a:xfrm>
            <a:off x="2184400" y="1817688"/>
            <a:ext cx="200025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3" name="Rectangle 182"/>
          <p:cNvSpPr>
            <a:spLocks noChangeArrowheads="1"/>
          </p:cNvSpPr>
          <p:nvPr/>
        </p:nvSpPr>
        <p:spPr bwMode="auto">
          <a:xfrm>
            <a:off x="2184400" y="1822450"/>
            <a:ext cx="15388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600">
                <a:solidFill>
                  <a:srgbClr val="000000"/>
                </a:solidFill>
                <a:latin typeface="+mn-lt"/>
                <a:cs typeface="Tahoma" pitchFamily="34" charset="0"/>
              </a:rPr>
              <a:t>Time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4" name="Rectangle 183"/>
          <p:cNvSpPr>
            <a:spLocks noChangeArrowheads="1"/>
          </p:cNvSpPr>
          <p:nvPr/>
        </p:nvSpPr>
        <p:spPr bwMode="auto">
          <a:xfrm>
            <a:off x="2347913" y="1817688"/>
            <a:ext cx="55562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5" name="Rectangle 184"/>
          <p:cNvSpPr>
            <a:spLocks noChangeArrowheads="1"/>
          </p:cNvSpPr>
          <p:nvPr/>
        </p:nvSpPr>
        <p:spPr bwMode="auto">
          <a:xfrm>
            <a:off x="2484438" y="1817688"/>
            <a:ext cx="273050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6" name="Rectangle 185"/>
          <p:cNvSpPr>
            <a:spLocks noChangeArrowheads="1"/>
          </p:cNvSpPr>
          <p:nvPr/>
        </p:nvSpPr>
        <p:spPr bwMode="auto">
          <a:xfrm>
            <a:off x="2484438" y="1822450"/>
            <a:ext cx="2340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600">
                <a:solidFill>
                  <a:srgbClr val="000000"/>
                </a:solidFill>
                <a:latin typeface="+mn-lt"/>
                <a:cs typeface="Tahoma" pitchFamily="34" charset="0"/>
              </a:rPr>
              <a:t>Pattern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7" name="Rectangle 186"/>
          <p:cNvSpPr>
            <a:spLocks noChangeArrowheads="1"/>
          </p:cNvSpPr>
          <p:nvPr/>
        </p:nvSpPr>
        <p:spPr bwMode="auto">
          <a:xfrm>
            <a:off x="1960563" y="1404938"/>
            <a:ext cx="6921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8" name="Rectangle 187"/>
          <p:cNvSpPr>
            <a:spLocks noChangeArrowheads="1"/>
          </p:cNvSpPr>
          <p:nvPr/>
        </p:nvSpPr>
        <p:spPr bwMode="auto">
          <a:xfrm>
            <a:off x="1960563" y="1409700"/>
            <a:ext cx="55784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1A5589"/>
                </a:solidFill>
                <a:latin typeface="+mn-lt"/>
                <a:cs typeface="Tahoma" pitchFamily="34" charset="0"/>
              </a:rPr>
              <a:t>Detectors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19" name="Rectangle 188"/>
          <p:cNvSpPr>
            <a:spLocks noChangeArrowheads="1"/>
          </p:cNvSpPr>
          <p:nvPr/>
        </p:nvSpPr>
        <p:spPr bwMode="auto">
          <a:xfrm>
            <a:off x="1638300" y="4786313"/>
            <a:ext cx="12874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20" name="Rectangle 189"/>
          <p:cNvSpPr>
            <a:spLocks noChangeArrowheads="1"/>
          </p:cNvSpPr>
          <p:nvPr/>
        </p:nvSpPr>
        <p:spPr bwMode="auto">
          <a:xfrm>
            <a:off x="1638300" y="4792663"/>
            <a:ext cx="1333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GB" sz="1100">
                <a:solidFill>
                  <a:srgbClr val="494936"/>
                </a:solidFill>
                <a:latin typeface="+mn-lt"/>
                <a:cs typeface="Tahoma" pitchFamily="34" charset="0"/>
              </a:rPr>
              <a:t>Grid Computing</a:t>
            </a:r>
          </a:p>
          <a:p>
            <a:pPr algn="ctr"/>
            <a:r>
              <a:rPr lang="en-GB" sz="1100">
                <a:solidFill>
                  <a:srgbClr val="494936"/>
                </a:solidFill>
                <a:latin typeface="+mn-lt"/>
                <a:cs typeface="Tahoma" pitchFamily="34" charset="0"/>
              </a:rPr>
              <a:t> Service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21" name="Rectangle 190"/>
          <p:cNvSpPr>
            <a:spLocks noChangeArrowheads="1"/>
          </p:cNvSpPr>
          <p:nvPr/>
        </p:nvSpPr>
        <p:spPr bwMode="auto">
          <a:xfrm>
            <a:off x="3162300" y="4937125"/>
            <a:ext cx="2484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300 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22" name="Rectangle 191"/>
          <p:cNvSpPr>
            <a:spLocks noChangeArrowheads="1"/>
          </p:cNvSpPr>
          <p:nvPr/>
        </p:nvSpPr>
        <p:spPr bwMode="auto">
          <a:xfrm>
            <a:off x="3441700" y="4937125"/>
            <a:ext cx="42800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34AA"/>
                </a:solidFill>
                <a:latin typeface="+mn-lt"/>
                <a:cs typeface="Tahoma" pitchFamily="34" charset="0"/>
              </a:rPr>
              <a:t>TeraIPS</a:t>
            </a:r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44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1288" y="0"/>
            <a:ext cx="5192712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ahoma" pitchFamily="34" charset="0"/>
              </a:rPr>
              <a:t>The Challenges </a:t>
            </a:r>
            <a:b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ahoma" pitchFamily="34" charset="0"/>
              </a:rPr>
            </a:b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ahoma" pitchFamily="34" charset="0"/>
              </a:rPr>
              <a:t>II: Real-Time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ahoma" pitchFamily="34" charset="0"/>
              </a:rPr>
              <a:t>Complexity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LHCGoG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2" y="785795"/>
            <a:ext cx="7143800" cy="5715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7614" y="1142984"/>
            <a:ext cx="1904980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2834354"/>
            <a:ext cx="1790385" cy="180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857760"/>
            <a:ext cx="1834527" cy="13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2930525" y="136525"/>
            <a:ext cx="6213475" cy="7207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Universe – Particles – LHC? </a:t>
            </a:r>
            <a:endParaRPr lang="en-GB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 idx="4294967295"/>
          </p:nvPr>
        </p:nvSpPr>
        <p:spPr>
          <a:xfrm>
            <a:off x="857224" y="0"/>
            <a:ext cx="7372376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A50021"/>
                </a:solidFill>
              </a:rPr>
              <a:t>1. THEORY</a:t>
            </a:r>
            <a:endParaRPr lang="en-GB" dirty="0">
              <a:solidFill>
                <a:srgbClr val="A50021"/>
              </a:solidFill>
            </a:endParaRPr>
          </a:p>
        </p:txBody>
      </p:sp>
      <p:pic>
        <p:nvPicPr>
          <p:cNvPr id="8" name="Picture 7" descr="image-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492" y="1071546"/>
            <a:ext cx="3974884" cy="5000660"/>
          </a:xfrm>
          <a:prstGeom prst="rect">
            <a:avLst/>
          </a:prstGeom>
        </p:spPr>
      </p:pic>
      <p:pic>
        <p:nvPicPr>
          <p:cNvPr id="15" name="Picture 14" descr="image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071546"/>
            <a:ext cx="4055705" cy="502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Fig00_TwoFrontiers.jpeg                                        00060A72Macintosh HD                   BAA529E8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2049"/>
            <a:ext cx="9144000" cy="600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604" y="3714752"/>
            <a:ext cx="16430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14744" y="3824591"/>
            <a:ext cx="128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072074"/>
            <a:ext cx="1643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857488" y="4786322"/>
            <a:ext cx="1428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00694" y="3929066"/>
            <a:ext cx="30003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small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76200" y="1539875"/>
            <a:ext cx="8915400" cy="3946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90688"/>
            <a:ext cx="83820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038850" y="1704975"/>
            <a:ext cx="124207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latin typeface="+mn-lt"/>
              </a:rPr>
              <a:t>electron</a:t>
            </a:r>
            <a:endParaRPr lang="en-US" sz="2000" b="1">
              <a:latin typeface="+mn-lt"/>
            </a:endParaRPr>
          </a:p>
          <a:p>
            <a:pPr eaLnBrk="1" hangingPunct="1"/>
            <a:endParaRPr lang="en-US" sz="2000">
              <a:latin typeface="+mn-lt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515938" y="4667250"/>
            <a:ext cx="1905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3251200" y="4208463"/>
            <a:ext cx="138747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5211763" y="4779963"/>
            <a:ext cx="1304925" cy="388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154" name="Text Box 14"/>
          <p:cNvSpPr txBox="1">
            <a:spLocks noChangeArrowheads="1"/>
          </p:cNvSpPr>
          <p:nvPr/>
        </p:nvSpPr>
        <p:spPr bwMode="auto">
          <a:xfrm>
            <a:off x="1588" y="5092700"/>
            <a:ext cx="2710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n-lt"/>
              </a:rPr>
              <a:t>10</a:t>
            </a:r>
            <a:r>
              <a:rPr lang="en-US" sz="2400" baseline="30000" dirty="0">
                <a:latin typeface="+mn-lt"/>
              </a:rPr>
              <a:t>-10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metres</a:t>
            </a:r>
            <a:endParaRPr lang="en-US" sz="2400" dirty="0">
              <a:latin typeface="+mn-lt"/>
            </a:endParaRPr>
          </a:p>
          <a:p>
            <a:pPr eaLnBrk="1" hangingPunct="1"/>
            <a:r>
              <a:rPr lang="en-US" sz="2400" dirty="0">
                <a:latin typeface="+mn-lt"/>
              </a:rPr>
              <a:t>(thickness of human</a:t>
            </a:r>
          </a:p>
          <a:p>
            <a:pPr eaLnBrk="1" hangingPunct="1"/>
            <a:r>
              <a:rPr lang="en-US" sz="2400" dirty="0">
                <a:latin typeface="+mn-lt"/>
              </a:rPr>
              <a:t>hair ~ 10</a:t>
            </a:r>
            <a:r>
              <a:rPr lang="en-US" sz="2400" baseline="30000" dirty="0">
                <a:latin typeface="+mn-lt"/>
              </a:rPr>
              <a:t>-5</a:t>
            </a:r>
            <a:r>
              <a:rPr lang="en-US" sz="2400" dirty="0">
                <a:latin typeface="+mn-lt"/>
              </a:rPr>
              <a:t> m)</a:t>
            </a:r>
          </a:p>
        </p:txBody>
      </p:sp>
      <p:sp>
        <p:nvSpPr>
          <p:cNvPr id="6155" name="Text Box 15"/>
          <p:cNvSpPr txBox="1">
            <a:spLocks noChangeArrowheads="1"/>
          </p:cNvSpPr>
          <p:nvPr/>
        </p:nvSpPr>
        <p:spPr bwMode="auto">
          <a:xfrm>
            <a:off x="6950075" y="3282950"/>
            <a:ext cx="171656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>
                <a:latin typeface="+mn-lt"/>
              </a:rPr>
              <a:t>up quark</a:t>
            </a:r>
          </a:p>
          <a:p>
            <a:pPr eaLnBrk="1" hangingPunct="1"/>
            <a:r>
              <a:rPr lang="en-US" sz="2400" b="1" dirty="0">
                <a:latin typeface="+mn-lt"/>
              </a:rPr>
              <a:t>down quark</a:t>
            </a:r>
            <a:endParaRPr lang="en-US" sz="2000" b="1" dirty="0">
              <a:latin typeface="+mn-lt"/>
            </a:endParaRPr>
          </a:p>
        </p:txBody>
      </p:sp>
      <p:sp>
        <p:nvSpPr>
          <p:cNvPr id="6156" name="Text Box 16"/>
          <p:cNvSpPr txBox="1">
            <a:spLocks noChangeArrowheads="1"/>
          </p:cNvSpPr>
          <p:nvPr/>
        </p:nvSpPr>
        <p:spPr bwMode="auto">
          <a:xfrm>
            <a:off x="1117600" y="1590675"/>
            <a:ext cx="853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latin typeface="+mn-lt"/>
              </a:rPr>
              <a:t>atom</a:t>
            </a:r>
            <a:endParaRPr lang="en-US" sz="2000">
              <a:latin typeface="+mn-lt"/>
            </a:endParaRPr>
          </a:p>
        </p:txBody>
      </p:sp>
      <p:sp>
        <p:nvSpPr>
          <p:cNvPr id="6157" name="Text Box 17"/>
          <p:cNvSpPr txBox="1">
            <a:spLocks noChangeArrowheads="1"/>
          </p:cNvSpPr>
          <p:nvPr/>
        </p:nvSpPr>
        <p:spPr bwMode="auto">
          <a:xfrm>
            <a:off x="3357554" y="2655888"/>
            <a:ext cx="1162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nucleus</a:t>
            </a:r>
            <a:endParaRPr lang="en-US" sz="2000" dirty="0">
              <a:latin typeface="+mn-lt"/>
            </a:endParaRPr>
          </a:p>
        </p:txBody>
      </p:sp>
      <p:sp>
        <p:nvSpPr>
          <p:cNvPr id="6158" name="Text Box 18"/>
          <p:cNvSpPr txBox="1">
            <a:spLocks noChangeArrowheads="1"/>
          </p:cNvSpPr>
          <p:nvPr/>
        </p:nvSpPr>
        <p:spPr bwMode="auto">
          <a:xfrm>
            <a:off x="5162550" y="2719388"/>
            <a:ext cx="121321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>
                <a:latin typeface="+mn-lt"/>
              </a:rPr>
              <a:t>proton</a:t>
            </a:r>
          </a:p>
          <a:p>
            <a:pPr eaLnBrk="1" hangingPunct="1"/>
            <a:r>
              <a:rPr lang="en-US" sz="2400" b="1" dirty="0">
                <a:latin typeface="+mn-lt"/>
              </a:rPr>
              <a:t>neutron</a:t>
            </a:r>
            <a:endParaRPr lang="en-US" sz="2000" dirty="0">
              <a:latin typeface="+mn-lt"/>
            </a:endParaRPr>
          </a:p>
        </p:txBody>
      </p:sp>
      <p:sp>
        <p:nvSpPr>
          <p:cNvPr id="6159" name="Text Box 20"/>
          <p:cNvSpPr txBox="1">
            <a:spLocks noChangeArrowheads="1"/>
          </p:cNvSpPr>
          <p:nvPr/>
        </p:nvSpPr>
        <p:spPr bwMode="auto">
          <a:xfrm>
            <a:off x="3348038" y="5457825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n-lt"/>
              </a:rPr>
              <a:t>10</a:t>
            </a:r>
            <a:r>
              <a:rPr lang="en-US" sz="2400" baseline="30000" dirty="0">
                <a:latin typeface="+mn-lt"/>
              </a:rPr>
              <a:t>-14</a:t>
            </a:r>
            <a:endParaRPr lang="en-US" sz="2400" dirty="0">
              <a:latin typeface="+mn-lt"/>
            </a:endParaRPr>
          </a:p>
          <a:p>
            <a:pPr eaLnBrk="1" hangingPunct="1"/>
            <a:r>
              <a:rPr lang="en-US" sz="2400" dirty="0" err="1" smtClean="0">
                <a:latin typeface="+mn-lt"/>
              </a:rPr>
              <a:t>metres</a:t>
            </a:r>
            <a:endParaRPr lang="en-US" sz="2400" dirty="0">
              <a:latin typeface="+mn-lt"/>
            </a:endParaRPr>
          </a:p>
        </p:txBody>
      </p:sp>
      <p:sp>
        <p:nvSpPr>
          <p:cNvPr id="6160" name="Text Box 21"/>
          <p:cNvSpPr txBox="1">
            <a:spLocks noChangeArrowheads="1"/>
          </p:cNvSpPr>
          <p:nvPr/>
        </p:nvSpPr>
        <p:spPr bwMode="auto">
          <a:xfrm>
            <a:off x="5267325" y="5457825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n-lt"/>
              </a:rPr>
              <a:t>10</a:t>
            </a:r>
            <a:r>
              <a:rPr lang="en-US" sz="2400" baseline="30000" dirty="0">
                <a:latin typeface="+mn-lt"/>
              </a:rPr>
              <a:t>-15</a:t>
            </a:r>
          </a:p>
          <a:p>
            <a:pPr eaLnBrk="1" hangingPunct="1"/>
            <a:r>
              <a:rPr lang="en-US" sz="2400" dirty="0" err="1" smtClean="0">
                <a:latin typeface="+mn-lt"/>
              </a:rPr>
              <a:t>metres</a:t>
            </a:r>
            <a:endParaRPr lang="en-US" sz="2400" dirty="0">
              <a:latin typeface="+mn-lt"/>
            </a:endParaRPr>
          </a:p>
        </p:txBody>
      </p:sp>
      <p:sp>
        <p:nvSpPr>
          <p:cNvPr id="6161" name="Text Box 22"/>
          <p:cNvSpPr txBox="1">
            <a:spLocks noChangeArrowheads="1"/>
          </p:cNvSpPr>
          <p:nvPr/>
        </p:nvSpPr>
        <p:spPr bwMode="auto">
          <a:xfrm>
            <a:off x="7278688" y="5457825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n-lt"/>
              </a:rPr>
              <a:t>&lt; 10</a:t>
            </a:r>
            <a:r>
              <a:rPr lang="en-US" sz="2400" baseline="30000" dirty="0">
                <a:latin typeface="+mn-lt"/>
              </a:rPr>
              <a:t>-18</a:t>
            </a:r>
            <a:endParaRPr lang="en-US" sz="2400" dirty="0">
              <a:latin typeface="+mn-lt"/>
            </a:endParaRPr>
          </a:p>
          <a:p>
            <a:pPr eaLnBrk="1" hangingPunct="1"/>
            <a:r>
              <a:rPr lang="en-US" sz="2400" dirty="0" err="1" smtClean="0">
                <a:latin typeface="+mn-lt"/>
              </a:rPr>
              <a:t>metres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ph type="title" idx="4294967295"/>
          </p:nvPr>
        </p:nvSpPr>
        <p:spPr>
          <a:xfrm>
            <a:off x="2930525" y="65088"/>
            <a:ext cx="6213475" cy="720725"/>
          </a:xfrm>
        </p:spPr>
        <p:txBody>
          <a:bodyPr>
            <a:normAutofit fontScale="90000"/>
          </a:bodyPr>
          <a:lstStyle/>
          <a:p>
            <a:r>
              <a:rPr lang="en-GB" sz="4400" dirty="0" smtClean="0">
                <a:solidFill>
                  <a:srgbClr val="A50021"/>
                </a:solidFill>
              </a:rPr>
              <a:t>The Standard Model</a:t>
            </a:r>
            <a:endParaRPr lang="en-GB" sz="4400" dirty="0">
              <a:solidFill>
                <a:srgbClr val="A5002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266870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119842"/>
            <a:ext cx="5254651" cy="530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521605"/>
            <a:ext cx="2571768" cy="254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BIG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116513" y="1704975"/>
            <a:ext cx="1854162" cy="83099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+mn-lt"/>
              </a:rPr>
              <a:t>galactic</a:t>
            </a:r>
          </a:p>
          <a:p>
            <a:pPr eaLnBrk="1" hangingPunct="1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super-cluster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684213" y="5307013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12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metres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217488" y="2070100"/>
            <a:ext cx="1770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solidFill>
                  <a:schemeClr val="bg1"/>
                </a:solidFill>
                <a:latin typeface="+mn-lt"/>
              </a:rPr>
              <a:t>solar system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2944813" y="2070100"/>
            <a:ext cx="9892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solidFill>
                  <a:schemeClr val="bg1"/>
                </a:solidFill>
                <a:latin typeface="+mn-lt"/>
              </a:rPr>
              <a:t>galaxy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2952750" y="5307013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17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metres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5218113" y="5307013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23</a:t>
            </a:r>
          </a:p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metres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7418388" y="5307013"/>
            <a:ext cx="1062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+mn-lt"/>
              </a:rPr>
              <a:t>&gt; 10</a:t>
            </a:r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26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metres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75" name="Picture 22" descr="Planets of the solar system (not to scal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2778125"/>
            <a:ext cx="206533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6" descr="The image “http://www.wisconline.com/feature/milkyway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200" y="2778125"/>
            <a:ext cx="20447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28" descr="The image “http://www.geocities.com/stellar_clusters/img7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00" y="2778125"/>
            <a:ext cx="215423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30" descr="The image “http://i.a.cnn.net/cnn/2004/TECH/space/05/24/universe.wide/story.nasa.rad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750" y="2778125"/>
            <a:ext cx="19224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 Box 31"/>
          <p:cNvSpPr txBox="1">
            <a:spLocks noChangeArrowheads="1"/>
          </p:cNvSpPr>
          <p:nvPr/>
        </p:nvSpPr>
        <p:spPr bwMode="auto">
          <a:xfrm>
            <a:off x="7258050" y="2070100"/>
            <a:ext cx="1272849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+mn-lt"/>
              </a:rPr>
              <a:t>universe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2" descr="univer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194" y="2928934"/>
            <a:ext cx="198121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supercl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857496"/>
            <a:ext cx="2109888" cy="19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28596" y="1345156"/>
            <a:ext cx="8401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  <a:latin typeface="+mn-lt"/>
              </a:rPr>
              <a:t>On the largest distance scales the Universe appears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smooth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with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small fluctuations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103313"/>
            <a:ext cx="8597900" cy="5729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Mass proportional to area: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Are these made of something else?  Are there more quark-, neutrino-,and electron-like particles?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A50021"/>
                </a:solidFill>
                <a:latin typeface="+mn-lt"/>
              </a:rPr>
              <a:t>ELEMENTARY PARTICLE MASSES</a:t>
            </a:r>
          </a:p>
        </p:txBody>
      </p:sp>
      <p:sp>
        <p:nvSpPr>
          <p:cNvPr id="9221" name="Oval 4"/>
          <p:cNvSpPr>
            <a:spLocks noChangeArrowheads="1"/>
          </p:cNvSpPr>
          <p:nvPr/>
        </p:nvSpPr>
        <p:spPr bwMode="auto">
          <a:xfrm>
            <a:off x="5473700" y="1016000"/>
            <a:ext cx="3429000" cy="3352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>
                <a:latin typeface="+mn-lt"/>
              </a:rPr>
              <a:t>top quark</a:t>
            </a:r>
            <a:endParaRPr lang="en-US" sz="2400">
              <a:latin typeface="+mn-lt"/>
            </a:endParaRPr>
          </a:p>
        </p:txBody>
      </p:sp>
      <p:sp>
        <p:nvSpPr>
          <p:cNvPr id="9222" name="Oval 5"/>
          <p:cNvSpPr>
            <a:spLocks noChangeArrowheads="1"/>
          </p:cNvSpPr>
          <p:nvPr/>
        </p:nvSpPr>
        <p:spPr bwMode="auto">
          <a:xfrm>
            <a:off x="4178300" y="252253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4711700" y="2405063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4" name="Oval 7"/>
          <p:cNvSpPr>
            <a:spLocks noChangeArrowheads="1"/>
          </p:cNvSpPr>
          <p:nvPr/>
        </p:nvSpPr>
        <p:spPr bwMode="auto">
          <a:xfrm>
            <a:off x="3721100" y="2598738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3035300" y="2735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2197100" y="2463800"/>
            <a:ext cx="533400" cy="533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1816100" y="2633663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1511300" y="270986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3416300" y="2735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+mn-lt"/>
            </a:endParaRPr>
          </a:p>
        </p:txBody>
      </p:sp>
      <p:sp>
        <p:nvSpPr>
          <p:cNvPr id="9230" name="Oval 13"/>
          <p:cNvSpPr>
            <a:spLocks noChangeArrowheads="1"/>
          </p:cNvSpPr>
          <p:nvPr/>
        </p:nvSpPr>
        <p:spPr bwMode="auto">
          <a:xfrm>
            <a:off x="3644900" y="3379788"/>
            <a:ext cx="2438400" cy="2438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+mn-lt"/>
              </a:rPr>
              <a:t> Z</a:t>
            </a:r>
            <a:endParaRPr lang="en-US" sz="2400" dirty="0">
              <a:latin typeface="+mn-lt"/>
            </a:endParaRPr>
          </a:p>
        </p:txBody>
      </p:sp>
      <p:sp>
        <p:nvSpPr>
          <p:cNvPr id="9231" name="Oval 14"/>
          <p:cNvSpPr>
            <a:spLocks noChangeArrowheads="1"/>
          </p:cNvSpPr>
          <p:nvPr/>
        </p:nvSpPr>
        <p:spPr bwMode="auto">
          <a:xfrm>
            <a:off x="1408113" y="3532188"/>
            <a:ext cx="2133600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latin typeface="+mn-lt"/>
              </a:rPr>
              <a:t>W</a:t>
            </a:r>
            <a:endParaRPr lang="en-US" sz="3200">
              <a:latin typeface="+mn-lt"/>
            </a:endParaRPr>
          </a:p>
        </p:txBody>
      </p:sp>
      <p:sp>
        <p:nvSpPr>
          <p:cNvPr id="9232" name="Text Box 15"/>
          <p:cNvSpPr txBox="1">
            <a:spLocks noChangeArrowheads="1"/>
          </p:cNvSpPr>
          <p:nvPr/>
        </p:nvSpPr>
        <p:spPr bwMode="auto">
          <a:xfrm>
            <a:off x="139700" y="2481263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+mn-lt"/>
              </a:rPr>
              <a:t>.   .   .</a:t>
            </a:r>
          </a:p>
        </p:txBody>
      </p:sp>
      <p:sp>
        <p:nvSpPr>
          <p:cNvPr id="9233" name="Text Box 16"/>
          <p:cNvSpPr txBox="1">
            <a:spLocks noChangeArrowheads="1"/>
          </p:cNvSpPr>
          <p:nvPr/>
        </p:nvSpPr>
        <p:spPr bwMode="auto">
          <a:xfrm>
            <a:off x="146050" y="2006600"/>
            <a:ext cx="507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/>
              <a:t>e </a:t>
            </a:r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m </a:t>
            </a:r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t</a:t>
            </a:r>
            <a:r>
              <a:rPr lang="en-US" sz="2400"/>
              <a:t>    e  </a:t>
            </a:r>
            <a:r>
              <a:rPr lang="en-US" sz="2400">
                <a:latin typeface="Symbol" pitchFamily="18" charset="2"/>
              </a:rPr>
              <a:t>m t  </a:t>
            </a:r>
            <a:r>
              <a:rPr lang="en-US" sz="2400"/>
              <a:t>u   d   s    c      b</a:t>
            </a:r>
            <a:endParaRPr lang="en-US" sz="2800"/>
          </a:p>
        </p:txBody>
      </p:sp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139700" y="4141788"/>
            <a:ext cx="1213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latin typeface="+mn-lt"/>
              </a:rPr>
              <a:t>photons</a:t>
            </a:r>
          </a:p>
          <a:p>
            <a:pPr eaLnBrk="1" hangingPunct="1"/>
            <a:r>
              <a:rPr lang="en-US" sz="2400">
                <a:latin typeface="+mn-lt"/>
              </a:rPr>
              <a:t>gluons</a:t>
            </a:r>
            <a:endParaRPr lang="en-US">
              <a:latin typeface="+mn-lt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6215106" y="3000372"/>
            <a:ext cx="2714612" cy="279559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H?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Solutions?</a:t>
            </a:r>
            <a:endParaRPr lang="en-US" dirty="0" smtClean="0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52400" y="1371600"/>
            <a:ext cx="7848600" cy="3810000"/>
          </a:xfrm>
          <a:prstGeom prst="ellipse">
            <a:avLst/>
          </a:prstGeom>
          <a:solidFill>
            <a:schemeClr val="folHlink">
              <a:alpha val="25999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414838" y="3354388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Higgs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802063" y="1574800"/>
            <a:ext cx="595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Salam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892675" y="1598613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Weinberg</a:t>
            </a:r>
            <a:endParaRPr lang="en-US" sz="1400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264025" y="15748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Glashow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4" name="WordArt 8"/>
          <p:cNvSpPr>
            <a:spLocks noChangeArrowheads="1" noChangeShapeType="1" noTextEdit="1"/>
          </p:cNvSpPr>
          <p:nvPr/>
        </p:nvSpPr>
        <p:spPr bwMode="auto">
          <a:xfrm rot="94861">
            <a:off x="2438400" y="1139825"/>
            <a:ext cx="3505200" cy="546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892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02F2D"/>
                    </a:gs>
                    <a:gs pos="100000">
                      <a:srgbClr val="FFFFFF"/>
                    </a:gs>
                  </a:gsLst>
                  <a:lin ang="5280000" scaled="1"/>
                </a:gradFill>
                <a:latin typeface="Tahoma"/>
                <a:ea typeface="ＭＳ Ｐゴシック" charset="-128"/>
                <a:cs typeface="Tahoma"/>
              </a:rPr>
              <a:t>Standard Model</a:t>
            </a:r>
          </a:p>
        </p:txBody>
      </p:sp>
      <p:sp>
        <p:nvSpPr>
          <p:cNvPr id="60425" name="WordArt 9"/>
          <p:cNvSpPr>
            <a:spLocks noChangeArrowheads="1" noChangeShapeType="1" noTextEdit="1"/>
          </p:cNvSpPr>
          <p:nvPr/>
        </p:nvSpPr>
        <p:spPr bwMode="auto">
          <a:xfrm rot="-81768">
            <a:off x="2743200" y="5038725"/>
            <a:ext cx="3124200" cy="5238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000" b="1" kern="10" smtClean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02F2D"/>
                    </a:gs>
                    <a:gs pos="100000">
                      <a:srgbClr val="FFFFFF"/>
                    </a:gs>
                  </a:gsLst>
                  <a:lin ang="16260000" scaled="1"/>
                </a:gradFill>
                <a:latin typeface="Tahoma"/>
                <a:ea typeface="ＭＳ Ｐゴシック" charset="-128"/>
                <a:cs typeface="Tahoma"/>
              </a:rPr>
              <a:t>successful for ever ??</a:t>
            </a:r>
          </a:p>
        </p:txBody>
      </p:sp>
      <p:pic>
        <p:nvPicPr>
          <p:cNvPr id="6042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641600"/>
            <a:ext cx="604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48400" y="4495800"/>
            <a:ext cx="2657475" cy="1816100"/>
            <a:chOff x="3984" y="2784"/>
            <a:chExt cx="1674" cy="1144"/>
          </a:xfrm>
        </p:grpSpPr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3984" y="3179"/>
              <a:ext cx="1669" cy="740"/>
            </a:xfrm>
            <a:prstGeom prst="rect">
              <a:avLst/>
            </a:prstGeom>
            <a:gradFill rotWithShape="0">
              <a:gsLst>
                <a:gs pos="0">
                  <a:srgbClr val="F4B2A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AA0A4C"/>
              </a:solidFill>
              <a:miter lim="800000"/>
              <a:headEnd/>
              <a:tailEnd/>
            </a:ln>
            <a:effectLst>
              <a:outerShdw blurRad="63500" dist="635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>
              <a:off x="4007" y="3230"/>
              <a:ext cx="1651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mtClean="0">
                  <a:solidFill>
                    <a:srgbClr val="AA0A4C"/>
                  </a:solidFill>
                  <a:ea typeface="ＭＳ Ｐゴシック" charset="-128"/>
                </a:rPr>
                <a:t>Extra Dimensions</a:t>
              </a:r>
            </a:p>
            <a:p>
              <a:pPr algn="ctr" defTabSz="457200"/>
              <a:r>
                <a:rPr lang="en-US" sz="1200" smtClean="0">
                  <a:solidFill>
                    <a:srgbClr val="AA0A4C"/>
                  </a:solidFill>
                  <a:ea typeface="ＭＳ Ｐゴシック" charset="-128"/>
                </a:rPr>
                <a:t>New dimensions introduced</a:t>
              </a:r>
            </a:p>
            <a:p>
              <a:pPr algn="ctr" defTabSz="457200"/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m</a:t>
              </a:r>
              <a:r>
                <a:rPr lang="en-US" sz="1200" baseline="-250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Gravity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 ≈ m</a:t>
              </a:r>
              <a:r>
                <a:rPr lang="en-US" sz="1200" baseline="-250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elw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 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  <a:sym typeface="Monotype Sorts" charset="2"/>
                </a:rPr>
                <a:t> </a:t>
              </a:r>
              <a:r>
                <a:rPr lang="en-US" sz="1200" smtClean="0">
                  <a:solidFill>
                    <a:srgbClr val="000000"/>
                  </a:solidFill>
                  <a:ea typeface="ＭＳ Ｐゴシック" charset="-128"/>
                </a:rPr>
                <a:t>Hierarchy problem</a:t>
              </a:r>
            </a:p>
            <a:p>
              <a:pPr algn="ctr" defTabSz="457200"/>
              <a:r>
                <a:rPr lang="en-US" sz="1200" smtClean="0">
                  <a:solidFill>
                    <a:srgbClr val="000000"/>
                  </a:solidFill>
                  <a:ea typeface="ＭＳ Ｐゴシック" charset="-128"/>
                </a:rPr>
                <a:t>           solved</a:t>
              </a:r>
            </a:p>
            <a:p>
              <a:pPr algn="ctr" defTabSz="457200"/>
              <a:r>
                <a:rPr lang="en-US" sz="1200" b="1" smtClean="0">
                  <a:solidFill>
                    <a:srgbClr val="AA0A4C"/>
                  </a:solidFill>
                  <a:ea typeface="ＭＳ Ｐゴシック" charset="-128"/>
                </a:rPr>
                <a:t>New particles at ≈ TeV scale</a:t>
              </a:r>
              <a:endParaRPr lang="en-US" sz="1200" b="1" smtClean="0">
                <a:solidFill>
                  <a:srgbClr val="AA0A4C"/>
                </a:solidFill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33810" name="AutoShape 18"/>
            <p:cNvSpPr>
              <a:spLocks noChangeArrowheads="1"/>
            </p:cNvSpPr>
            <p:nvPr/>
          </p:nvSpPr>
          <p:spPr bwMode="auto">
            <a:xfrm rot="2390201">
              <a:off x="4368" y="2784"/>
              <a:ext cx="561" cy="306"/>
            </a:xfrm>
            <a:custGeom>
              <a:avLst/>
              <a:gdLst>
                <a:gd name="G0" fmla="+- 15997 0 0"/>
                <a:gd name="G1" fmla="+- 7129 0 0"/>
                <a:gd name="G2" fmla="+- 21600 0 7129"/>
                <a:gd name="G3" fmla="+- 10800 0 7129"/>
                <a:gd name="G4" fmla="+- 21600 0 15997"/>
                <a:gd name="G5" fmla="*/ G4 G3 10800"/>
                <a:gd name="G6" fmla="+- 21600 0 G5"/>
                <a:gd name="T0" fmla="*/ 15997 w 21600"/>
                <a:gd name="T1" fmla="*/ 0 h 21600"/>
                <a:gd name="T2" fmla="*/ 0 w 21600"/>
                <a:gd name="T3" fmla="*/ 10800 h 21600"/>
                <a:gd name="T4" fmla="*/ 1599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AA0A4C"/>
                </a:gs>
              </a:gsLst>
              <a:lin ang="0" scaled="1"/>
            </a:gradFill>
            <a:ln w="9525">
              <a:solidFill>
                <a:srgbClr val="AA0A4C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52400" y="4584700"/>
            <a:ext cx="3048000" cy="1751013"/>
            <a:chOff x="96" y="2832"/>
            <a:chExt cx="1920" cy="1103"/>
          </a:xfrm>
        </p:grpSpPr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96" y="3230"/>
              <a:ext cx="1920" cy="69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63500" dist="508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51" y="2832"/>
              <a:ext cx="1838" cy="1103"/>
              <a:chOff x="151" y="2832"/>
              <a:chExt cx="1838" cy="1103"/>
            </a:xfrm>
          </p:grpSpPr>
          <p:sp>
            <p:nvSpPr>
              <p:cNvPr id="60497" name="Text Box 22"/>
              <p:cNvSpPr txBox="1">
                <a:spLocks noChangeArrowheads="1"/>
              </p:cNvSpPr>
              <p:nvPr/>
            </p:nvSpPr>
            <p:spPr bwMode="auto">
              <a:xfrm>
                <a:off x="151" y="3237"/>
                <a:ext cx="183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n-GB" smtClean="0">
                    <a:solidFill>
                      <a:srgbClr val="FFFFFF"/>
                    </a:solidFill>
                    <a:ea typeface="ＭＳ Ｐゴシック" charset="-128"/>
                  </a:rPr>
                  <a:t>Supersymmetry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New particles at ≈ TeV scale, light Higgs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Unification of forces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Higgs mass stabilized</a:t>
                </a:r>
              </a:p>
              <a:p>
                <a:pPr algn="ctr" defTabSz="457200"/>
                <a:r>
                  <a:rPr lang="en-GB" sz="1200" b="1" smtClean="0">
                    <a:solidFill>
                      <a:srgbClr val="FFFFFF"/>
                    </a:solidFill>
                    <a:ea typeface="ＭＳ Ｐゴシック" charset="-128"/>
                  </a:rPr>
                  <a:t>No new interactions</a:t>
                </a:r>
                <a:endParaRPr lang="en-GB" sz="1200" b="1" smtClean="0">
                  <a:solidFill>
                    <a:srgbClr val="2E1694"/>
                  </a:solidFill>
                  <a:ea typeface="ＭＳ Ｐゴシック" charset="-128"/>
                </a:endParaRPr>
              </a:p>
            </p:txBody>
          </p:sp>
          <p:sp>
            <p:nvSpPr>
              <p:cNvPr id="33815" name="AutoShape 23"/>
              <p:cNvSpPr>
                <a:spLocks noChangeArrowheads="1"/>
              </p:cNvSpPr>
              <p:nvPr/>
            </p:nvSpPr>
            <p:spPr bwMode="auto">
              <a:xfrm rot="8995082">
                <a:off x="1008" y="2832"/>
                <a:ext cx="617" cy="306"/>
              </a:xfrm>
              <a:custGeom>
                <a:avLst/>
                <a:gdLst>
                  <a:gd name="G0" fmla="+- 15997 0 0"/>
                  <a:gd name="G1" fmla="+- 7129 0 0"/>
                  <a:gd name="G2" fmla="+- 21600 0 7129"/>
                  <a:gd name="G3" fmla="+- 10800 0 7129"/>
                  <a:gd name="G4" fmla="+- 21600 0 15997"/>
                  <a:gd name="G5" fmla="*/ G4 G3 10800"/>
                  <a:gd name="G6" fmla="+- 21600 0 G5"/>
                  <a:gd name="T0" fmla="*/ 15997 w 21600"/>
                  <a:gd name="T1" fmla="*/ 0 h 21600"/>
                  <a:gd name="T2" fmla="*/ 0 w 21600"/>
                  <a:gd name="T3" fmla="*/ 10800 h 21600"/>
                  <a:gd name="T4" fmla="*/ 15997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5997" y="0"/>
                    </a:moveTo>
                    <a:lnTo>
                      <a:pt x="15997" y="7129"/>
                    </a:lnTo>
                    <a:lnTo>
                      <a:pt x="3375" y="7129"/>
                    </a:lnTo>
                    <a:lnTo>
                      <a:pt x="3375" y="14471"/>
                    </a:lnTo>
                    <a:lnTo>
                      <a:pt x="15997" y="14471"/>
                    </a:lnTo>
                    <a:lnTo>
                      <a:pt x="15997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7129"/>
                    </a:moveTo>
                    <a:lnTo>
                      <a:pt x="1350" y="14471"/>
                    </a:lnTo>
                    <a:lnTo>
                      <a:pt x="2700" y="14471"/>
                    </a:lnTo>
                    <a:lnTo>
                      <a:pt x="2700" y="7129"/>
                    </a:lnTo>
                    <a:close/>
                  </a:path>
                  <a:path w="21600" h="21600">
                    <a:moveTo>
                      <a:pt x="0" y="7129"/>
                    </a:moveTo>
                    <a:lnTo>
                      <a:pt x="0" y="14471"/>
                    </a:lnTo>
                    <a:lnTo>
                      <a:pt x="675" y="14471"/>
                    </a:lnTo>
                    <a:lnTo>
                      <a:pt x="675" y="712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rgbClr val="2E1694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52400" y="1047750"/>
            <a:ext cx="1704975" cy="1162050"/>
            <a:chOff x="558" y="954"/>
            <a:chExt cx="1170" cy="876"/>
          </a:xfrm>
        </p:grpSpPr>
        <p:pic>
          <p:nvPicPr>
            <p:cNvPr id="60493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8" y="954"/>
              <a:ext cx="361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94" name="AutoShape 26"/>
            <p:cNvSpPr>
              <a:spLocks noChangeArrowheads="1"/>
            </p:cNvSpPr>
            <p:nvPr/>
          </p:nvSpPr>
          <p:spPr bwMode="auto">
            <a:xfrm rot="-9610758">
              <a:off x="1111" y="1392"/>
              <a:ext cx="617" cy="3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1 w 21600"/>
                <a:gd name="T13" fmla="*/ 7129 h 21600"/>
                <a:gd name="T14" fmla="*/ 19710 w 21600"/>
                <a:gd name="T15" fmla="*/ 14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GB" smtClean="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6400800" y="762000"/>
            <a:ext cx="2667000" cy="1535113"/>
            <a:chOff x="3984" y="480"/>
            <a:chExt cx="1680" cy="967"/>
          </a:xfrm>
        </p:grpSpPr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3984" y="480"/>
              <a:ext cx="1680" cy="672"/>
            </a:xfrm>
            <a:prstGeom prst="rect">
              <a:avLst/>
            </a:prstGeom>
            <a:solidFill>
              <a:srgbClr val="C0DDFD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491" name="Text Box 29"/>
            <p:cNvSpPr txBox="1">
              <a:spLocks noChangeArrowheads="1"/>
            </p:cNvSpPr>
            <p:nvPr/>
          </p:nvSpPr>
          <p:spPr bwMode="auto">
            <a:xfrm>
              <a:off x="3984" y="488"/>
              <a:ext cx="1657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GB" sz="16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Technicolor</a:t>
              </a:r>
            </a:p>
            <a:p>
              <a:pPr algn="ctr" defTabSz="457200"/>
              <a: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New (strong) interactions produce EWSB</a:t>
              </a:r>
              <a:b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</a:br>
              <a:endParaRPr lang="en-GB" sz="1000" smtClean="0">
                <a:solidFill>
                  <a:srgbClr val="336699"/>
                </a:solidFill>
                <a:latin typeface="Tahoma" charset="0"/>
                <a:ea typeface="ＭＳ Ｐゴシック" charset="-128"/>
              </a:endParaRPr>
            </a:p>
            <a:p>
              <a:pPr algn="ctr" defTabSz="457200"/>
              <a: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Extensions of the SM gauge group : </a:t>
              </a:r>
            </a:p>
            <a:p>
              <a:pPr algn="ctr" defTabSz="457200"/>
              <a:r>
                <a:rPr lang="en-GB" sz="16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Little Higgs / GUTs / …</a:t>
              </a:r>
              <a:endParaRPr lang="en-GB" b="1" smtClean="0">
                <a:solidFill>
                  <a:srgbClr val="336699"/>
                </a:solidFill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33822" name="AutoShape 30"/>
            <p:cNvSpPr>
              <a:spLocks noChangeArrowheads="1"/>
            </p:cNvSpPr>
            <p:nvPr/>
          </p:nvSpPr>
          <p:spPr bwMode="auto">
            <a:xfrm rot="-1578945">
              <a:off x="4419" y="1141"/>
              <a:ext cx="522" cy="306"/>
            </a:xfrm>
            <a:custGeom>
              <a:avLst/>
              <a:gdLst>
                <a:gd name="G0" fmla="+- 15997 0 0"/>
                <a:gd name="G1" fmla="+- 7129 0 0"/>
                <a:gd name="G2" fmla="+- 21600 0 7129"/>
                <a:gd name="G3" fmla="+- 10800 0 7129"/>
                <a:gd name="G4" fmla="+- 21600 0 15997"/>
                <a:gd name="G5" fmla="*/ G4 G3 10800"/>
                <a:gd name="G6" fmla="+- 21600 0 G5"/>
                <a:gd name="T0" fmla="*/ 15997 w 21600"/>
                <a:gd name="T1" fmla="*/ 0 h 21600"/>
                <a:gd name="T2" fmla="*/ 0 w 21600"/>
                <a:gd name="T3" fmla="*/ 10800 h 21600"/>
                <a:gd name="T4" fmla="*/ 1599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solidFill>
              <a:srgbClr val="C0DDFD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0434" name="Text Box 31"/>
          <p:cNvSpPr txBox="1">
            <a:spLocks noChangeArrowheads="1"/>
          </p:cNvSpPr>
          <p:nvPr/>
        </p:nvSpPr>
        <p:spPr bwMode="auto">
          <a:xfrm>
            <a:off x="3773488" y="3327400"/>
            <a:ext cx="650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Rubbia</a:t>
            </a:r>
          </a:p>
        </p:txBody>
      </p:sp>
      <p:sp>
        <p:nvSpPr>
          <p:cNvPr id="60435" name="Text Box 32"/>
          <p:cNvSpPr txBox="1">
            <a:spLocks noChangeArrowheads="1"/>
          </p:cNvSpPr>
          <p:nvPr/>
        </p:nvSpPr>
        <p:spPr bwMode="auto">
          <a:xfrm>
            <a:off x="5059363" y="3357563"/>
            <a:ext cx="6953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van der </a:t>
            </a:r>
          </a:p>
          <a:p>
            <a:pPr algn="ctr" defTabSz="457200">
              <a:lnSpc>
                <a:spcPct val="80000"/>
              </a:lnSpc>
            </a:pPr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Meer</a:t>
            </a:r>
            <a:endParaRPr lang="en-US" sz="1600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36" name="Picture 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2641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7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3650" y="2641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8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2032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9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08650" y="1955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0" name="Text Box 37"/>
          <p:cNvSpPr txBox="1">
            <a:spLocks noChangeArrowheads="1"/>
          </p:cNvSpPr>
          <p:nvPr/>
        </p:nvSpPr>
        <p:spPr bwMode="auto">
          <a:xfrm>
            <a:off x="5573713" y="1727200"/>
            <a:ext cx="733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Veltman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41" name="Text Box 38"/>
          <p:cNvSpPr txBox="1">
            <a:spLocks noChangeArrowheads="1"/>
          </p:cNvSpPr>
          <p:nvPr/>
        </p:nvSpPr>
        <p:spPr bwMode="auto">
          <a:xfrm>
            <a:off x="6224588" y="1803400"/>
            <a:ext cx="68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‘t Hooft</a:t>
            </a:r>
          </a:p>
        </p:txBody>
      </p:sp>
      <p:pic>
        <p:nvPicPr>
          <p:cNvPr id="60442" name="Picture 39" descr="gro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4050" y="1879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3" name="Picture 40" descr="politz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81200" y="1955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4" name="Picture 41" descr="wilcze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84450" y="1879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5" name="Text Box 42"/>
          <p:cNvSpPr txBox="1">
            <a:spLocks noChangeArrowheads="1"/>
          </p:cNvSpPr>
          <p:nvPr/>
        </p:nvSpPr>
        <p:spPr bwMode="auto">
          <a:xfrm>
            <a:off x="3195638" y="1651000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Gross</a:t>
            </a:r>
          </a:p>
        </p:txBody>
      </p:sp>
      <p:sp>
        <p:nvSpPr>
          <p:cNvPr id="60446" name="Text Box 43"/>
          <p:cNvSpPr txBox="1">
            <a:spLocks noChangeArrowheads="1"/>
          </p:cNvSpPr>
          <p:nvPr/>
        </p:nvSpPr>
        <p:spPr bwMode="auto">
          <a:xfrm>
            <a:off x="2516188" y="1651000"/>
            <a:ext cx="68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Wilczek</a:t>
            </a:r>
          </a:p>
        </p:txBody>
      </p:sp>
      <p:sp>
        <p:nvSpPr>
          <p:cNvPr id="60447" name="Text Box 44"/>
          <p:cNvSpPr txBox="1">
            <a:spLocks noChangeArrowheads="1"/>
          </p:cNvSpPr>
          <p:nvPr/>
        </p:nvSpPr>
        <p:spPr bwMode="auto">
          <a:xfrm>
            <a:off x="1908175" y="1727200"/>
            <a:ext cx="674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Politzer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48" name="Picture 45" descr="croni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24600" y="2870200"/>
            <a:ext cx="538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9" name="Text Box 46"/>
          <p:cNvSpPr txBox="1">
            <a:spLocks noChangeArrowheads="1"/>
          </p:cNvSpPr>
          <p:nvPr/>
        </p:nvSpPr>
        <p:spPr bwMode="auto">
          <a:xfrm>
            <a:off x="6246813" y="3556000"/>
            <a:ext cx="620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Cronin</a:t>
            </a:r>
          </a:p>
        </p:txBody>
      </p:sp>
      <p:pic>
        <p:nvPicPr>
          <p:cNvPr id="60450" name="Picture 47" descr="fitch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2794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1" name="Text Box 48"/>
          <p:cNvSpPr txBox="1">
            <a:spLocks noChangeArrowheads="1"/>
          </p:cNvSpPr>
          <p:nvPr/>
        </p:nvSpPr>
        <p:spPr bwMode="auto">
          <a:xfrm>
            <a:off x="5737225" y="3479800"/>
            <a:ext cx="50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Fitch</a:t>
            </a:r>
          </a:p>
        </p:txBody>
      </p:sp>
      <p:pic>
        <p:nvPicPr>
          <p:cNvPr id="60452" name="Picture 49" descr="per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0" y="24892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3" name="Picture 50" descr="reine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71600" y="2260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4" name="Text Box 51"/>
          <p:cNvSpPr txBox="1">
            <a:spLocks noChangeArrowheads="1"/>
          </p:cNvSpPr>
          <p:nvPr/>
        </p:nvSpPr>
        <p:spPr bwMode="auto">
          <a:xfrm>
            <a:off x="1320800" y="2032000"/>
            <a:ext cx="63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Reines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55" name="Text Box 52"/>
          <p:cNvSpPr txBox="1">
            <a:spLocks noChangeArrowheads="1"/>
          </p:cNvSpPr>
          <p:nvPr/>
        </p:nvSpPr>
        <p:spPr bwMode="auto">
          <a:xfrm>
            <a:off x="762000" y="3251200"/>
            <a:ext cx="43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Perl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56" name="Picture 53" descr="friedman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34200" y="2438400"/>
            <a:ext cx="5222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7" name="Text Box 54"/>
          <p:cNvSpPr txBox="1">
            <a:spLocks noChangeArrowheads="1"/>
          </p:cNvSpPr>
          <p:nvPr/>
        </p:nvSpPr>
        <p:spPr bwMode="auto">
          <a:xfrm>
            <a:off x="6777038" y="3098800"/>
            <a:ext cx="817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Friedman</a:t>
            </a:r>
          </a:p>
        </p:txBody>
      </p:sp>
      <p:pic>
        <p:nvPicPr>
          <p:cNvPr id="60458" name="Picture 55" descr="kendall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10400" y="34290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9" name="Text Box 56"/>
          <p:cNvSpPr txBox="1">
            <a:spLocks noChangeArrowheads="1"/>
          </p:cNvSpPr>
          <p:nvPr/>
        </p:nvSpPr>
        <p:spPr bwMode="auto">
          <a:xfrm>
            <a:off x="6877050" y="4038600"/>
            <a:ext cx="673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Kendall</a:t>
            </a:r>
          </a:p>
        </p:txBody>
      </p:sp>
      <p:pic>
        <p:nvPicPr>
          <p:cNvPr id="60460" name="Picture 57" descr="taylo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816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1" name="Text Box 58"/>
          <p:cNvSpPr txBox="1">
            <a:spLocks noChangeArrowheads="1"/>
          </p:cNvSpPr>
          <p:nvPr/>
        </p:nvSpPr>
        <p:spPr bwMode="auto">
          <a:xfrm>
            <a:off x="5113338" y="4419600"/>
            <a:ext cx="588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Taylor</a:t>
            </a:r>
          </a:p>
        </p:txBody>
      </p:sp>
      <p:pic>
        <p:nvPicPr>
          <p:cNvPr id="60462" name="Picture 59" descr="lederman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59050" y="27447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3" name="Text Box 60"/>
          <p:cNvSpPr txBox="1">
            <a:spLocks noChangeArrowheads="1"/>
          </p:cNvSpPr>
          <p:nvPr/>
        </p:nvSpPr>
        <p:spPr bwMode="auto">
          <a:xfrm>
            <a:off x="2520950" y="3430588"/>
            <a:ext cx="858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Lederman</a:t>
            </a:r>
          </a:p>
        </p:txBody>
      </p:sp>
      <p:pic>
        <p:nvPicPr>
          <p:cNvPr id="60464" name="Picture 61" descr="schwartz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49450" y="27447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5" name="Text Box 62"/>
          <p:cNvSpPr txBox="1">
            <a:spLocks noChangeArrowheads="1"/>
          </p:cNvSpPr>
          <p:nvPr/>
        </p:nvSpPr>
        <p:spPr bwMode="auto">
          <a:xfrm>
            <a:off x="1827213" y="3430588"/>
            <a:ext cx="796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Schwartz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66" name="Picture 63" descr="steinberger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39850" y="30495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7" name="Text Box 64"/>
          <p:cNvSpPr txBox="1">
            <a:spLocks noChangeArrowheads="1"/>
          </p:cNvSpPr>
          <p:nvPr/>
        </p:nvSpPr>
        <p:spPr bwMode="auto">
          <a:xfrm>
            <a:off x="1228725" y="3735388"/>
            <a:ext cx="96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Steinberger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68" name="Picture 65" descr="richte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76600" y="3657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69" name="Picture 66" descr="ti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200400" y="2717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0" name="Text Box 67"/>
          <p:cNvSpPr txBox="1">
            <a:spLocks noChangeArrowheads="1"/>
          </p:cNvSpPr>
          <p:nvPr/>
        </p:nvSpPr>
        <p:spPr bwMode="auto">
          <a:xfrm>
            <a:off x="3224213" y="4370388"/>
            <a:ext cx="658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Richter</a:t>
            </a:r>
          </a:p>
        </p:txBody>
      </p:sp>
      <p:sp>
        <p:nvSpPr>
          <p:cNvPr id="60471" name="Text Box 68"/>
          <p:cNvSpPr txBox="1">
            <a:spLocks noChangeArrowheads="1"/>
          </p:cNvSpPr>
          <p:nvPr/>
        </p:nvSpPr>
        <p:spPr bwMode="auto">
          <a:xfrm>
            <a:off x="3205163" y="3403600"/>
            <a:ext cx="481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Ting</a:t>
            </a:r>
          </a:p>
        </p:txBody>
      </p:sp>
      <p:pic>
        <p:nvPicPr>
          <p:cNvPr id="60472" name="Picture 69" descr="gell-mann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86200" y="3657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3" name="Text Box 70"/>
          <p:cNvSpPr txBox="1">
            <a:spLocks noChangeArrowheads="1"/>
          </p:cNvSpPr>
          <p:nvPr/>
        </p:nvSpPr>
        <p:spPr bwMode="auto">
          <a:xfrm>
            <a:off x="3794125" y="4370388"/>
            <a:ext cx="865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Gell-Mann</a:t>
            </a:r>
          </a:p>
        </p:txBody>
      </p:sp>
      <p:pic>
        <p:nvPicPr>
          <p:cNvPr id="60474" name="Picture 71" descr="alvarez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5720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5" name="Text Box 72"/>
          <p:cNvSpPr txBox="1">
            <a:spLocks noChangeArrowheads="1"/>
          </p:cNvSpPr>
          <p:nvPr/>
        </p:nvSpPr>
        <p:spPr bwMode="auto">
          <a:xfrm>
            <a:off x="4513263" y="4419600"/>
            <a:ext cx="67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Alvarez</a:t>
            </a:r>
          </a:p>
        </p:txBody>
      </p:sp>
      <p:pic>
        <p:nvPicPr>
          <p:cNvPr id="60476" name="Picture 73" descr="schwinger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447800" y="39624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77" name="Picture 74" descr="feynman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908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8" name="Text Box 75"/>
          <p:cNvSpPr txBox="1">
            <a:spLocks noChangeArrowheads="1"/>
          </p:cNvSpPr>
          <p:nvPr/>
        </p:nvSpPr>
        <p:spPr bwMode="auto">
          <a:xfrm>
            <a:off x="2517775" y="4446588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Feynman</a:t>
            </a:r>
          </a:p>
        </p:txBody>
      </p:sp>
      <p:sp>
        <p:nvSpPr>
          <p:cNvPr id="60479" name="Text Box 76"/>
          <p:cNvSpPr txBox="1">
            <a:spLocks noChangeArrowheads="1"/>
          </p:cNvSpPr>
          <p:nvPr/>
        </p:nvSpPr>
        <p:spPr bwMode="auto">
          <a:xfrm>
            <a:off x="606425" y="3962400"/>
            <a:ext cx="882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Schwinger</a:t>
            </a:r>
          </a:p>
        </p:txBody>
      </p:sp>
      <p:pic>
        <p:nvPicPr>
          <p:cNvPr id="60480" name="Picture 77" descr="hofstadter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04800" y="30480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1" name="Text Box 78"/>
          <p:cNvSpPr txBox="1">
            <a:spLocks noChangeArrowheads="1"/>
          </p:cNvSpPr>
          <p:nvPr/>
        </p:nvSpPr>
        <p:spPr bwMode="auto">
          <a:xfrm>
            <a:off x="301625" y="3733800"/>
            <a:ext cx="893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Hofstadter</a:t>
            </a:r>
          </a:p>
        </p:txBody>
      </p:sp>
      <p:pic>
        <p:nvPicPr>
          <p:cNvPr id="60482" name="Picture 79" descr="ya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791200" y="3784600"/>
            <a:ext cx="501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3" name="Text Box 80"/>
          <p:cNvSpPr txBox="1">
            <a:spLocks noChangeArrowheads="1"/>
          </p:cNvSpPr>
          <p:nvPr/>
        </p:nvSpPr>
        <p:spPr bwMode="auto">
          <a:xfrm>
            <a:off x="5803900" y="4446588"/>
            <a:ext cx="514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Yang</a:t>
            </a:r>
          </a:p>
        </p:txBody>
      </p:sp>
      <p:pic>
        <p:nvPicPr>
          <p:cNvPr id="60484" name="Picture 81" descr="lee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324600" y="3810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5" name="Text Box 82"/>
          <p:cNvSpPr txBox="1">
            <a:spLocks noChangeArrowheads="1"/>
          </p:cNvSpPr>
          <p:nvPr/>
        </p:nvSpPr>
        <p:spPr bwMode="auto">
          <a:xfrm>
            <a:off x="6408738" y="4495800"/>
            <a:ext cx="423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Lee</a:t>
            </a:r>
          </a:p>
        </p:txBody>
      </p:sp>
      <p:sp>
        <p:nvSpPr>
          <p:cNvPr id="60486" name="Rectangle 83"/>
          <p:cNvSpPr>
            <a:spLocks noChangeArrowheads="1"/>
          </p:cNvSpPr>
          <p:nvPr/>
        </p:nvSpPr>
        <p:spPr bwMode="auto">
          <a:xfrm>
            <a:off x="7696200" y="3932238"/>
            <a:ext cx="1262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Selected NP </a:t>
            </a:r>
          </a:p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since 1957 </a:t>
            </a:r>
          </a:p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Except P. Higgs</a:t>
            </a:r>
          </a:p>
        </p:txBody>
      </p:sp>
      <p:grpSp>
        <p:nvGrpSpPr>
          <p:cNvPr id="7" name="Group 85"/>
          <p:cNvGrpSpPr>
            <a:grpSpLocks/>
          </p:cNvGrpSpPr>
          <p:nvPr/>
        </p:nvGrpSpPr>
        <p:grpSpPr bwMode="auto">
          <a:xfrm>
            <a:off x="228600" y="2438400"/>
            <a:ext cx="7543800" cy="1447800"/>
            <a:chOff x="144" y="1440"/>
            <a:chExt cx="4752" cy="912"/>
          </a:xfrm>
        </p:grpSpPr>
        <p:sp>
          <p:nvSpPr>
            <p:cNvPr id="3387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489" name="Text Box 10"/>
            <p:cNvSpPr txBox="1">
              <a:spLocks noChangeArrowheads="1"/>
            </p:cNvSpPr>
            <p:nvPr/>
          </p:nvSpPr>
          <p:spPr bwMode="auto">
            <a:xfrm>
              <a:off x="144" y="1536"/>
              <a:ext cx="4752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For all proposed solutions: </a:t>
              </a:r>
            </a:p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new particles should appear </a:t>
              </a:r>
            </a:p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at </a:t>
              </a:r>
              <a:r>
                <a:rPr lang="en-US" b="1" dirty="0" err="1" smtClean="0">
                  <a:solidFill>
                    <a:srgbClr val="003366"/>
                  </a:solidFill>
                  <a:ea typeface="ＭＳ Ｐゴシック" charset="-128"/>
                </a:rPr>
                <a:t>TeV</a:t>
              </a:r>
              <a:r>
                <a:rPr lang="en-US" b="1" dirty="0" smtClean="0">
                  <a:solidFill>
                    <a:srgbClr val="003366"/>
                  </a:solidFill>
                  <a:ea typeface="ＭＳ Ｐゴシック" charset="-128"/>
                </a:rPr>
                <a:t> </a:t>
              </a:r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scale or below</a:t>
              </a:r>
            </a:p>
            <a:p>
              <a:pPr algn="ctr" defTabSz="457200"/>
              <a:r>
                <a:rPr lang="en-US" sz="2000" b="1" dirty="0" smtClean="0">
                  <a:solidFill>
                    <a:srgbClr val="003366"/>
                  </a:solidFill>
                  <a:latin typeface="Tahoma" charset="0"/>
                  <a:ea typeface="ＭＳ Ｐゴシック" charset="-128"/>
                  <a:sym typeface="Wingdings" pitchFamily="2" charset="2"/>
                </a:rPr>
                <a:t> t</a:t>
              </a:r>
              <a:r>
                <a:rPr lang="en-US" sz="2000" b="1" dirty="0" smtClean="0">
                  <a:solidFill>
                    <a:srgbClr val="003366"/>
                  </a:solidFill>
                  <a:latin typeface="Tahoma" charset="0"/>
                  <a:ea typeface="ＭＳ Ｐゴシック" charset="-128"/>
                </a:rPr>
                <a:t>erritory of the LHC</a:t>
              </a:r>
              <a:endParaRPr lang="en-US" sz="2000" b="1" dirty="0" smtClean="0">
                <a:solidFill>
                  <a:srgbClr val="000000"/>
                </a:solidFill>
                <a:latin typeface="Tahoma" charset="0"/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A50021"/>
                </a:solidFill>
                <a:latin typeface="+mn-lt"/>
              </a:rPr>
              <a:t>THE HIGGS BOSON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420813"/>
            <a:ext cx="8453438" cy="4887912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3333FF"/>
                </a:solidFill>
              </a:rPr>
              <a:t>W</a:t>
            </a:r>
            <a:r>
              <a:rPr lang="en-US" sz="2400" dirty="0" smtClean="0">
                <a:solidFill>
                  <a:srgbClr val="3333FF"/>
                </a:solidFill>
              </a:rPr>
              <a:t>ith only the known particles, the current theory is incomplete: it predicts that all particles are </a:t>
            </a:r>
            <a:r>
              <a:rPr lang="en-US" sz="2400" dirty="0" err="1" smtClean="0">
                <a:solidFill>
                  <a:srgbClr val="3333FF"/>
                </a:solidFill>
              </a:rPr>
              <a:t>massless</a:t>
            </a:r>
            <a:r>
              <a:rPr lang="en-US" sz="2400" dirty="0" smtClean="0">
                <a:solidFill>
                  <a:srgbClr val="3333FF"/>
                </a:solidFill>
              </a:rPr>
              <a:t> and travel at the speed of light</a:t>
            </a:r>
          </a:p>
          <a:p>
            <a:pPr eaLnBrk="1" hangingPunct="1"/>
            <a:endParaRPr lang="en-US" sz="1000" dirty="0" smtClean="0">
              <a:solidFill>
                <a:srgbClr val="3333FF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0BE00"/>
                </a:solidFill>
              </a:rPr>
              <a:t>A hypothetical particle, the Higgs boson, fixes this problem, but we’ve yet to find it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771900" y="3886200"/>
            <a:ext cx="4649788" cy="2349500"/>
            <a:chOff x="2376" y="2560"/>
            <a:chExt cx="2929" cy="1480"/>
          </a:xfrm>
        </p:grpSpPr>
        <p:sp>
          <p:nvSpPr>
            <p:cNvPr id="10248" name="Rectangle 25"/>
            <p:cNvSpPr>
              <a:spLocks noChangeArrowheads="1"/>
            </p:cNvSpPr>
            <p:nvPr/>
          </p:nvSpPr>
          <p:spPr bwMode="auto">
            <a:xfrm>
              <a:off x="2376" y="2560"/>
              <a:ext cx="2920" cy="1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2566" y="2903"/>
              <a:ext cx="6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electron</a:t>
              </a:r>
            </a:p>
          </p:txBody>
        </p:sp>
        <p:sp>
          <p:nvSpPr>
            <p:cNvPr id="10250" name="Text Box 12"/>
            <p:cNvSpPr txBox="1">
              <a:spLocks noChangeArrowheads="1"/>
            </p:cNvSpPr>
            <p:nvPr/>
          </p:nvSpPr>
          <p:spPr bwMode="auto">
            <a:xfrm>
              <a:off x="2522" y="3471"/>
              <a:ext cx="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+mn-lt"/>
                </a:rPr>
                <a:t>top quark</a:t>
              </a:r>
            </a:p>
          </p:txBody>
        </p:sp>
        <p:sp>
          <p:nvSpPr>
            <p:cNvPr id="10251" name="Line 13"/>
            <p:cNvSpPr>
              <a:spLocks noChangeShapeType="1"/>
            </p:cNvSpPr>
            <p:nvPr/>
          </p:nvSpPr>
          <p:spPr bwMode="auto">
            <a:xfrm>
              <a:off x="3448" y="3024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2" name="Line 14"/>
            <p:cNvSpPr>
              <a:spLocks noChangeShapeType="1"/>
            </p:cNvSpPr>
            <p:nvPr/>
          </p:nvSpPr>
          <p:spPr bwMode="auto">
            <a:xfrm flipV="1">
              <a:off x="3952" y="2840"/>
              <a:ext cx="80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3" name="Line 16"/>
            <p:cNvSpPr>
              <a:spLocks noChangeShapeType="1"/>
            </p:cNvSpPr>
            <p:nvPr/>
          </p:nvSpPr>
          <p:spPr bwMode="auto">
            <a:xfrm>
              <a:off x="3464" y="3592"/>
              <a:ext cx="188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4" name="Line 17"/>
            <p:cNvSpPr>
              <a:spLocks noChangeShapeType="1"/>
            </p:cNvSpPr>
            <p:nvPr/>
          </p:nvSpPr>
          <p:spPr bwMode="auto">
            <a:xfrm flipV="1">
              <a:off x="3649" y="3449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5" name="Line 18"/>
            <p:cNvSpPr>
              <a:spLocks noChangeShapeType="1"/>
            </p:cNvSpPr>
            <p:nvPr/>
          </p:nvSpPr>
          <p:spPr bwMode="auto">
            <a:xfrm>
              <a:off x="3642" y="3450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H="1">
              <a:off x="3675" y="3611"/>
              <a:ext cx="104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>
              <a:off x="3676" y="3716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H="1" flipV="1">
              <a:off x="3653" y="3637"/>
              <a:ext cx="216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9" name="Line 22"/>
            <p:cNvSpPr>
              <a:spLocks noChangeShapeType="1"/>
            </p:cNvSpPr>
            <p:nvPr/>
          </p:nvSpPr>
          <p:spPr bwMode="auto">
            <a:xfrm flipV="1">
              <a:off x="3662" y="3486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0" name="Line 23"/>
            <p:cNvSpPr>
              <a:spLocks noChangeShapeType="1"/>
            </p:cNvSpPr>
            <p:nvPr/>
          </p:nvSpPr>
          <p:spPr bwMode="auto">
            <a:xfrm>
              <a:off x="3815" y="3499"/>
              <a:ext cx="16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1" name="Line 24"/>
            <p:cNvSpPr>
              <a:spLocks noChangeShapeType="1"/>
            </p:cNvSpPr>
            <p:nvPr/>
          </p:nvSpPr>
          <p:spPr bwMode="auto">
            <a:xfrm flipH="1">
              <a:off x="3944" y="3636"/>
              <a:ext cx="4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2" name="Text Box 27"/>
            <p:cNvSpPr txBox="1">
              <a:spLocks noChangeArrowheads="1"/>
            </p:cNvSpPr>
            <p:nvPr/>
          </p:nvSpPr>
          <p:spPr bwMode="auto">
            <a:xfrm>
              <a:off x="4403" y="3559"/>
              <a:ext cx="90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+mn-lt"/>
                </a:rPr>
                <a:t>Normal particles </a:t>
              </a:r>
            </a:p>
            <a:p>
              <a:r>
                <a:rPr lang="en-US" sz="1400">
                  <a:latin typeface="+mn-lt"/>
                </a:rPr>
                <a:t>bouncing off</a:t>
              </a:r>
            </a:p>
            <a:p>
              <a:r>
                <a:rPr lang="en-US" sz="1400">
                  <a:latin typeface="+mn-lt"/>
                </a:rPr>
                <a:t>Higgs particles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11" descr="EW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31" y="1023958"/>
            <a:ext cx="2232025" cy="2232025"/>
          </a:xfrm>
          <a:prstGeom prst="rect">
            <a:avLst/>
          </a:prstGeom>
          <a:noFill/>
        </p:spPr>
      </p:pic>
      <p:pic>
        <p:nvPicPr>
          <p:cNvPr id="59399" name="Picture 7" descr="higgs_poten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94" y="1168421"/>
            <a:ext cx="1727200" cy="1692275"/>
          </a:xfrm>
          <a:prstGeom prst="rect">
            <a:avLst/>
          </a:prstGeom>
          <a:noFill/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5" cstate="print"/>
          <a:srcRect l="1329" b="2269"/>
          <a:stretch>
            <a:fillRect/>
          </a:stretch>
        </p:blipFill>
        <p:spPr bwMode="auto">
          <a:xfrm>
            <a:off x="6945344" y="4599008"/>
            <a:ext cx="1878012" cy="1830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000496" cy="1143000"/>
          </a:xfrm>
        </p:spPr>
        <p:txBody>
          <a:bodyPr/>
          <a:lstStyle/>
          <a:p>
            <a:r>
              <a:rPr lang="en-GB" sz="3600" dirty="0" smtClean="0"/>
              <a:t>OUTLINE</a:t>
            </a:r>
            <a:endParaRPr lang="en-US" sz="36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6269038" cy="5214938"/>
          </a:xfrm>
        </p:spPr>
        <p:txBody>
          <a:bodyPr>
            <a:normAutofit/>
          </a:bodyPr>
          <a:lstStyle/>
          <a:p>
            <a:pPr marL="609600" indent="-609600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Introduction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GB" sz="3600" dirty="0" smtClean="0">
                <a:solidFill>
                  <a:srgbClr val="A50021"/>
                </a:solidFill>
              </a:rPr>
              <a:t>Theory</a:t>
            </a:r>
          </a:p>
          <a:p>
            <a:pPr marL="609600" indent="-609600">
              <a:buFontTx/>
              <a:buAutoNum type="arabicPeriod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Machine</a:t>
            </a:r>
          </a:p>
          <a:p>
            <a:pPr marL="609600" indent="-609600">
              <a:buFontTx/>
              <a:buAutoNum type="arabicPeriod"/>
            </a:pPr>
            <a:r>
              <a:rPr lang="en-GB" sz="3600" dirty="0" smtClean="0">
                <a:solidFill>
                  <a:schemeClr val="accent3">
                    <a:lumMod val="50000"/>
                  </a:schemeClr>
                </a:solidFill>
              </a:rPr>
              <a:t>Experiment</a:t>
            </a:r>
          </a:p>
          <a:p>
            <a:pPr marL="609600" indent="-609600">
              <a:buFontTx/>
              <a:buAutoNum type="arabicPeriod"/>
            </a:pPr>
            <a:r>
              <a:rPr lang="en-GB" sz="3600" dirty="0" smtClean="0"/>
              <a:t>Grid</a:t>
            </a:r>
          </a:p>
          <a:p>
            <a:pPr marL="609600" indent="-609600">
              <a:buClr>
                <a:srgbClr val="023761"/>
              </a:buClr>
            </a:pPr>
            <a:r>
              <a:rPr lang="en-US" sz="3600" dirty="0" smtClean="0">
                <a:solidFill>
                  <a:srgbClr val="43691D"/>
                </a:solidFill>
              </a:rPr>
              <a:t>Epilogue: </a:t>
            </a:r>
          </a:p>
          <a:p>
            <a:pPr marL="609600" indent="-609600">
              <a:buClr>
                <a:srgbClr val="023761"/>
              </a:buClr>
              <a:buNone/>
            </a:pPr>
            <a:r>
              <a:rPr lang="en-US" sz="3600" dirty="0" smtClean="0">
                <a:solidFill>
                  <a:srgbClr val="43691D"/>
                </a:solidFill>
              </a:rPr>
              <a:t>	beyond the Grid?</a:t>
            </a:r>
            <a:endParaRPr lang="en-US" sz="3200" dirty="0">
              <a:solidFill>
                <a:srgbClr val="43691D"/>
              </a:solidFill>
            </a:endParaRP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3719" y="3113108"/>
            <a:ext cx="20875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402" name="Picture 10" descr="atlasComo"/>
          <p:cNvPicPr>
            <a:picLocks noChangeAspect="1" noChangeArrowheads="1"/>
          </p:cNvPicPr>
          <p:nvPr/>
        </p:nvPicPr>
        <p:blipFill>
          <a:blip r:embed="rId7" cstate="print"/>
          <a:srcRect t="9642" r="2942" b="1965"/>
          <a:stretch>
            <a:fillRect/>
          </a:stretch>
        </p:blipFill>
        <p:spPr bwMode="auto">
          <a:xfrm>
            <a:off x="6767544" y="3108346"/>
            <a:ext cx="2232025" cy="1522412"/>
          </a:xfrm>
          <a:prstGeom prst="rect">
            <a:avLst/>
          </a:prstGeom>
          <a:noFill/>
        </p:spPr>
      </p:pic>
      <p:pic>
        <p:nvPicPr>
          <p:cNvPr id="11" name="Picture 18" descr="cern-p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643446"/>
            <a:ext cx="2143140" cy="16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2  0.014 -0.02797  0.021 -0.04661  C 0.04 -0.09988  0.045 -0.15182  0.031 -0.15982  C 0.017 -0.16914  -0.01 -0.13185  -0.029 -0.07858  C -0.039 -0.05061  -0.045 -0.02397  -0.047 -0.004  C -0.05 0.01199  -0.051 0.02797  -0.051 0.04661  C -0.051 0.10654  -0.038 0.15582  -0.023 0.15582  C -0.008 0.15582  0.005 0.10654  0.005 0.04661  C 0.005 0.01865  0.002 -0.00799  -0.003 -0.02664  C -0.005 -0.04262  -0.01 -0.05993  -0.016 -0.07724  C -0.036 -0.13185  -0.063 -0.16914  -0.077 -0.15982  C -0.091 -0.15049  -0.086 -0.09988  -0.066 -0.04528  C -0.058 -0.01998  -0.047 0.00133  -0.036 0.01598  C -0.028 0.0293  -0.019 0.04129  -0.007 0.05327  C 0.029 0.09189  0.065 0.10921  0.075 0.09323  C 0.084 0.07724  0.064 0.03329  0.028 -0.004  C 0.013 -0.01998  -0.003 -0.03196  -0.016 -0.03995  C -0.028 -0.04794  -0.043 -0.0546  -0.059 -0.0586  C -0.103 -0.07192  -0.141 -0.06792  -0.144 -0.04661  C -0.148 -0.02664  -0.115 0  -0.071 0.01332  C -0.051 0.01865  -0.032 0.02131  -0.017 0.01998  C -0.004 0.01998  0.01 0.01731  0.025 0.01332  C 0.069 0  0.102 -0.02797  0.098 -0.04794  C 0.095 -0.06792  0.057 -0.07325  0.013 -0.05993  C -0.008 -0.05327  -0.027 -0.04395  -0.04 -0.03329  C -0.051 -0.0253  -0.062 -0.01598  -0.074 -0.004  C -0.109 0.03463  -0.13 0.07724  -0.12 0.09323  C -0.111 0.10921  -0.074 0.09189  -0.039 0.0546  C -0.022 0.03596  -0.008 0.01731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00533  0.01 -0.00799  0.015 -0.00799  C 0.022 -0.00799  0.029 -0.004  0.033 0.00266  C 0.05 0.0293  0.063 0.0879  0.063 0.15715  C 0.063 0.15715  0.063 0.15848  0.063 0.15848  C 0.063 0.15848  0.063 0.15982  0.063 0.15982  C 0.063 0.22907  0.05 0.289  0.033 0.31563  C 0.029 0.32096  0.022 0.32496  0.015 0.32496  C 0.01 0.32496  0.004 0.32229  0 0.31697  C -0.004 0.31164  -0.006 0.30498  -0.006 0.29699  C -0.006 0.28767  -0.003 0.27968  0.002 0.27435  C 0.022 0.25038  0.066 0.23306  0.118 0.23306  C 0.118 0.23306  0.119 0.23306  0.119 0.23306  C 0.119 0.23306  0.12 0.23306  0.12 0.23306  C 0.172 0.23306  0.217 0.25038  0.237 0.27435  C 0.241 0.27968  0.244 0.28767  0.244 0.29699  C 0.244 0.30498  0.242 0.31164  0.238 0.31697  C 0.234 0.32229  0.229 0.32496  0.223 0.32496  C 0.216 0.32496  0.21 0.32096  0.206 0.31563  C 0.188 0.289  0.175 0.22907  0.175 0.15982  C 0.175 0.15982  0.175 0.15848  0.175 0.15848  C 0.175 0.15848  0.175 0.15715  0.175 0.15715  C 0.175 0.0879  0.188 0.0293  0.206 0.00133  C 0.21 -0.004  0.216 -0.00799  0.223 -0.00799  C 0.229 -0.00799  0.234 -0.00533  0.238 0  C 0.242 0.00533  0.244 0.01332  0.244 0.01998  C 0.244 0.0293  0.241 0.03729  0.237 0.04395  C 0.217 0.06659  0.172 0.0839  0.12 0.0839  C 0.12 0.0839  0.12 0.0839  0.119 0.0839  C 0.119 0.0839  0.118 0.0839  0.118 0.0839  C 0.066 0.0839  0.022 0.06659  0.002 0.04395  C -0.003 0.03729  -0.006 0.0293  -0.006 0.01998  C -0.006 0.01332  -0.004 0.00533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23 C 0.07118 0.07703 0.09913 0.20218 0.07621 0.31668 C -0.0158 0.30997 -0.09393 0.23017 -0.12587 0.12098 C -0.04792 0.05298 0.05017 0.05714 0.12413 0.12098 C 0.09114 0.23688 0.01007 0.30997 -0.07795 0.31668 C -0.10191 0.19686 -0.06893 0.07426 -0.00087 -0.00023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7  L 0.075 0.06526  C 0.08 0.07325  0.088 0.07724  0.098 0.07724  C 0.112 0.07724  0.124 0.06659  0.125 0.05061  C 0.124 0.03729  0.112 0.0253  0.098 0.0253  C 0.088 0.0253  0.08 0.03063  0.075 0.03729  L 0.052 0.07458  C 0.042 0.09056  0.023 0.10122  0 0.10255  C -0.023 0.10122  -0.042 0.09056  -0.052 0.07458  L -0.075 0.03729  C -0.08 0.03063  -0.088 0.0253  -0.098 0.0253  C -0.112 0.0253  -0.124 0.03729  -0.125 0.05061  C -0.124 0.06659  -0.112 0.07724  -0.098 0.07724  C -0.088 0.07724  -0.08 0.07325  -0.075 0.06526  L -0.052 0.02797  C -0.042 0.01199  -0.023 0.00133 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22 -0.02264  -0.033 -0.06126  -0.027 -0.09988  C -0.024 -0.1132  -0.02 -0.12652  -0.014 -0.13717  C -0.01 -0.10654  0.004 -0.07858  0.025 -0.06126  C 0.025 -0.09855  0.041 -0.13451  0.068 -0.15049  C 0.077 -0.15715  0.087 -0.15982  0.097 -0.16115  C 0.082 -0.13851  0.074 -0.10654  0.077 -0.07325  C 0.099 -0.09722  0.13 -0.10255  0.157 -0.08523  C 0.166 -0.07991  0.175 -0.07058  0.181 -0.06126  C 0.158 -0.06393  0.134 -0.05194  0.117 -0.02797  C 0.144 -0.01998  0.167 0.00799  0.174 0.04661  C 0.176 0.05993  0.176 0.07325  0.174 0.08657  C 0.161 0.06126  0.139 0.04395  0.115 0.04129  C 0.127 0.07458  0.124 0.11587  0.106 0.1465  C 0.099 0.15715  0.091 0.16647  0.082 0.1718  C 0.089 0.1425  0.085 0.10921  0.072 0.08257  C 0.06 0.11587  0.034 0.13851  0.004 0.13851  C -0.007 0.13851  -0.017 0.13584  -0.026 0.13052  C -0.004 0.11986  0.013 0.09456  0.021 0.06393  C -0.007 0.07192  -0.036 0.05993  -0.055 0.0293  C -0.062 0.01731  -0.066 0.00533  -0.069 -0.00799  C -0.049 0.00932  -0.023 0.01199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8  L 0.075 0.06529  C 0.08 0.07328  0.088 0.07728  0.098 0.07728  C 0.112 0.07728  0.124 0.06662  0.125 0.05063  C 0.124 0.03731  0.112 0.02532  0.098 0.02532  C 0.088 0.02532  0.08 0.03065  0.075 0.03731  L 0.052 0.07461  C 0.042 0.0906  0.023 0.10126  0 0.1026  C -0.023 0.10126  -0.042 0.0906  -0.052 0.07461  L -0.075 0.03731  C -0.08 0.03065  -0.088 0.02532  -0.098 0.02532  C -0.112 0.02532  -0.124 0.03731  -0.125 0.05063  C -0.124 0.06662  -0.112 0.07728  -0.098 0.07728  C -0.088 0.07728  -0.08 0.07328  -0.075 0.06529  L -0.052 0.02798  C -0.042 0.01199  -0.023 0.00133  0 0  Z" pathEditMode="relative" ptsTypes="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ASIDE: ORIGIN OF MASS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but not the source of all mass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420813"/>
            <a:ext cx="8453438" cy="488791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3333FF"/>
                </a:solidFill>
              </a:rPr>
              <a:t>Higgs allows self-consistent standard model (preserves gauge symmetry)</a:t>
            </a:r>
            <a:endParaRPr lang="en-US" sz="1000" dirty="0" smtClean="0">
              <a:solidFill>
                <a:srgbClr val="3333FF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0BE00"/>
                </a:solidFill>
              </a:rPr>
              <a:t>Need a Yukawa interaction to incorporate individual </a:t>
            </a:r>
            <a:r>
              <a:rPr lang="en-US" sz="2400" dirty="0" err="1" smtClean="0">
                <a:solidFill>
                  <a:srgbClr val="00BE00"/>
                </a:solidFill>
              </a:rPr>
              <a:t>fermion</a:t>
            </a:r>
            <a:r>
              <a:rPr lang="en-US" sz="2400" dirty="0" smtClean="0">
                <a:solidFill>
                  <a:srgbClr val="00BE00"/>
                </a:solidFill>
              </a:rPr>
              <a:t> masses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Need QCD to generate massive nucleons from light u, d quarks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771900" y="3886200"/>
            <a:ext cx="4649788" cy="2349500"/>
            <a:chOff x="2376" y="2560"/>
            <a:chExt cx="2929" cy="1480"/>
          </a:xfrm>
        </p:grpSpPr>
        <p:sp>
          <p:nvSpPr>
            <p:cNvPr id="10248" name="Rectangle 25"/>
            <p:cNvSpPr>
              <a:spLocks noChangeArrowheads="1"/>
            </p:cNvSpPr>
            <p:nvPr/>
          </p:nvSpPr>
          <p:spPr bwMode="auto">
            <a:xfrm>
              <a:off x="2376" y="2560"/>
              <a:ext cx="2920" cy="1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2566" y="2903"/>
              <a:ext cx="6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electron</a:t>
              </a:r>
            </a:p>
          </p:txBody>
        </p:sp>
        <p:sp>
          <p:nvSpPr>
            <p:cNvPr id="10250" name="Text Box 12"/>
            <p:cNvSpPr txBox="1">
              <a:spLocks noChangeArrowheads="1"/>
            </p:cNvSpPr>
            <p:nvPr/>
          </p:nvSpPr>
          <p:spPr bwMode="auto">
            <a:xfrm>
              <a:off x="2522" y="3471"/>
              <a:ext cx="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top quark</a:t>
              </a:r>
            </a:p>
          </p:txBody>
        </p:sp>
        <p:sp>
          <p:nvSpPr>
            <p:cNvPr id="10251" name="Line 13"/>
            <p:cNvSpPr>
              <a:spLocks noChangeShapeType="1"/>
            </p:cNvSpPr>
            <p:nvPr/>
          </p:nvSpPr>
          <p:spPr bwMode="auto">
            <a:xfrm>
              <a:off x="3448" y="3024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2" name="Line 14"/>
            <p:cNvSpPr>
              <a:spLocks noChangeShapeType="1"/>
            </p:cNvSpPr>
            <p:nvPr/>
          </p:nvSpPr>
          <p:spPr bwMode="auto">
            <a:xfrm flipV="1">
              <a:off x="3952" y="2840"/>
              <a:ext cx="80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3" name="Line 16"/>
            <p:cNvSpPr>
              <a:spLocks noChangeShapeType="1"/>
            </p:cNvSpPr>
            <p:nvPr/>
          </p:nvSpPr>
          <p:spPr bwMode="auto">
            <a:xfrm>
              <a:off x="3464" y="3592"/>
              <a:ext cx="188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4" name="Line 17"/>
            <p:cNvSpPr>
              <a:spLocks noChangeShapeType="1"/>
            </p:cNvSpPr>
            <p:nvPr/>
          </p:nvSpPr>
          <p:spPr bwMode="auto">
            <a:xfrm flipV="1">
              <a:off x="3649" y="3449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5" name="Line 18"/>
            <p:cNvSpPr>
              <a:spLocks noChangeShapeType="1"/>
            </p:cNvSpPr>
            <p:nvPr/>
          </p:nvSpPr>
          <p:spPr bwMode="auto">
            <a:xfrm>
              <a:off x="3642" y="3450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H="1">
              <a:off x="3675" y="3611"/>
              <a:ext cx="104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>
              <a:off x="3676" y="3716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H="1" flipV="1">
              <a:off x="3653" y="3637"/>
              <a:ext cx="216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59" name="Line 22"/>
            <p:cNvSpPr>
              <a:spLocks noChangeShapeType="1"/>
            </p:cNvSpPr>
            <p:nvPr/>
          </p:nvSpPr>
          <p:spPr bwMode="auto">
            <a:xfrm flipV="1">
              <a:off x="3662" y="3486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0" name="Line 23"/>
            <p:cNvSpPr>
              <a:spLocks noChangeShapeType="1"/>
            </p:cNvSpPr>
            <p:nvPr/>
          </p:nvSpPr>
          <p:spPr bwMode="auto">
            <a:xfrm>
              <a:off x="3815" y="3499"/>
              <a:ext cx="16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1" name="Line 24"/>
            <p:cNvSpPr>
              <a:spLocks noChangeShapeType="1"/>
            </p:cNvSpPr>
            <p:nvPr/>
          </p:nvSpPr>
          <p:spPr bwMode="auto">
            <a:xfrm flipH="1">
              <a:off x="3944" y="3636"/>
              <a:ext cx="4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262" name="Text Box 27"/>
            <p:cNvSpPr txBox="1">
              <a:spLocks noChangeArrowheads="1"/>
            </p:cNvSpPr>
            <p:nvPr/>
          </p:nvSpPr>
          <p:spPr bwMode="auto">
            <a:xfrm>
              <a:off x="4403" y="3559"/>
              <a:ext cx="90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+mn-lt"/>
                </a:rPr>
                <a:t>Normal particles </a:t>
              </a:r>
            </a:p>
            <a:p>
              <a:r>
                <a:rPr lang="en-US" sz="1400">
                  <a:latin typeface="+mn-lt"/>
                </a:rPr>
                <a:t>bouncing off</a:t>
              </a:r>
            </a:p>
            <a:p>
              <a:r>
                <a:rPr lang="en-US" sz="1400">
                  <a:latin typeface="+mn-lt"/>
                </a:rPr>
                <a:t>Higgs particles</a:t>
              </a:r>
            </a:p>
          </p:txBody>
        </p:sp>
      </p:grp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14752"/>
            <a:ext cx="18002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iggs_potent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1825625"/>
            <a:ext cx="4722813" cy="4627563"/>
          </a:xfrm>
          <a:prstGeom prst="rect">
            <a:avLst/>
          </a:prstGeom>
          <a:noFill/>
        </p:spPr>
      </p:pic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2895600" y="2393950"/>
            <a:ext cx="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96132" y="1309658"/>
            <a:ext cx="2919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accent2"/>
                </a:solidFill>
                <a:latin typeface="+mn-lt"/>
              </a:rPr>
              <a:t>Theory: vacuum potential</a:t>
            </a:r>
            <a:endParaRPr lang="en-US" sz="28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2674938" y="3573463"/>
            <a:ext cx="457200" cy="457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707852" y="2544118"/>
            <a:ext cx="1053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accent2"/>
                </a:solidFill>
                <a:latin typeface="+mn-lt"/>
              </a:rPr>
              <a:t>Energy</a:t>
            </a:r>
          </a:p>
        </p:txBody>
      </p:sp>
      <p:pic>
        <p:nvPicPr>
          <p:cNvPr id="26640" name="Picture 16" descr="F91174"/>
          <p:cNvPicPr>
            <a:picLocks noChangeAspect="1" noChangeArrowheads="1"/>
          </p:cNvPicPr>
          <p:nvPr/>
        </p:nvPicPr>
        <p:blipFill>
          <a:blip r:embed="rId4" cstate="print"/>
          <a:srcRect b="4968"/>
          <a:stretch>
            <a:fillRect/>
          </a:stretch>
        </p:blipFill>
        <p:spPr bwMode="auto">
          <a:xfrm>
            <a:off x="7953375" y="0"/>
            <a:ext cx="11906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071538" y="285728"/>
            <a:ext cx="604996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4000" dirty="0" smtClean="0">
                <a:solidFill>
                  <a:srgbClr val="A50021"/>
                </a:solidFill>
                <a:latin typeface="+mn-lt"/>
              </a:rPr>
              <a:t>THE HIGGS MECHANISM</a:t>
            </a:r>
            <a:endParaRPr lang="en-US" sz="40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26643" name="AutoShape 19"/>
          <p:cNvSpPr>
            <a:spLocks noChangeArrowheads="1"/>
          </p:cNvSpPr>
          <p:nvPr/>
        </p:nvSpPr>
        <p:spPr bwMode="auto">
          <a:xfrm>
            <a:off x="3059113" y="1989138"/>
            <a:ext cx="2665412" cy="1152525"/>
          </a:xfrm>
          <a:prstGeom prst="cloudCallout">
            <a:avLst>
              <a:gd name="adj1" fmla="val -51968"/>
              <a:gd name="adj2" fmla="val 10082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GB">
                <a:latin typeface="+mn-lt"/>
              </a:rPr>
              <a:t>The ultimate green field site</a:t>
            </a:r>
            <a:endParaRPr lang="en-US">
              <a:latin typeface="+mn-lt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5148263" y="1066800"/>
            <a:ext cx="36147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</a:rPr>
              <a:t>Higgs potential:</a:t>
            </a:r>
            <a:r>
              <a:rPr lang="en-GB" sz="2000">
                <a:latin typeface="+mn-lt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en-GB" sz="2000" i="1">
                <a:solidFill>
                  <a:schemeClr val="accent2"/>
                </a:solidFill>
                <a:latin typeface="+mn-lt"/>
                <a:cs typeface="Times New Roman" pitchFamily="18" charset="0"/>
              </a:rPr>
              <a:t>V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</a:rPr>
              <a:t>(</a:t>
            </a:r>
            <a:r>
              <a:rPr lang="en-GB" sz="2000" u="sng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</a:rPr>
              <a:t>)</a:t>
            </a:r>
            <a:r>
              <a:rPr lang="en-GB" sz="2000" i="1">
                <a:solidFill>
                  <a:schemeClr val="accent2"/>
                </a:solidFill>
                <a:latin typeface="+mn-lt"/>
                <a:cs typeface="Times New Roman" pitchFamily="18" charset="0"/>
              </a:rPr>
              <a:t>= 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</a:rPr>
              <a:t>-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</a:t>
            </a:r>
            <a:r>
              <a:rPr lang="en-GB" sz="2000" i="1" baseline="30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en-GB" sz="2000" u="sng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 baseline="30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+</a:t>
            </a:r>
            <a:r>
              <a:rPr lang="en-GB" sz="2000" u="sng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 + (</a:t>
            </a:r>
            <a:r>
              <a:rPr lang="en-GB" sz="2000" u="sng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 baseline="30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+</a:t>
            </a:r>
            <a:r>
              <a:rPr lang="en-GB" sz="2000" u="sng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)</a:t>
            </a:r>
            <a:r>
              <a:rPr lang="en-GB" sz="2000" i="1" baseline="30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2         	</a:t>
            </a:r>
            <a:r>
              <a:rPr lang="en-GB" sz="2000">
                <a:solidFill>
                  <a:schemeClr val="accent2"/>
                </a:solidFill>
                <a:latin typeface="+mn-lt"/>
                <a:cs typeface="Times New Roman" pitchFamily="18" charset="0"/>
                <a:sym typeface="Symbol" pitchFamily="18" charset="2"/>
              </a:rPr>
              <a:t>(&gt;0)</a:t>
            </a:r>
            <a:endParaRPr lang="en-GB" sz="2000" u="sng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endParaRPr lang="en-GB" sz="2000">
              <a:latin typeface="+mn-lt"/>
              <a:cs typeface="Times New Roman" pitchFamily="18" charset="0"/>
              <a:sym typeface="Symbol" pitchFamily="18" charset="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en-GB" sz="2000" u="sng"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=</a:t>
            </a:r>
            <a:r>
              <a:rPr lang="en-GB" sz="2000" i="1">
                <a:latin typeface="+mn-lt"/>
                <a:cs typeface="Times New Roman" pitchFamily="18" charset="0"/>
                <a:sym typeface="Symbol" pitchFamily="18" charset="2"/>
              </a:rPr>
              <a:t>exp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(</a:t>
            </a:r>
            <a:r>
              <a:rPr lang="en-GB" sz="2000" i="1">
                <a:latin typeface="+mn-lt"/>
                <a:cs typeface="Times New Roman" pitchFamily="18" charset="0"/>
                <a:sym typeface="Symbol" pitchFamily="18" charset="2"/>
              </a:rPr>
              <a:t>i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</a:t>
            </a:r>
            <a:r>
              <a:rPr lang="en-GB" sz="2000" baseline="30000">
                <a:latin typeface="+mn-lt"/>
                <a:cs typeface="Times New Roman" pitchFamily="18" charset="0"/>
                <a:sym typeface="Symbol" pitchFamily="18" charset="2"/>
              </a:rPr>
              <a:t>a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(</a:t>
            </a:r>
            <a:r>
              <a:rPr lang="en-GB" sz="2000" i="1">
                <a:latin typeface="+mn-lt"/>
                <a:cs typeface="Times New Roman" pitchFamily="18" charset="0"/>
                <a:sym typeface="Symbol" pitchFamily="18" charset="2"/>
              </a:rPr>
              <a:t>x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)</a:t>
            </a:r>
            <a:r>
              <a:rPr lang="en-GB" sz="2000" baseline="30000">
                <a:latin typeface="+mn-lt"/>
                <a:cs typeface="Times New Roman" pitchFamily="18" charset="0"/>
                <a:sym typeface="Symbol" pitchFamily="18" charset="2"/>
              </a:rPr>
              <a:t> </a:t>
            </a:r>
            <a:r>
              <a:rPr lang="en-GB" sz="2000" u="sng">
                <a:latin typeface="+mn-lt"/>
                <a:cs typeface="Times New Roman" pitchFamily="18" charset="0"/>
                <a:sym typeface="Symbol" pitchFamily="18" charset="2"/>
              </a:rPr>
              <a:t>T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’’</a:t>
            </a:r>
            <a:r>
              <a:rPr lang="en-GB" sz="2000" baseline="30000">
                <a:latin typeface="+mn-lt"/>
                <a:cs typeface="Times New Roman" pitchFamily="18" charset="0"/>
                <a:sym typeface="Symbol" pitchFamily="18" charset="2"/>
              </a:rPr>
              <a:t>a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) |</a:t>
            </a:r>
            <a:r>
              <a:rPr lang="en-GB" sz="2000" u="sng" baseline="-25000"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1000" baseline="-40000">
                <a:latin typeface="+mn-lt"/>
                <a:cs typeface="Times New Roman" pitchFamily="18" charset="0"/>
                <a:sym typeface="Symbol" pitchFamily="18" charset="2"/>
              </a:rPr>
              <a:t>0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 . (</a:t>
            </a:r>
            <a:r>
              <a:rPr lang="en-GB" sz="2000" u="sng">
                <a:latin typeface="+mn-lt"/>
                <a:cs typeface="Times New Roman" pitchFamily="18" charset="0"/>
                <a:sym typeface="Symbol" pitchFamily="18" charset="2"/>
              </a:rPr>
              <a:t></a:t>
            </a:r>
            <a:r>
              <a:rPr lang="en-GB" sz="2000" baseline="-25000">
                <a:latin typeface="+mn-lt"/>
                <a:cs typeface="Times New Roman" pitchFamily="18" charset="0"/>
                <a:sym typeface="Symbol" pitchFamily="18" charset="2"/>
              </a:rPr>
              <a:t>0 </a:t>
            </a:r>
            <a:r>
              <a:rPr lang="en-GB" sz="2000">
                <a:latin typeface="+mn-lt"/>
                <a:cs typeface="Times New Roman" pitchFamily="18" charset="0"/>
                <a:sym typeface="Symbol" pitchFamily="18" charset="2"/>
              </a:rPr>
              <a:t>+ H</a:t>
            </a:r>
            <a:r>
              <a:rPr lang="en-GB" sz="2000">
                <a:latin typeface="+mn-lt"/>
                <a:cs typeface="Times New Roman" pitchFamily="18" charset="0"/>
              </a:rPr>
              <a:t>(</a:t>
            </a:r>
            <a:r>
              <a:rPr lang="en-GB" sz="2000" i="1">
                <a:latin typeface="+mn-lt"/>
                <a:cs typeface="Times New Roman" pitchFamily="18" charset="0"/>
              </a:rPr>
              <a:t>x</a:t>
            </a:r>
            <a:r>
              <a:rPr lang="en-GB" sz="2000">
                <a:latin typeface="+mn-lt"/>
                <a:cs typeface="Times New Roman" pitchFamily="18" charset="0"/>
              </a:rPr>
              <a:t>))</a:t>
            </a:r>
            <a:endParaRPr lang="en-GB" sz="2000" baseline="-25000">
              <a:latin typeface="+mn-lt"/>
              <a:cs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GB" sz="2000" u="sng">
              <a:latin typeface="+mn-lt"/>
              <a:cs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GB" sz="200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00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00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00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2000" i="1">
                <a:solidFill>
                  <a:srgbClr val="000000"/>
                </a:solidFill>
                <a:latin typeface="+mn-lt"/>
                <a:cs typeface="Times New Roman" pitchFamily="18" charset="0"/>
              </a:rPr>
              <a:t>m</a:t>
            </a:r>
            <a:r>
              <a:rPr lang="en-GB" sz="2000" i="1" baseline="-25000">
                <a:solidFill>
                  <a:srgbClr val="000000"/>
                </a:solidFill>
                <a:latin typeface="+mn-lt"/>
                <a:cs typeface="Times New Roman" pitchFamily="18" charset="0"/>
              </a:rPr>
              <a:t>H </a:t>
            </a:r>
            <a:r>
              <a:rPr lang="en-GB" sz="2000" i="1">
                <a:solidFill>
                  <a:srgbClr val="000000"/>
                </a:solidFill>
                <a:latin typeface="+mn-lt"/>
                <a:cs typeface="Times New Roman" pitchFamily="18" charset="0"/>
              </a:rPr>
              <a:t>=</a:t>
            </a:r>
            <a:r>
              <a:rPr lang="en-GB" sz="2000">
                <a:solidFill>
                  <a:srgbClr val="000000"/>
                </a:solidFill>
                <a:latin typeface="+mn-lt"/>
                <a:cs typeface="Times New Roman" pitchFamily="18" charset="0"/>
                <a:sym typeface="Symbol" pitchFamily="18" charset="2"/>
              </a:rPr>
              <a:t></a:t>
            </a:r>
            <a:r>
              <a:rPr lang="en-GB" sz="2000" i="1">
                <a:solidFill>
                  <a:srgbClr val="000000"/>
                </a:solidFill>
                <a:latin typeface="+mn-lt"/>
                <a:cs typeface="Times New Roman" pitchFamily="18" charset="0"/>
                <a:sym typeface="Symbol" pitchFamily="18" charset="2"/>
              </a:rPr>
              <a:t> </a:t>
            </a:r>
            <a:r>
              <a:rPr lang="en-GB" sz="2000">
                <a:solidFill>
                  <a:srgbClr val="000000"/>
                </a:solidFill>
                <a:latin typeface="+mn-lt"/>
                <a:cs typeface="Times New Roman" pitchFamily="18" charset="0"/>
              </a:rPr>
              <a:t>2   (a free parameter)</a:t>
            </a:r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4211638" y="4941888"/>
            <a:ext cx="457200" cy="457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4427538" y="3644900"/>
            <a:ext cx="2520950" cy="935038"/>
          </a:xfrm>
          <a:prstGeom prst="cloudCallout">
            <a:avLst>
              <a:gd name="adj1" fmla="val -41500"/>
              <a:gd name="adj2" fmla="val 958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GB">
                <a:latin typeface="+mn-lt"/>
              </a:rPr>
              <a:t>Ready to interact</a:t>
            </a:r>
            <a:endParaRPr lang="en-US">
              <a:latin typeface="+mn-l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20842E-6 C 0.00834 0.00139 0.01685 0.00278 0.02345 0.00486 C 0.03004 0.00694 0.03543 0.00763 0.03994 0.01272 C 0.04445 0.01781 0.04636 0.02892 0.05053 0.03609 C 0.0547 0.04326 0.05869 0.04835 0.06459 0.05644 C 0.07049 0.06454 0.079 0.07194 0.08577 0.08466 C 0.09254 0.09739 0.0974 0.11982 0.1047 0.13324 C 0.11199 0.14666 0.12293 0.15799 0.12935 0.1647 C 0.13577 0.17141 0.13751 0.1691 0.14341 0.17418 C 0.14931 0.17927 0.1599 0.19177 0.16459 0.19593 C 0.16928 0.20009 0.16858 0.1994 0.17171 0.19917 C 0.17483 0.19894 0.18126 0.19824 0.18352 0.19454 C 0.18577 0.19084 0.18438 0.18413 0.18577 0.17719 C 0.18716 0.17025 0.19133 0.15337 0.19168 0.15221 C 0.19202 0.15105 0.18977 0.16354 0.1882 0.16933 C 0.18664 0.17511 0.18508 0.18205 0.1823 0.18668 C 0.17952 0.1913 0.17466 0.195 0.17171 0.19755 C 0.16876 0.20009 0.16806 0.2031 0.16459 0.20217 C 0.16112 0.20125 0.154 0.19547 0.15053 0.1913 C 0.14706 0.18714 0.14289 0.17719 0.14341 0.17719 C 0.14393 0.17719 0.15036 0.18714 0.154 0.1913 C 0.15765 0.19547 0.16251 0.20125 0.16581 0.20217 C 0.16911 0.2031 0.17119 0.20102 0.17414 0.19755 C 0.17709 0.19408 0.18143 0.18644 0.18352 0.18182 C 0.1856 0.17719 0.18716 0.16956 0.18699 0.16933 C 0.18681 0.1691 0.18386 0.1765 0.1823 0.18043 C 0.18074 0.18436 0.17952 0.18991 0.17761 0.19292 C 0.1757 0.19593 0.17379 0.19847 0.17049 0.19917 C 0.1672 0.19986 0.16112 0.20009 0.15765 0.19755 C 0.15418 0.195 0.14949 0.1839 0.14931 0.18344 C 0.14914 0.18297 0.15348 0.19223 0.15643 0.19454 C 0.15938 0.19685 0.1639 0.19755 0.16702 0.19755 C 0.17015 0.19755 0.1764 0.19477 0.17518 0.19454 C 0.17397 0.19431 0.16112 0.19523 0.1599 0.19593 C 0.15869 0.19662 0.16685 0.1987 0.16824 0.19917 " pathEditMode="relative" ptsTypes="aaaaaaaaaaaaaaaaaaaaaaaaaaaaaaaaaaA">
                                      <p:cBhvr>
                                        <p:cTn id="14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-7.77778E-6 C 0.00468 -0.00093 0.01371 -0.00348 0.01805 -0.00695 C 0.02239 -0.01042 0.02361 -0.01552 0.02586 -0.02061 C 0.02812 -0.0257 0.03211 -0.0382 0.03211 -0.0382 C 0.03211 -0.0382 0.02847 -0.02501 0.02639 -0.02015 C 0.0243 -0.01528 0.02274 -0.01228 0.01961 -0.00903 C 0.01649 -0.00579 0.01215 -0.00186 0.00711 -0.00047 C 0.00208 0.00092 -0.00539 0.00115 -0.01007 -0.0007 C -0.01476 -0.00255 -0.01754 -0.00741 -0.02153 -0.01158 C -0.02552 -0.01575 -0.03368 -0.02501 -0.03403 -0.02547 C -0.03438 -0.02593 -0.02709 -0.01783 -0.02396 -0.01436 C -0.02084 -0.01089 -0.01875 -0.00672 -0.01511 -0.00417 C -0.01146 -0.00163 -0.00608 0.00069 -0.00174 0.00092 C 0.0026 0.00115 0.00625 0.00069 0.01076 -0.00255 C 0.01527 -0.00579 0.02274 -0.01436 0.02552 -0.01806 C 0.0283 -0.02177 0.0283 -0.02663 0.0276 -0.02547 C 0.02691 -0.02431 0.0243 -0.01575 0.02135 -0.01181 C 0.0184 -0.00788 0.01423 -0.00348 0.01024 -0.0014 C 0.00625 0.00069 0.00173 0.00161 -0.00278 0.00092 C -0.00729 0.00022 -0.01441 -0.00348 -0.01736 -0.00533 C -0.02032 -0.00718 -0.02153 -0.01158 -0.02032 -0.01089 C -0.0191 -0.01019 -0.01354 -0.00325 -0.01007 -0.0014 C -0.0066 0.00046 -0.00469 0.00092 3.61111E-6 -7.77778E-6 Z " pathEditMode="relative" ptsTypes="aaaaaaaaaaaaaaaaaaaaaaa">
                                      <p:cBhvr>
                                        <p:cTn id="2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8" grpId="1" animBg="1"/>
      <p:bldP spid="26643" grpId="0" animBg="1"/>
      <p:bldP spid="26649" grpId="0"/>
      <p:bldP spid="26650" grpId="0" animBg="1"/>
      <p:bldP spid="26650" grpId="1" animBg="1"/>
      <p:bldP spid="266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164107E5-3B46-425F-BD31-24E92968F1CC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title" idx="4294967295"/>
          </p:nvPr>
        </p:nvSpPr>
        <p:spPr>
          <a:xfrm>
            <a:off x="214283" y="207963"/>
            <a:ext cx="8929718" cy="5064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A50021"/>
                </a:solidFill>
              </a:rPr>
              <a:t>Where Theory Meets Experiment: </a:t>
            </a:r>
            <a:r>
              <a:rPr lang="en-US" dirty="0" smtClean="0">
                <a:solidFill>
                  <a:srgbClr val="A50021"/>
                </a:solidFill>
              </a:rPr>
              <a:t>14</a:t>
            </a:r>
            <a:r>
              <a:rPr lang="en-US" baseline="30000" dirty="0" smtClean="0">
                <a:solidFill>
                  <a:srgbClr val="A50021"/>
                </a:solidFill>
              </a:rPr>
              <a:t>th</a:t>
            </a:r>
            <a:r>
              <a:rPr lang="en-US" dirty="0" smtClean="0">
                <a:solidFill>
                  <a:srgbClr val="A50021"/>
                </a:solidFill>
              </a:rPr>
              <a:t> April 2008</a:t>
            </a:r>
            <a:endParaRPr lang="en-US" sz="2000" dirty="0">
              <a:solidFill>
                <a:srgbClr val="A50021"/>
              </a:solidFill>
            </a:endParaRPr>
          </a:p>
        </p:txBody>
      </p:sp>
      <p:pic>
        <p:nvPicPr>
          <p:cNvPr id="58371" name="Picture 2" descr="C:\Full.work.backup.24Mar08\Pictures\VIP pictures\Higgs.Apr08\_DSC7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68264"/>
            <a:ext cx="9144000" cy="608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MACHINE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Particle Colliders </a:t>
            </a:r>
          </a:p>
        </p:txBody>
      </p:sp>
      <p:pic>
        <p:nvPicPr>
          <p:cNvPr id="10" name="Content Placeholder 9" descr="image-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62051"/>
            <a:ext cx="36321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5410" y="5976959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 smtClean="0">
                <a:latin typeface="+mn-lt"/>
              </a:rPr>
              <a:t>highest resolution (R)</a:t>
            </a:r>
            <a:endParaRPr lang="en-US" sz="2800" dirty="0">
              <a:latin typeface="+mn-lt"/>
            </a:endParaRPr>
          </a:p>
        </p:txBody>
      </p:sp>
      <p:pic>
        <p:nvPicPr>
          <p:cNvPr id="22" name="Picture 21" descr="image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357298"/>
            <a:ext cx="3857652" cy="487308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786446" y="2214555"/>
            <a:ext cx="1143008" cy="121444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Oval 2"/>
          <p:cNvSpPr>
            <a:spLocks noChangeArrowheads="1"/>
          </p:cNvSpPr>
          <p:nvPr/>
        </p:nvSpPr>
        <p:spPr bwMode="auto">
          <a:xfrm>
            <a:off x="1281130" y="524671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38730" y="5322910"/>
            <a:ext cx="914400" cy="838200"/>
            <a:chOff x="4128" y="2064"/>
            <a:chExt cx="576" cy="528"/>
          </a:xfrm>
        </p:grpSpPr>
        <p:sp>
          <p:nvSpPr>
            <p:cNvPr id="21516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17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18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19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20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21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357158" y="238125"/>
            <a:ext cx="87868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+mn-lt"/>
                <a:sym typeface="Wingdings" pitchFamily="2" charset="2"/>
              </a:rPr>
              <a:t>E [</a:t>
            </a:r>
            <a:r>
              <a:rPr lang="en-US" sz="3600" dirty="0" err="1" smtClean="0">
                <a:solidFill>
                  <a:prstClr val="black"/>
                </a:solidFill>
                <a:latin typeface="+mn-lt"/>
                <a:sym typeface="Wingdings" pitchFamily="2" charset="2"/>
              </a:rPr>
              <a:t>GeV</a:t>
            </a:r>
            <a:r>
              <a:rPr lang="en-US" sz="3600" dirty="0" smtClean="0">
                <a:solidFill>
                  <a:prstClr val="black"/>
                </a:solidFill>
                <a:latin typeface="+mn-lt"/>
                <a:sym typeface="Wingdings" pitchFamily="2" charset="2"/>
              </a:rPr>
              <a:t>] ≥ 0.2 / R [fm]     </a:t>
            </a:r>
            <a:r>
              <a:rPr lang="en-US" sz="4400" dirty="0" smtClean="0">
                <a:latin typeface="+mn-lt"/>
              </a:rPr>
              <a:t>MICROSCOPES</a:t>
            </a:r>
            <a:endParaRPr lang="en-US" sz="2800" dirty="0">
              <a:latin typeface="+mn-lt"/>
            </a:endParaRP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0" y="109696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n-lt"/>
                <a:sym typeface="Wingdings" pitchFamily="2" charset="2"/>
              </a:rPr>
              <a:t>Planck (</a:t>
            </a:r>
            <a:r>
              <a:rPr lang="en-US" sz="2800" dirty="0" smtClean="0">
                <a:latin typeface="Symbol" pitchFamily="18" charset="2"/>
                <a:sym typeface="Wingdings" pitchFamily="2" charset="2"/>
              </a:rPr>
              <a:t>l</a:t>
            </a:r>
            <a:r>
              <a:rPr lang="en-US" sz="2800" dirty="0" smtClean="0">
                <a:latin typeface="+mn-lt"/>
                <a:sym typeface="Wingdings" pitchFamily="2" charset="2"/>
              </a:rPr>
              <a:t>=h/p) &amp; Heisenberg (</a:t>
            </a:r>
            <a:r>
              <a:rPr lang="en-US" sz="2800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err="1" smtClean="0">
                <a:latin typeface="+mn-lt"/>
                <a:sym typeface="Wingdings" pitchFamily="2" charset="2"/>
              </a:rPr>
              <a:t>p</a:t>
            </a:r>
            <a:r>
              <a:rPr lang="en-US" sz="2800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err="1" smtClean="0">
                <a:latin typeface="+mn-lt"/>
                <a:sym typeface="Wingdings" pitchFamily="2" charset="2"/>
              </a:rPr>
              <a:t>x</a:t>
            </a:r>
            <a:r>
              <a:rPr lang="en-US" sz="2800" dirty="0" smtClean="0">
                <a:latin typeface="+mn-lt"/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+mn-lt"/>
                <a:sym typeface="Wingdings" pitchFamily="2" charset="2"/>
              </a:rPr>
              <a:t>≥ ħ)</a:t>
            </a:r>
            <a:r>
              <a:rPr lang="en-US" sz="2800" dirty="0" smtClean="0">
                <a:latin typeface="+mn-lt"/>
                <a:sym typeface="Wingdings" pitchFamily="2" charset="2"/>
              </a:rPr>
              <a:t>: </a:t>
            </a:r>
          </a:p>
          <a:p>
            <a:r>
              <a:rPr lang="en-US" sz="2800" dirty="0" smtClean="0">
                <a:latin typeface="+mn-lt"/>
              </a:rPr>
              <a:t>Higher energy </a:t>
            </a:r>
            <a:r>
              <a:rPr lang="en-US" sz="2800" dirty="0">
                <a:latin typeface="+mn-lt"/>
                <a:sym typeface="Wingdings" pitchFamily="2" charset="2"/>
              </a:rPr>
              <a:t> </a:t>
            </a:r>
            <a:r>
              <a:rPr lang="en-US" sz="2800" dirty="0" smtClean="0">
                <a:latin typeface="+mn-lt"/>
                <a:sym typeface="Wingdings" pitchFamily="2" charset="2"/>
              </a:rPr>
              <a:t>improved resolution (quantum limit)</a:t>
            </a:r>
            <a:endParaRPr lang="en-US" sz="3200" dirty="0">
              <a:latin typeface="+mn-lt"/>
              <a:sym typeface="Wingdings" pitchFamily="2" charset="2"/>
            </a:endParaRP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3719530" y="6169048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>
                <a:latin typeface="+mn-lt"/>
              </a:rPr>
              <a:t>high </a:t>
            </a:r>
            <a:r>
              <a:rPr lang="en-US" sz="2800" dirty="0" smtClean="0">
                <a:latin typeface="+mn-lt"/>
              </a:rPr>
              <a:t>resolution (R)</a:t>
            </a:r>
            <a:endParaRPr lang="en-US" sz="2800" dirty="0">
              <a:latin typeface="+mn-lt"/>
            </a:endParaRP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61930" y="6191273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>
                <a:latin typeface="+mn-lt"/>
              </a:rPr>
              <a:t>low </a:t>
            </a:r>
            <a:r>
              <a:rPr lang="en-US" sz="2800" dirty="0" smtClean="0">
                <a:latin typeface="+mn-lt"/>
              </a:rPr>
              <a:t>resolution (R)</a:t>
            </a:r>
            <a:endParaRPr lang="en-US" sz="2800" dirty="0">
              <a:latin typeface="+mn-lt"/>
            </a:endParaRP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180" y="2155848"/>
            <a:ext cx="21336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4"/>
          <p:cNvPicPr>
            <a:picLocks noChangeAspect="1" noChangeArrowheads="1"/>
          </p:cNvPicPr>
          <p:nvPr/>
        </p:nvPicPr>
        <p:blipFill>
          <a:blip r:embed="rId4" cstate="print"/>
          <a:srcRect l="24001" t="3200" r="25600" b="1601"/>
          <a:stretch>
            <a:fillRect/>
          </a:stretch>
        </p:blipFill>
        <p:spPr bwMode="auto">
          <a:xfrm>
            <a:off x="976330" y="2051073"/>
            <a:ext cx="1576388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4500570"/>
            <a:ext cx="1428728" cy="219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6547" y="2143116"/>
            <a:ext cx="1474596" cy="219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57200" y="-24"/>
            <a:ext cx="8305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Synchrotron Particle Accelerators</a:t>
            </a:r>
          </a:p>
          <a:p>
            <a:pPr algn="ctr">
              <a:spcBef>
                <a:spcPct val="50000"/>
              </a:spcBef>
            </a:pPr>
            <a:endParaRPr lang="en-GB" sz="1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Lorentz force		</a:t>
            </a:r>
            <a:r>
              <a:rPr lang="en-GB" b="1" i="1" dirty="0">
                <a:latin typeface="Calibri" pitchFamily="34" charset="0"/>
              </a:rPr>
              <a:t>F</a:t>
            </a:r>
            <a:r>
              <a:rPr lang="en-GB" i="1" dirty="0">
                <a:latin typeface="Calibri" pitchFamily="34" charset="0"/>
              </a:rPr>
              <a:t> = q(</a:t>
            </a:r>
            <a:r>
              <a:rPr lang="en-GB" b="1" i="1" dirty="0">
                <a:latin typeface="Calibri" pitchFamily="34" charset="0"/>
              </a:rPr>
              <a:t>E</a:t>
            </a:r>
            <a:r>
              <a:rPr lang="en-GB" i="1" dirty="0">
                <a:latin typeface="Calibri" pitchFamily="34" charset="0"/>
              </a:rPr>
              <a:t> + </a:t>
            </a:r>
            <a:r>
              <a:rPr lang="en-GB" b="1" i="1" dirty="0">
                <a:latin typeface="Calibri" pitchFamily="34" charset="0"/>
              </a:rPr>
              <a:t>v </a:t>
            </a:r>
            <a:r>
              <a:rPr lang="en-US" i="1" dirty="0">
                <a:latin typeface="Calibri" pitchFamily="34" charset="0"/>
                <a:cs typeface="Arial" charset="0"/>
              </a:rPr>
              <a:t>×</a:t>
            </a:r>
            <a:r>
              <a:rPr lang="en-GB" i="1" dirty="0">
                <a:latin typeface="Calibri" pitchFamily="34" charset="0"/>
              </a:rPr>
              <a:t> </a:t>
            </a:r>
            <a:r>
              <a:rPr lang="en-GB" b="1" i="1" dirty="0">
                <a:latin typeface="Calibri" pitchFamily="34" charset="0"/>
              </a:rPr>
              <a:t>B</a:t>
            </a:r>
            <a:r>
              <a:rPr lang="en-GB" i="1" dirty="0">
                <a:latin typeface="Calibri" pitchFamily="34" charset="0"/>
              </a:rPr>
              <a:t>)</a:t>
            </a:r>
            <a:r>
              <a:rPr lang="en-GB" dirty="0">
                <a:latin typeface="Calibri" pitchFamily="34" charset="0"/>
              </a:rPr>
              <a:t>			note </a:t>
            </a:r>
            <a:r>
              <a:rPr lang="en-GB" b="1" i="1" dirty="0">
                <a:latin typeface="Calibri" pitchFamily="34" charset="0"/>
              </a:rPr>
              <a:t>v</a:t>
            </a:r>
            <a:r>
              <a:rPr lang="en-GB" i="1" dirty="0">
                <a:latin typeface="Calibri" pitchFamily="34" charset="0"/>
              </a:rPr>
              <a:t> = </a:t>
            </a:r>
            <a:r>
              <a:rPr lang="en-GB" i="1" dirty="0" err="1">
                <a:latin typeface="Calibri" pitchFamily="34" charset="0"/>
              </a:rPr>
              <a:t>d</a:t>
            </a:r>
            <a:r>
              <a:rPr lang="en-GB" b="1" i="1" dirty="0" err="1">
                <a:latin typeface="Calibri" pitchFamily="34" charset="0"/>
              </a:rPr>
              <a:t>r</a:t>
            </a:r>
            <a:r>
              <a:rPr lang="en-GB" i="1" dirty="0" err="1">
                <a:latin typeface="Calibri" pitchFamily="34" charset="0"/>
              </a:rPr>
              <a:t>/dt</a:t>
            </a:r>
            <a:endParaRPr lang="en-GB" i="1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Energy gain = 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∫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F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.d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= q ∫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E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.d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+ 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d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r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/dt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i="1" dirty="0">
                <a:latin typeface="Calibri" pitchFamily="34" charset="0"/>
                <a:cs typeface="Arial" charset="0"/>
              </a:rPr>
              <a:t>× </a:t>
            </a:r>
            <a:r>
              <a:rPr lang="en-GB" b="1" i="1" dirty="0">
                <a:latin typeface="Calibri" pitchFamily="34" charset="0"/>
                <a:cs typeface="Times New Roman" pitchFamily="18" charset="0"/>
              </a:rPr>
              <a:t>B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. </a:t>
            </a:r>
            <a:r>
              <a:rPr lang="en-GB" b="1" i="1" dirty="0" err="1">
                <a:latin typeface="Calibri" pitchFamily="34" charset="0"/>
                <a:cs typeface="Times New Roman" pitchFamily="18" charset="0"/>
              </a:rPr>
              <a:t>dr</a:t>
            </a:r>
            <a:r>
              <a:rPr lang="en-GB" i="1" dirty="0">
                <a:latin typeface="Calibri" pitchFamily="34" charset="0"/>
                <a:cs typeface="Times New Roman" pitchFamily="18" charset="0"/>
              </a:rPr>
              <a:t> = </a:t>
            </a:r>
            <a:r>
              <a:rPr lang="en-GB" i="1" dirty="0" err="1">
                <a:latin typeface="Calibri" pitchFamily="34" charset="0"/>
                <a:cs typeface="Times New Roman" pitchFamily="18" charset="0"/>
              </a:rPr>
              <a:t>qV</a:t>
            </a:r>
            <a:r>
              <a:rPr lang="en-GB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GB" sz="1600" dirty="0">
                <a:latin typeface="Calibri" pitchFamily="34" charset="0"/>
                <a:cs typeface="Times New Roman" pitchFamily="18" charset="0"/>
              </a:rPr>
              <a:t>add energy by voltage drop</a:t>
            </a:r>
          </a:p>
          <a:p>
            <a:pPr>
              <a:spcBef>
                <a:spcPct val="50000"/>
              </a:spcBef>
            </a:pPr>
            <a:r>
              <a:rPr lang="en-GB" sz="1600" dirty="0">
                <a:latin typeface="Calibri" pitchFamily="34" charset="0"/>
              </a:rPr>
              <a:t>Economic solution:</a:t>
            </a: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 sz="16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600" i="1" dirty="0">
                <a:latin typeface="Calibri" pitchFamily="34" charset="0"/>
              </a:rPr>
              <a:t>						</a:t>
            </a:r>
          </a:p>
          <a:p>
            <a:pPr>
              <a:spcBef>
                <a:spcPct val="50000"/>
              </a:spcBef>
            </a:pPr>
            <a:endParaRPr lang="en-GB" sz="1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GB" sz="2000" dirty="0">
                <a:solidFill>
                  <a:schemeClr val="accent2"/>
                </a:solidFill>
                <a:latin typeface="Calibri" pitchFamily="34" charset="0"/>
              </a:rPr>
              <a:t>The synchrotron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pulse of particles accelerated by </a:t>
            </a:r>
            <a:r>
              <a:rPr lang="en-GB" sz="1600" i="1" dirty="0">
                <a:latin typeface="Calibri" pitchFamily="34" charset="0"/>
              </a:rPr>
              <a:t>E</a:t>
            </a:r>
            <a:r>
              <a:rPr lang="en-GB" sz="1600" dirty="0">
                <a:latin typeface="Calibri" pitchFamily="34" charset="0"/>
              </a:rPr>
              <a:t>-field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bend round circle. Accelerate again (get the phase right!!)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keep radius constant. Increase </a:t>
            </a:r>
            <a:r>
              <a:rPr lang="en-GB" sz="1600" i="1" dirty="0">
                <a:latin typeface="Calibri" pitchFamily="34" charset="0"/>
              </a:rPr>
              <a:t>B</a:t>
            </a:r>
            <a:r>
              <a:rPr lang="en-GB" sz="1600" dirty="0">
                <a:latin typeface="Calibri" pitchFamily="34" charset="0"/>
              </a:rPr>
              <a:t> a little each pass as </a:t>
            </a:r>
            <a:r>
              <a:rPr lang="en-GB" sz="1600" i="1" dirty="0">
                <a:latin typeface="Calibri" pitchFamily="34" charset="0"/>
              </a:rPr>
              <a:t>p</a:t>
            </a:r>
            <a:r>
              <a:rPr lang="en-GB" sz="1600" dirty="0">
                <a:latin typeface="Calibri" pitchFamily="34" charset="0"/>
              </a:rPr>
              <a:t> increases</a:t>
            </a:r>
          </a:p>
          <a:p>
            <a:pPr>
              <a:buFontTx/>
              <a:buChar char="•"/>
            </a:pPr>
            <a:r>
              <a:rPr lang="en-GB" sz="1600" dirty="0">
                <a:latin typeface="Calibri" pitchFamily="34" charset="0"/>
              </a:rPr>
              <a:t>	when required energy reached, reduce </a:t>
            </a:r>
            <a:r>
              <a:rPr lang="en-GB" sz="1600" i="1" dirty="0">
                <a:latin typeface="Calibri" pitchFamily="34" charset="0"/>
              </a:rPr>
              <a:t>E</a:t>
            </a:r>
            <a:r>
              <a:rPr lang="en-GB" sz="1600" dirty="0">
                <a:latin typeface="Calibri" pitchFamily="34" charset="0"/>
              </a:rPr>
              <a:t>, hold </a:t>
            </a:r>
            <a:r>
              <a:rPr lang="en-GB" sz="1600" i="1" dirty="0">
                <a:latin typeface="Calibri" pitchFamily="34" charset="0"/>
              </a:rPr>
              <a:t>B</a:t>
            </a:r>
            <a:r>
              <a:rPr lang="en-GB" sz="1600" dirty="0">
                <a:latin typeface="Calibri" pitchFamily="34" charset="0"/>
              </a:rPr>
              <a:t> constant –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storage ring</a:t>
            </a:r>
          </a:p>
          <a:p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								</a:t>
            </a:r>
            <a:endParaRPr lang="en-US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0420" name="Oval 3"/>
          <p:cNvSpPr>
            <a:spLocks noChangeArrowheads="1"/>
          </p:cNvSpPr>
          <p:nvPr/>
        </p:nvSpPr>
        <p:spPr bwMode="auto">
          <a:xfrm>
            <a:off x="2433638" y="2163763"/>
            <a:ext cx="2519362" cy="2519362"/>
          </a:xfrm>
          <a:prstGeom prst="ellipse">
            <a:avLst/>
          </a:prstGeom>
          <a:solidFill>
            <a:schemeClr val="bg1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21" name="Oval 4"/>
          <p:cNvSpPr>
            <a:spLocks noChangeArrowheads="1"/>
          </p:cNvSpPr>
          <p:nvPr/>
        </p:nvSpPr>
        <p:spPr bwMode="auto">
          <a:xfrm>
            <a:off x="3459163" y="4449763"/>
            <a:ext cx="503237" cy="503237"/>
          </a:xfrm>
          <a:prstGeom prst="ellipse">
            <a:avLst/>
          </a:prstGeom>
          <a:solidFill>
            <a:schemeClr val="bg1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 bwMode="auto">
          <a:xfrm rot="1200000">
            <a:off x="3829050" y="21685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 bwMode="auto">
          <a:xfrm rot="3600000">
            <a:off x="4422775" y="2673350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 bwMode="auto">
          <a:xfrm rot="6000000">
            <a:off x="4575175" y="3490913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 rot="8400000">
            <a:off x="4184650" y="42259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 rot="13200000">
            <a:off x="2584450" y="43021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 bwMode="auto">
          <a:xfrm rot="15600000">
            <a:off x="2114550" y="3595688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 bwMode="auto">
          <a:xfrm rot="18000000">
            <a:off x="2282825" y="2732088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 bwMode="auto">
          <a:xfrm rot="20400000">
            <a:off x="2914650" y="2168525"/>
            <a:ext cx="685800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0430" name="Freeform 16"/>
          <p:cNvSpPr>
            <a:spLocks noChangeArrowheads="1"/>
          </p:cNvSpPr>
          <p:nvPr/>
        </p:nvSpPr>
        <p:spPr bwMode="auto">
          <a:xfrm>
            <a:off x="3557588" y="4527550"/>
            <a:ext cx="304800" cy="346075"/>
          </a:xfrm>
          <a:custGeom>
            <a:avLst/>
            <a:gdLst>
              <a:gd name="T0" fmla="*/ 0 w 362744"/>
              <a:gd name="T1" fmla="*/ 2845 h 407194"/>
              <a:gd name="T2" fmla="*/ 183 w 362744"/>
              <a:gd name="T3" fmla="*/ 1946 h 407194"/>
              <a:gd name="T4" fmla="*/ 308 w 362744"/>
              <a:gd name="T5" fmla="*/ 1293 h 407194"/>
              <a:gd name="T6" fmla="*/ 676 w 362744"/>
              <a:gd name="T7" fmla="*/ 558 h 407194"/>
              <a:gd name="T8" fmla="*/ 1166 w 362744"/>
              <a:gd name="T9" fmla="*/ 67 h 407194"/>
              <a:gd name="T10" fmla="*/ 1720 w 362744"/>
              <a:gd name="T11" fmla="*/ 965 h 407194"/>
              <a:gd name="T12" fmla="*/ 2088 w 362744"/>
              <a:gd name="T13" fmla="*/ 2926 h 407194"/>
              <a:gd name="T14" fmla="*/ 2333 w 362744"/>
              <a:gd name="T15" fmla="*/ 4724 h 407194"/>
              <a:gd name="T16" fmla="*/ 2702 w 362744"/>
              <a:gd name="T17" fmla="*/ 6275 h 407194"/>
              <a:gd name="T18" fmla="*/ 3500 w 362744"/>
              <a:gd name="T19" fmla="*/ 6928 h 407194"/>
              <a:gd name="T20" fmla="*/ 4237 w 362744"/>
              <a:gd name="T21" fmla="*/ 5949 h 407194"/>
              <a:gd name="T22" fmla="*/ 4605 w 362744"/>
              <a:gd name="T23" fmla="*/ 3580 h 407194"/>
              <a:gd name="T24" fmla="*/ 4667 w 362744"/>
              <a:gd name="T25" fmla="*/ 2845 h 407194"/>
              <a:gd name="T26" fmla="*/ 4605 w 362744"/>
              <a:gd name="T27" fmla="*/ 2845 h 407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2744"/>
              <a:gd name="T43" fmla="*/ 0 h 407194"/>
              <a:gd name="T44" fmla="*/ 362744 w 362744"/>
              <a:gd name="T45" fmla="*/ 407194 h 407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2744" h="407194">
                <a:moveTo>
                  <a:pt x="0" y="165894"/>
                </a:moveTo>
                <a:cubicBezTo>
                  <a:pt x="5159" y="147241"/>
                  <a:pt x="10319" y="128588"/>
                  <a:pt x="14288" y="113507"/>
                </a:cubicBezTo>
                <a:cubicBezTo>
                  <a:pt x="18257" y="98426"/>
                  <a:pt x="17463" y="88901"/>
                  <a:pt x="23813" y="75407"/>
                </a:cubicBezTo>
                <a:cubicBezTo>
                  <a:pt x="30163" y="61913"/>
                  <a:pt x="41276" y="44450"/>
                  <a:pt x="52388" y="32544"/>
                </a:cubicBezTo>
                <a:cubicBezTo>
                  <a:pt x="63500" y="20638"/>
                  <a:pt x="76994" y="0"/>
                  <a:pt x="90488" y="3969"/>
                </a:cubicBezTo>
                <a:cubicBezTo>
                  <a:pt x="103982" y="7938"/>
                  <a:pt x="121444" y="28576"/>
                  <a:pt x="133350" y="56357"/>
                </a:cubicBezTo>
                <a:cubicBezTo>
                  <a:pt x="145256" y="84138"/>
                  <a:pt x="153988" y="134145"/>
                  <a:pt x="161925" y="170657"/>
                </a:cubicBezTo>
                <a:cubicBezTo>
                  <a:pt x="169862" y="207169"/>
                  <a:pt x="173038" y="242888"/>
                  <a:pt x="180975" y="275432"/>
                </a:cubicBezTo>
                <a:cubicBezTo>
                  <a:pt x="188913" y="307976"/>
                  <a:pt x="194469" y="344488"/>
                  <a:pt x="209550" y="365919"/>
                </a:cubicBezTo>
                <a:cubicBezTo>
                  <a:pt x="224631" y="387350"/>
                  <a:pt x="251619" y="407194"/>
                  <a:pt x="271463" y="404019"/>
                </a:cubicBezTo>
                <a:cubicBezTo>
                  <a:pt x="291307" y="400844"/>
                  <a:pt x="314326" y="379413"/>
                  <a:pt x="328613" y="346869"/>
                </a:cubicBezTo>
                <a:cubicBezTo>
                  <a:pt x="342900" y="314325"/>
                  <a:pt x="351632" y="238920"/>
                  <a:pt x="357188" y="208757"/>
                </a:cubicBezTo>
                <a:cubicBezTo>
                  <a:pt x="362744" y="178595"/>
                  <a:pt x="361950" y="173038"/>
                  <a:pt x="361950" y="165894"/>
                </a:cubicBezTo>
                <a:cubicBezTo>
                  <a:pt x="361950" y="158750"/>
                  <a:pt x="359569" y="162322"/>
                  <a:pt x="357188" y="165894"/>
                </a:cubicBezTo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1" name="TextBox 17"/>
          <p:cNvSpPr txBox="1">
            <a:spLocks noChangeArrowheads="1"/>
          </p:cNvSpPr>
          <p:nvPr/>
        </p:nvSpPr>
        <p:spPr bwMode="auto">
          <a:xfrm>
            <a:off x="3886200" y="4614863"/>
            <a:ext cx="1766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Oscillating E-field</a:t>
            </a:r>
          </a:p>
        </p:txBody>
      </p:sp>
      <p:sp>
        <p:nvSpPr>
          <p:cNvPr id="60432" name="TextBox 18"/>
          <p:cNvSpPr txBox="1">
            <a:spLocks noChangeArrowheads="1"/>
          </p:cNvSpPr>
          <p:nvPr/>
        </p:nvSpPr>
        <p:spPr bwMode="auto">
          <a:xfrm>
            <a:off x="5105400" y="2819400"/>
            <a:ext cx="1600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/>
              <a:t>ring of magnets</a:t>
            </a:r>
          </a:p>
          <a:p>
            <a:pPr algn="ctr"/>
            <a:r>
              <a:rPr lang="en-GB" sz="1600"/>
              <a:t>bend particles</a:t>
            </a:r>
          </a:p>
          <a:p>
            <a:pPr algn="ctr"/>
            <a:r>
              <a:rPr lang="en-GB" sz="1600" i="1">
                <a:latin typeface="Calibri" pitchFamily="34" charset="0"/>
              </a:rPr>
              <a:t>p = qBr</a:t>
            </a:r>
          </a:p>
          <a:p>
            <a:pPr algn="ctr"/>
            <a:r>
              <a:rPr lang="en-GB" sz="1600" i="1">
                <a:latin typeface="Calibri" pitchFamily="34" charset="0"/>
              </a:rPr>
              <a:t>p = </a:t>
            </a:r>
            <a:r>
              <a:rPr lang="en-GB" sz="1600">
                <a:latin typeface="Calibri" pitchFamily="34" charset="0"/>
              </a:rPr>
              <a:t>momentum</a:t>
            </a:r>
          </a:p>
          <a:p>
            <a:pPr algn="ctr"/>
            <a:r>
              <a:rPr lang="en-GB" sz="1600" i="1">
                <a:latin typeface="Calibri" pitchFamily="34" charset="0"/>
              </a:rPr>
              <a:t>r = </a:t>
            </a:r>
            <a:r>
              <a:rPr lang="en-GB" sz="1600">
                <a:latin typeface="Calibri" pitchFamily="34" charset="0"/>
              </a:rPr>
              <a:t>radius</a:t>
            </a:r>
            <a:endParaRPr lang="en-GB" sz="1600"/>
          </a:p>
        </p:txBody>
      </p:sp>
      <p:sp>
        <p:nvSpPr>
          <p:cNvPr id="60433" name="Smiley Face 19"/>
          <p:cNvSpPr>
            <a:spLocks noChangeArrowheads="1"/>
          </p:cNvSpPr>
          <p:nvPr/>
        </p:nvSpPr>
        <p:spPr bwMode="auto">
          <a:xfrm>
            <a:off x="2514600" y="39624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4" name="TextBox 26"/>
          <p:cNvSpPr txBox="1">
            <a:spLocks noChangeArrowheads="1"/>
          </p:cNvSpPr>
          <p:nvPr/>
        </p:nvSpPr>
        <p:spPr bwMode="auto">
          <a:xfrm>
            <a:off x="1455738" y="3657600"/>
            <a:ext cx="982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pulse of </a:t>
            </a:r>
          </a:p>
          <a:p>
            <a:r>
              <a:rPr lang="en-GB" sz="1600"/>
              <a:t>charged </a:t>
            </a:r>
          </a:p>
          <a:p>
            <a:r>
              <a:rPr lang="en-GB" sz="1600"/>
              <a:t>particles</a:t>
            </a:r>
          </a:p>
        </p:txBody>
      </p:sp>
      <p:sp>
        <p:nvSpPr>
          <p:cNvPr id="60435" name="TextBox 18"/>
          <p:cNvSpPr txBox="1">
            <a:spLocks noChangeArrowheads="1"/>
          </p:cNvSpPr>
          <p:nvPr/>
        </p:nvSpPr>
        <p:spPr bwMode="auto">
          <a:xfrm>
            <a:off x="6945313" y="3276600"/>
            <a:ext cx="15128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latin typeface="Calibri" pitchFamily="34" charset="0"/>
              </a:rPr>
              <a:t>from </a:t>
            </a:r>
          </a:p>
          <a:p>
            <a:pPr algn="ctr"/>
            <a:r>
              <a:rPr lang="en-GB" sz="1600" i="1">
                <a:latin typeface="Calibri" pitchFamily="34" charset="0"/>
              </a:rPr>
              <a:t>F</a:t>
            </a:r>
            <a:r>
              <a:rPr lang="en-GB" sz="1600" i="1" baseline="-25000">
                <a:latin typeface="Calibri" pitchFamily="34" charset="0"/>
              </a:rPr>
              <a:t>B </a:t>
            </a:r>
            <a:r>
              <a:rPr lang="en-GB" sz="1600" i="1">
                <a:latin typeface="Calibri" pitchFamily="34" charset="0"/>
              </a:rPr>
              <a:t>= qvB = mv</a:t>
            </a:r>
            <a:r>
              <a:rPr lang="en-GB" sz="1600" i="1" baseline="30000">
                <a:latin typeface="Calibri" pitchFamily="34" charset="0"/>
              </a:rPr>
              <a:t>2</a:t>
            </a:r>
            <a:r>
              <a:rPr lang="en-GB" sz="1600" i="1">
                <a:latin typeface="Calibri" pitchFamily="34" charset="0"/>
              </a:rPr>
              <a:t>/r</a:t>
            </a:r>
          </a:p>
          <a:p>
            <a:pPr algn="ctr"/>
            <a:r>
              <a:rPr lang="en-GB" sz="1600" i="1">
                <a:latin typeface="Calibri" pitchFamily="34" charset="0"/>
              </a:rPr>
              <a:t>qB = mv/r</a:t>
            </a:r>
          </a:p>
          <a:p>
            <a:pPr algn="ctr"/>
            <a:r>
              <a:rPr lang="en-GB" sz="1600" i="1">
                <a:latin typeface="Calibri" pitchFamily="34" charset="0"/>
              </a:rPr>
              <a:t>qB = p/r</a:t>
            </a:r>
            <a:endParaRPr lang="en-GB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</a:rPr>
              <a:t>Heritage - Past</a:t>
            </a:r>
            <a:endParaRPr lang="en-GB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Glasgow_synchrotron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1820863"/>
            <a:ext cx="5156200" cy="408463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86380" y="1142984"/>
            <a:ext cx="35004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first electron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synchrotron in Europe was constructed in Glasgow in the 1950s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kern="0" baseline="0" dirty="0" smtClean="0">
                <a:latin typeface="Calibri" pitchFamily="34" charset="0"/>
              </a:rPr>
              <a:t>E = 300 </a:t>
            </a:r>
            <a:r>
              <a:rPr lang="en-US" sz="3600" kern="0" baseline="0" dirty="0" err="1" smtClean="0">
                <a:latin typeface="Calibri" pitchFamily="34" charset="0"/>
              </a:rPr>
              <a:t>MeV</a:t>
            </a:r>
            <a:endParaRPr kumimoji="0" lang="en-US" sz="3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gfocu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000372"/>
            <a:ext cx="2285996" cy="22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LHC is a  Synchrotron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" y="928670"/>
            <a:ext cx="4000528" cy="578647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Magnets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Dipoles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Keep particles on circular orbit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 smtClean="0"/>
              <a:t>Quadrupoles</a:t>
            </a:r>
            <a:endParaRPr lang="en-US" sz="24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Limit the divergence of the beam (beam stability)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Focus beams on interaction points to obtain high luminosities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RF Cavities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Boost particles at each turn (0.45 → 7 </a:t>
            </a:r>
            <a:r>
              <a:rPr lang="en-US" sz="2400" dirty="0" err="1" smtClean="0"/>
              <a:t>TeV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4" name="Picture 6" descr="cir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2209786" cy="161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strongfo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857496"/>
            <a:ext cx="2643206" cy="6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0001016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29124" y="3643314"/>
            <a:ext cx="1968492" cy="1275264"/>
          </a:xfrm>
          <a:prstGeom prst="rect">
            <a:avLst/>
          </a:prstGeom>
          <a:noFill/>
        </p:spPr>
      </p:pic>
      <p:pic>
        <p:nvPicPr>
          <p:cNvPr id="9" name="Picture 3" descr="94020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643702" y="1071546"/>
            <a:ext cx="2143140" cy="1596247"/>
          </a:xfrm>
          <a:prstGeom prst="rect">
            <a:avLst/>
          </a:prstGeom>
          <a:noFill/>
        </p:spPr>
      </p:pic>
      <p:pic>
        <p:nvPicPr>
          <p:cNvPr id="15" name="Picture 1028" descr="LHCR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5142430"/>
            <a:ext cx="2000264" cy="15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70" y="1142984"/>
            <a:ext cx="7786710" cy="525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14285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 smtClean="0">
                <a:solidFill>
                  <a:schemeClr val="accent1">
                    <a:lumMod val="75000"/>
                  </a:schemeClr>
                </a:solidFill>
              </a:rPr>
              <a:t>LHC Switches On</a:t>
            </a:r>
          </a:p>
        </p:txBody>
      </p:sp>
      <p:pic>
        <p:nvPicPr>
          <p:cNvPr id="37894" name="Picture 10" descr="atlasdete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477385"/>
            <a:ext cx="1785950" cy="1380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5" name="Picture 12" descr="detec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5357826"/>
            <a:ext cx="1694956" cy="130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3" descr="Alice Detec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743" y="3793891"/>
            <a:ext cx="1511299" cy="92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 descr="cms_persp_pl_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1142984"/>
            <a:ext cx="1584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8" cstate="print">
            <a:lum bright="24000" contrast="6000"/>
          </a:blip>
          <a:srcRect/>
          <a:stretch>
            <a:fillRect/>
          </a:stretch>
        </p:blipFill>
        <p:spPr bwMode="auto">
          <a:xfrm>
            <a:off x="3929058" y="3032133"/>
            <a:ext cx="20526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3d-tunnel-picture-with-S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63938" y="3357563"/>
            <a:ext cx="2060575" cy="3482974"/>
            <a:chOff x="2688" y="2127"/>
            <a:chExt cx="1298" cy="2194"/>
          </a:xfrm>
        </p:grpSpPr>
        <p:sp>
          <p:nvSpPr>
            <p:cNvPr id="32791" name="Text Box 6"/>
            <p:cNvSpPr txBox="1">
              <a:spLocks noChangeArrowheads="1"/>
            </p:cNvSpPr>
            <p:nvPr/>
          </p:nvSpPr>
          <p:spPr bwMode="auto">
            <a:xfrm>
              <a:off x="2688" y="3216"/>
              <a:ext cx="1298" cy="1105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4A3597"/>
                  </a:solidFill>
                  <a:latin typeface="+mn-lt"/>
                </a:rPr>
                <a:t>392 main quadrupoles +</a:t>
              </a:r>
            </a:p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4A3597"/>
                  </a:solidFill>
                  <a:latin typeface="+mn-lt"/>
                </a:rPr>
                <a:t>2500 corrector magnets</a:t>
              </a:r>
            </a:p>
          </p:txBody>
        </p:sp>
        <p:sp>
          <p:nvSpPr>
            <p:cNvPr id="32792" name="Line 7"/>
            <p:cNvSpPr>
              <a:spLocks noChangeShapeType="1"/>
            </p:cNvSpPr>
            <p:nvPr/>
          </p:nvSpPr>
          <p:spPr bwMode="auto">
            <a:xfrm flipV="1">
              <a:off x="3120" y="2127"/>
              <a:ext cx="0" cy="10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sz="2000">
                <a:latin typeface="+mn-lt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235825" y="2852738"/>
            <a:ext cx="1782763" cy="3784600"/>
            <a:chOff x="4493" y="2016"/>
            <a:chExt cx="1123" cy="2384"/>
          </a:xfrm>
        </p:grpSpPr>
        <p:sp>
          <p:nvSpPr>
            <p:cNvPr id="32789" name="Text Box 9"/>
            <p:cNvSpPr txBox="1">
              <a:spLocks noChangeArrowheads="1"/>
            </p:cNvSpPr>
            <p:nvPr/>
          </p:nvSpPr>
          <p:spPr bwMode="auto">
            <a:xfrm>
              <a:off x="4493" y="2830"/>
              <a:ext cx="1123" cy="157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4A3597"/>
                  </a:solidFill>
                  <a:latin typeface="+mn-lt"/>
                </a:rPr>
                <a:t>1232 main dipoles +</a:t>
              </a:r>
            </a:p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4A3597"/>
                  </a:solidFill>
                  <a:latin typeface="+mn-lt"/>
                </a:rPr>
                <a:t>3700 multipole corrector magnets</a:t>
              </a:r>
            </a:p>
          </p:txBody>
        </p:sp>
        <p:sp>
          <p:nvSpPr>
            <p:cNvPr id="32790" name="Line 10"/>
            <p:cNvSpPr>
              <a:spLocks noChangeShapeType="1"/>
            </p:cNvSpPr>
            <p:nvPr/>
          </p:nvSpPr>
          <p:spPr bwMode="auto">
            <a:xfrm flipV="1">
              <a:off x="4820" y="2016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sz="2000">
                <a:latin typeface="+mn-lt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07950" y="4797426"/>
            <a:ext cx="3300413" cy="2106613"/>
            <a:chOff x="240" y="3024"/>
            <a:chExt cx="2079" cy="1327"/>
          </a:xfrm>
        </p:grpSpPr>
        <p:sp>
          <p:nvSpPr>
            <p:cNvPr id="32787" name="Text Box 12"/>
            <p:cNvSpPr txBox="1">
              <a:spLocks noChangeArrowheads="1"/>
            </p:cNvSpPr>
            <p:nvPr/>
          </p:nvSpPr>
          <p:spPr bwMode="auto">
            <a:xfrm>
              <a:off x="384" y="3362"/>
              <a:ext cx="1935" cy="989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FF3300"/>
                  </a:solidFill>
                  <a:latin typeface="+mn-lt"/>
                </a:rPr>
                <a:t>Supply and recovery of He with 26 km long cryogenic distribution line</a:t>
              </a:r>
            </a:p>
          </p:txBody>
        </p:sp>
        <p:sp>
          <p:nvSpPr>
            <p:cNvPr id="32788" name="Line 13"/>
            <p:cNvSpPr>
              <a:spLocks noChangeShapeType="1"/>
            </p:cNvSpPr>
            <p:nvPr/>
          </p:nvSpPr>
          <p:spPr bwMode="auto">
            <a:xfrm flipH="1" flipV="1">
              <a:off x="240" y="3024"/>
              <a:ext cx="411" cy="3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sz="2000">
                <a:latin typeface="+mn-lt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95800" y="3581400"/>
            <a:ext cx="3505200" cy="2651125"/>
            <a:chOff x="2832" y="2256"/>
            <a:chExt cx="2208" cy="1670"/>
          </a:xfrm>
        </p:grpSpPr>
        <p:sp>
          <p:nvSpPr>
            <p:cNvPr id="32785" name="Text Box 15"/>
            <p:cNvSpPr txBox="1">
              <a:spLocks noChangeArrowheads="1"/>
            </p:cNvSpPr>
            <p:nvPr/>
          </p:nvSpPr>
          <p:spPr bwMode="auto">
            <a:xfrm>
              <a:off x="2832" y="3170"/>
              <a:ext cx="2208" cy="75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>
                  <a:solidFill>
                    <a:srgbClr val="FF3300"/>
                  </a:solidFill>
                  <a:latin typeface="+mn-lt"/>
                </a:rPr>
                <a:t>Static bath of superfluid helium at 1.9 K in cooling loops of 110 m length</a:t>
              </a:r>
            </a:p>
          </p:txBody>
        </p:sp>
        <p:sp>
          <p:nvSpPr>
            <p:cNvPr id="32786" name="Line 16"/>
            <p:cNvSpPr>
              <a:spLocks noChangeShapeType="1"/>
            </p:cNvSpPr>
            <p:nvPr/>
          </p:nvSpPr>
          <p:spPr bwMode="auto">
            <a:xfrm flipV="1">
              <a:off x="3099" y="2256"/>
              <a:ext cx="0" cy="9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sz="2000">
                <a:latin typeface="+mn-lt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143000" y="609600"/>
            <a:ext cx="3681413" cy="2819400"/>
            <a:chOff x="720" y="384"/>
            <a:chExt cx="2319" cy="1776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720" y="384"/>
              <a:ext cx="2319" cy="1776"/>
              <a:chOff x="720" y="384"/>
              <a:chExt cx="2319" cy="1776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720" y="384"/>
                <a:ext cx="2319" cy="1776"/>
                <a:chOff x="720" y="384"/>
                <a:chExt cx="2319" cy="1776"/>
              </a:xfrm>
            </p:grpSpPr>
            <p:sp>
              <p:nvSpPr>
                <p:cNvPr id="32780" name="Line 20"/>
                <p:cNvSpPr>
                  <a:spLocks noChangeShapeType="1"/>
                </p:cNvSpPr>
                <p:nvPr/>
              </p:nvSpPr>
              <p:spPr bwMode="auto">
                <a:xfrm>
                  <a:off x="1200" y="1536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 sz="2000">
                    <a:latin typeface="+mn-lt"/>
                  </a:endParaRPr>
                </a:p>
              </p:txBody>
            </p:sp>
            <p:sp>
              <p:nvSpPr>
                <p:cNvPr id="3278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488" y="153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/>
                <a:lstStyle/>
                <a:p>
                  <a:endParaRPr lang="en-GB" sz="2000">
                    <a:latin typeface="+mn-lt"/>
                  </a:endParaRPr>
                </a:p>
              </p:txBody>
            </p:sp>
            <p:sp>
              <p:nvSpPr>
                <p:cNvPr id="3278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104" y="384"/>
                  <a:ext cx="1935" cy="523"/>
                </a:xfrm>
                <a:prstGeom prst="rect">
                  <a:avLst/>
                </a:prstGeom>
                <a:solidFill>
                  <a:srgbClr val="DDDDDD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2400" b="1">
                      <a:solidFill>
                        <a:srgbClr val="FF3300"/>
                      </a:solidFill>
                      <a:latin typeface="+mn-lt"/>
                    </a:rPr>
                    <a:t>Connection via service module and jumper </a:t>
                  </a:r>
                </a:p>
              </p:txBody>
            </p:sp>
            <p:sp>
              <p:nvSpPr>
                <p:cNvPr id="32783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720" y="816"/>
                  <a:ext cx="672" cy="1008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GB" sz="2000">
                    <a:latin typeface="+mn-lt"/>
                  </a:endParaRPr>
                </a:p>
              </p:txBody>
            </p:sp>
            <p:sp>
              <p:nvSpPr>
                <p:cNvPr id="32784" name="Line 24"/>
                <p:cNvSpPr>
                  <a:spLocks noChangeShapeType="1"/>
                </p:cNvSpPr>
                <p:nvPr/>
              </p:nvSpPr>
              <p:spPr bwMode="auto">
                <a:xfrm>
                  <a:off x="1680" y="864"/>
                  <a:ext cx="0" cy="72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GB" sz="2000">
                    <a:latin typeface="+mn-lt"/>
                  </a:endParaRPr>
                </a:p>
              </p:txBody>
            </p:sp>
          </p:grpSp>
          <p:sp>
            <p:nvSpPr>
              <p:cNvPr id="32779" name="Line 25"/>
              <p:cNvSpPr>
                <a:spLocks noChangeShapeType="1"/>
              </p:cNvSpPr>
              <p:nvPr/>
            </p:nvSpPr>
            <p:spPr bwMode="auto">
              <a:xfrm flipV="1">
                <a:off x="1392" y="1623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 sz="2000">
                  <a:latin typeface="+mn-lt"/>
                </a:endParaRPr>
              </a:p>
            </p:txBody>
          </p:sp>
        </p:grpSp>
        <p:sp>
          <p:nvSpPr>
            <p:cNvPr id="32777" name="Line 26"/>
            <p:cNvSpPr>
              <a:spLocks noChangeShapeType="1"/>
            </p:cNvSpPr>
            <p:nvPr/>
          </p:nvSpPr>
          <p:spPr bwMode="auto">
            <a:xfrm flipH="1" flipV="1">
              <a:off x="1104" y="1632"/>
              <a:ext cx="288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sz="200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FC8CDF-19C2-184B-AA2D-DC1472109213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2253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CF933"/>
                </a:solidFill>
                <a:ea typeface="+mj-ea"/>
                <a:cs typeface="+mj-cs"/>
              </a:rPr>
              <a:t>Enter a New Era in Fundamental Science</a:t>
            </a:r>
            <a:endParaRPr lang="en-GB" dirty="0">
              <a:ea typeface="+mj-ea"/>
              <a:cs typeface="+mj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Start-up of the Large </a:t>
            </a:r>
            <a:r>
              <a:rPr lang="en-GB" sz="2000" dirty="0" err="1">
                <a:solidFill>
                  <a:srgbClr val="FFFFFF"/>
                </a:solidFill>
                <a:ea typeface="+mn-ea"/>
                <a:cs typeface="+mn-cs"/>
              </a:rPr>
              <a:t>Hadron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 Collider (</a:t>
            </a:r>
            <a:r>
              <a:rPr lang="en-GB" sz="2000" dirty="0">
                <a:solidFill>
                  <a:srgbClr val="FCF933"/>
                </a:solidFill>
                <a:ea typeface="+mn-ea"/>
                <a:cs typeface="+mn-cs"/>
              </a:rPr>
              <a:t>LHC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429000"/>
            <a:ext cx="9144000" cy="11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Exploration of a new energy frontier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Proton-proton and Heavy Ion collisions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at E</a:t>
            </a:r>
            <a:r>
              <a:rPr lang="en-GB" sz="2600" baseline="-250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CM</a:t>
            </a:r>
            <a:r>
              <a:rPr lang="en-GB" sz="2600" dirty="0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 up to 14 </a:t>
            </a:r>
            <a:r>
              <a:rPr lang="en-GB" sz="2600" dirty="0" err="1" smtClean="0">
                <a:solidFill>
                  <a:srgbClr val="FCF933"/>
                </a:solidFill>
                <a:latin typeface="+mn-lt"/>
                <a:ea typeface="ＭＳ Ｐゴシック" pitchFamily="-112" charset="-128"/>
              </a:rPr>
              <a:t>TeV</a:t>
            </a:r>
            <a:endParaRPr lang="en-GB" sz="2600" dirty="0" smtClean="0">
              <a:solidFill>
                <a:srgbClr val="FCF933"/>
              </a:solidFill>
              <a:latin typeface="+mn-lt"/>
              <a:ea typeface="ＭＳ Ｐゴシック" pitchFamily="-112" charset="-128"/>
            </a:endParaRP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54" y="4648275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2965415" y="4648269"/>
            <a:ext cx="2343230" cy="16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27 km </a:t>
            </a:r>
            <a:r>
              <a:rPr lang="en-GB" dirty="0" smtClean="0">
                <a:solidFill>
                  <a:srgbClr val="FFFFFF"/>
                </a:solidFill>
                <a:latin typeface="+mn-lt"/>
                <a:ea typeface="ＭＳ Ｐゴシック" pitchFamily="-112" charset="-128"/>
              </a:rPr>
              <a:t>circumference</a:t>
            </a:r>
          </a:p>
          <a:p>
            <a:pPr algn="ctr" eaLnBrk="0" hangingPunct="0">
              <a:lnSpc>
                <a:spcPct val="90000"/>
              </a:lnSpc>
            </a:pPr>
            <a:endParaRPr lang="en-GB" sz="2000" dirty="0" smtClean="0">
              <a:solidFill>
                <a:srgbClr val="FFFFFF"/>
              </a:solidFill>
              <a:latin typeface="+mn-lt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TOTEM </a:t>
            </a:r>
          </a:p>
          <a:p>
            <a:pPr eaLnBrk="0" hangingPunct="0">
              <a:lnSpc>
                <a:spcPct val="90000"/>
              </a:lnSpc>
            </a:pPr>
            <a:r>
              <a:rPr lang="en-GB" sz="2000" b="1" dirty="0" err="1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LHCf</a:t>
            </a:r>
            <a:endParaRPr lang="en-GB" sz="2000" b="1" dirty="0" smtClean="0">
              <a:solidFill>
                <a:srgbClr val="FFFF00"/>
              </a:solidFill>
              <a:latin typeface="+mn-lt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+mn-lt"/>
                <a:ea typeface="ＭＳ Ｐゴシック" pitchFamily="-112" charset="-128"/>
              </a:rPr>
              <a:t>MOEDAL</a:t>
            </a:r>
            <a:endParaRPr lang="en-GB" sz="2000" b="1" dirty="0">
              <a:solidFill>
                <a:srgbClr val="FFFF00"/>
              </a:solidFill>
              <a:latin typeface="+mn-lt"/>
              <a:ea typeface="ＭＳ Ｐゴシック" pitchFamily="-112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29" y="1701800"/>
            <a:ext cx="3241675" cy="1727200"/>
            <a:chOff x="336" y="1072"/>
            <a:chExt cx="2042" cy="1088"/>
          </a:xfrm>
        </p:grpSpPr>
        <p:sp>
          <p:nvSpPr>
            <p:cNvPr id="22562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63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64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pic>
          <p:nvPicPr>
            <p:cNvPr id="22565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3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EAEAEA"/>
                  </a:solidFill>
                  <a:latin typeface="+mn-lt"/>
                  <a:ea typeface="ＭＳ Ｐゴシック" pitchFamily="-112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22557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58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59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pic>
          <p:nvPicPr>
            <p:cNvPr id="22560" name="Picture 7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1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44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EAEAEA"/>
                  </a:solidFill>
                  <a:latin typeface="+mn-lt"/>
                  <a:ea typeface="ＭＳ Ｐゴシック" pitchFamily="-112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3" y="1720861"/>
            <a:ext cx="2195513" cy="1978025"/>
            <a:chOff x="4224" y="1084"/>
            <a:chExt cx="1383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2553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54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55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pic>
            <p:nvPicPr>
              <p:cNvPr id="22556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51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2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rPr>
                <a:t>LHCb</a:t>
              </a:r>
              <a:endParaRPr 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41" y="4724477"/>
            <a:ext cx="3101978" cy="1728789"/>
            <a:chOff x="3600" y="2976"/>
            <a:chExt cx="1954" cy="1089"/>
          </a:xfrm>
        </p:grpSpPr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22546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47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sp>
            <p:nvSpPr>
              <p:cNvPr id="22548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+mn-lt"/>
                  <a:ea typeface="ＭＳ Ｐゴシック" pitchFamily="-112" charset="-128"/>
                </a:endParaRPr>
              </a:p>
            </p:txBody>
          </p:sp>
          <p:pic>
            <p:nvPicPr>
              <p:cNvPr id="22549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44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+mn-lt"/>
                <a:ea typeface="ＭＳ Ｐゴシック" pitchFamily="-112" charset="-128"/>
              </a:endParaRPr>
            </a:p>
          </p:txBody>
        </p:sp>
        <p:sp>
          <p:nvSpPr>
            <p:cNvPr id="22545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003366"/>
                  </a:solidFill>
                  <a:latin typeface="+mn-lt"/>
                  <a:ea typeface="ＭＳ Ｐゴシック" pitchFamily="-112" charset="-128"/>
                </a:rPr>
                <a:t>ATLAS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1695453" y="2"/>
            <a:ext cx="5421765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+mn-lt"/>
              </a:rPr>
              <a:t>Proton-Proton Collisions at the LHC</a:t>
            </a:r>
            <a:endParaRPr lang="en-GB" sz="28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7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41" y="692696"/>
            <a:ext cx="31511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41" y="1812280"/>
            <a:ext cx="351313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4213" name="Text Box 5"/>
          <p:cNvSpPr txBox="1">
            <a:spLocks noChangeArrowheads="1"/>
          </p:cNvSpPr>
          <p:nvPr/>
        </p:nvSpPr>
        <p:spPr bwMode="auto">
          <a:xfrm>
            <a:off x="4630738" y="896949"/>
            <a:ext cx="312866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pPr>
              <a:buFontTx/>
              <a:buChar char="•"/>
            </a:pPr>
            <a:endParaRPr lang="en-US" sz="20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74214" name="Text Box 6"/>
          <p:cNvSpPr txBox="1">
            <a:spLocks noChangeArrowheads="1"/>
          </p:cNvSpPr>
          <p:nvPr/>
        </p:nvSpPr>
        <p:spPr bwMode="auto">
          <a:xfrm>
            <a:off x="4343407" y="685807"/>
            <a:ext cx="4581535" cy="594006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r>
              <a:rPr lang="de-DE" sz="2000" b="1" dirty="0" smtClean="0">
                <a:solidFill>
                  <a:srgbClr val="3333CC"/>
                </a:solidFill>
                <a:latin typeface="+mn-lt"/>
              </a:rPr>
              <a:t>AIMS 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+mn-lt"/>
              </a:rPr>
              <a:t>2808 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</a:rPr>
              <a:t>+ 2808 proton bunches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+mn-lt"/>
              </a:rPr>
              <a:t>   separated by 7.5 m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→  collisions every 25 ns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    = 40 MHz crossing rate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10</a:t>
            </a:r>
            <a:r>
              <a:rPr lang="de-DE" sz="20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11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protons per bunch</a:t>
            </a:r>
          </a:p>
          <a:p>
            <a:pPr>
              <a:buFont typeface="Wingdings" pitchFamily="2" charset="2"/>
              <a:buChar char="§"/>
            </a:pPr>
            <a:endParaRPr lang="de-DE" sz="2000" b="1" dirty="0" smtClean="0">
              <a:solidFill>
                <a:srgbClr val="3333CC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at 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10</a:t>
            </a:r>
            <a:r>
              <a:rPr lang="de-DE" sz="20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34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cm</a:t>
            </a:r>
            <a:r>
              <a:rPr lang="de-DE" sz="20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-2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s</a:t>
            </a:r>
            <a:r>
              <a:rPr lang="de-DE" sz="20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  <a:endParaRPr lang="de-DE" sz="2000" b="1" dirty="0" smtClean="0">
              <a:solidFill>
                <a:srgbClr val="3333CC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≈ 35 pp interactions per crossing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    </a:t>
            </a:r>
            <a:r>
              <a:rPr lang="de-DE" sz="2000" b="1" u="sng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pile-up</a:t>
            </a:r>
          </a:p>
          <a:p>
            <a:pPr>
              <a:buFont typeface="Wingdings" pitchFamily="2" charset="2"/>
              <a:buNone/>
            </a:pPr>
            <a:endParaRPr lang="de-DE" sz="2000" b="1" u="sng" dirty="0" smtClean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→ ≈ 10</a:t>
            </a:r>
            <a:r>
              <a:rPr lang="de-DE" sz="2000" b="1" baseline="30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9</a:t>
            </a:r>
            <a:r>
              <a:rPr lang="de-DE" sz="20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pp interactions per second !!!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in each collision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≈ 1600 charged particles produced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 enormous challenge for the detectors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 and for data collection/storage/analysis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32" y="4437112"/>
            <a:ext cx="4284000" cy="227803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Status: world record</a:t>
            </a:r>
          </a:p>
          <a:p>
            <a:pPr marL="800100" lvl="1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latin typeface="+mn-lt"/>
              </a:rPr>
              <a:t>	1.075 x 10</a:t>
            </a:r>
            <a:r>
              <a:rPr lang="en-US" sz="2800" b="1" baseline="30000" dirty="0" smtClean="0">
                <a:latin typeface="+mn-lt"/>
              </a:rPr>
              <a:t>33</a:t>
            </a:r>
            <a:r>
              <a:rPr lang="en-US" sz="2800" b="1" dirty="0" smtClean="0">
                <a:latin typeface="+mn-lt"/>
              </a:rPr>
              <a:t> 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cm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-2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s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 </a:t>
            </a:r>
            <a:r>
              <a:rPr lang="en-US" sz="2800" b="1" dirty="0" smtClean="0">
                <a:latin typeface="+mn-lt"/>
              </a:rPr>
              <a:t>1.075 x 10</a:t>
            </a:r>
            <a:r>
              <a:rPr lang="en-US" sz="2800" b="1" baseline="30000" dirty="0" smtClean="0">
                <a:latin typeface="+mn-lt"/>
              </a:rPr>
              <a:t>9</a:t>
            </a:r>
            <a:r>
              <a:rPr lang="en-US" sz="2800" b="1" dirty="0" smtClean="0">
                <a:latin typeface="+mn-lt"/>
              </a:rPr>
              <a:t>   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b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s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latin typeface="+mn-lt"/>
              </a:rPr>
              <a:t>≈           </a:t>
            </a:r>
            <a:r>
              <a:rPr lang="en-US" sz="2800" b="1" dirty="0" smtClean="0">
                <a:latin typeface="+mn-lt"/>
              </a:rPr>
              <a:t>1            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nb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2800" b="1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s</a:t>
            </a:r>
            <a:r>
              <a:rPr lang="de-DE" sz="2800" b="1" baseline="30000" dirty="0" smtClean="0">
                <a:solidFill>
                  <a:srgbClr val="3333CC"/>
                </a:solidFill>
                <a:latin typeface="+mn-lt"/>
                <a:cs typeface="Times New Roman" pitchFamily="18" charset="0"/>
              </a:rPr>
              <a:t>-1</a:t>
            </a:r>
            <a:endParaRPr lang="en-US" sz="2800" b="1" dirty="0" smtClean="0">
              <a:latin typeface="+mn-lt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de-DE" sz="2400" b="1" dirty="0" smtClean="0">
                <a:solidFill>
                  <a:srgbClr val="FF0000"/>
                </a:solidFill>
                <a:cs typeface="Times New Roman" pitchFamily="18" charset="0"/>
              </a:rPr>
              <a:t>≈ 6</a:t>
            </a:r>
            <a:r>
              <a:rPr lang="de-DE" sz="2400" b="1" dirty="0" smtClean="0">
                <a:solidFill>
                  <a:srgbClr val="FF0000"/>
                </a:solidFill>
                <a:cs typeface="Times New Roman" pitchFamily="18" charset="0"/>
              </a:rPr>
              <a:t> pp per xing every 50 ns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de-DE" sz="2400" b="1" dirty="0" smtClean="0">
                <a:solidFill>
                  <a:srgbClr val="3333CC"/>
                </a:solidFill>
              </a:rPr>
              <a:t>≈ 1300 + </a:t>
            </a:r>
            <a:r>
              <a:rPr lang="de-DE" sz="2400" b="1" dirty="0" smtClean="0">
                <a:solidFill>
                  <a:srgbClr val="3333CC"/>
                </a:solidFill>
              </a:rPr>
              <a:t>1300 </a:t>
            </a:r>
            <a:r>
              <a:rPr lang="de-DE" sz="2400" b="1" dirty="0" smtClean="0">
                <a:solidFill>
                  <a:srgbClr val="3333CC"/>
                </a:solidFill>
              </a:rPr>
              <a:t>bunches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990600"/>
            <a:ext cx="8839200" cy="5263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2720" y="2286000"/>
            <a:ext cx="67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912b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0160" y="22860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1380b?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2640" y="2296160"/>
            <a:ext cx="67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480b</a:t>
            </a:r>
            <a:endParaRPr lang="en-US" sz="1800" b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753360" y="2479040"/>
            <a:ext cx="1219200" cy="158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endCxn id="9" idx="1"/>
          </p:cNvCxnSpPr>
          <p:nvPr/>
        </p:nvCxnSpPr>
        <p:spPr bwMode="auto">
          <a:xfrm flipV="1">
            <a:off x="4622800" y="2470666"/>
            <a:ext cx="1737360" cy="837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0" y="3698240"/>
            <a:ext cx="9144000" cy="2763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8240" y="3729990"/>
            <a:ext cx="6929120" cy="2874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85804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3. EXPERIMENT</a:t>
            </a:r>
            <a:br>
              <a:rPr lang="en-GB" sz="4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</a:br>
            <a:r>
              <a:rPr lang="en-GB" sz="4000" dirty="0" smtClean="0">
                <a:latin typeface="Calibri" pitchFamily="34" charset="0"/>
              </a:rPr>
              <a:t>Progress on </a:t>
            </a:r>
            <a:r>
              <a:rPr lang="en-GB" sz="4000" dirty="0">
                <a:latin typeface="Calibri" pitchFamily="34" charset="0"/>
              </a:rPr>
              <a:t>ATLAS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8316942" cy="414718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" name="Picture 3" descr="Last_B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sct_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929198"/>
            <a:ext cx="5029200" cy="1433513"/>
          </a:xfrm>
          <a:prstGeom prst="rect">
            <a:avLst/>
          </a:prstGeom>
          <a:noFill/>
        </p:spPr>
      </p:pic>
      <p:pic>
        <p:nvPicPr>
          <p:cNvPr id="28674" name="Picture 2" descr="atlasComo"/>
          <p:cNvPicPr>
            <a:picLocks noChangeAspect="1" noChangeArrowheads="1"/>
          </p:cNvPicPr>
          <p:nvPr/>
        </p:nvPicPr>
        <p:blipFill>
          <a:blip r:embed="rId4" cstate="print"/>
          <a:srcRect t="9642" r="2942" b="1965"/>
          <a:stretch>
            <a:fillRect/>
          </a:stretch>
        </p:blipFill>
        <p:spPr bwMode="auto">
          <a:xfrm>
            <a:off x="4067175" y="1943100"/>
            <a:ext cx="4537075" cy="3092450"/>
          </a:xfrm>
          <a:prstGeom prst="rect">
            <a:avLst/>
          </a:prstGeom>
          <a:noFill/>
        </p:spPr>
      </p:pic>
      <p:pic>
        <p:nvPicPr>
          <p:cNvPr id="28676" name="Picture 4" descr="barrelmodu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13" y="4029075"/>
            <a:ext cx="2322512" cy="2185988"/>
          </a:xfrm>
          <a:prstGeom prst="rect">
            <a:avLst/>
          </a:prstGeo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2413" y="2124075"/>
            <a:ext cx="389095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The ATLAS experiment is 26m long, stands 20m high and weighs 7000 </a:t>
            </a:r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tonnes</a:t>
            </a:r>
            <a:endParaRPr lang="en-GB" sz="2400" b="1" dirty="0">
              <a:solidFill>
                <a:schemeClr val="accent1"/>
              </a:solidFill>
              <a:latin typeface="+mn-lt"/>
            </a:endParaRPr>
          </a:p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SCT alone has 6.2 million read-out channels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52413" y="1209675"/>
            <a:ext cx="8891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ATLAS = large international collaboration</a:t>
            </a:r>
            <a:r>
              <a:rPr lang="en-GB" sz="24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to find the Higgs </a:t>
            </a:r>
          </a:p>
          <a:p>
            <a:pPr eaLnBrk="0" hangingPunct="0"/>
            <a:r>
              <a:rPr lang="en-GB" sz="2400" b="1" dirty="0">
                <a:solidFill>
                  <a:schemeClr val="accent1"/>
                </a:solidFill>
                <a:latin typeface="+mn-lt"/>
              </a:rPr>
              <a:t>(and much more) in the range 0.1TeV &lt; </a:t>
            </a:r>
            <a:r>
              <a:rPr lang="en-GB" sz="2400" b="1" dirty="0" err="1">
                <a:solidFill>
                  <a:schemeClr val="accent1"/>
                </a:solidFill>
                <a:latin typeface="+mn-lt"/>
              </a:rPr>
              <a:t>m</a:t>
            </a:r>
            <a:r>
              <a:rPr lang="en-GB" sz="2400" b="1" baseline="-25000" dirty="0" err="1">
                <a:solidFill>
                  <a:schemeClr val="accent1"/>
                </a:solidFill>
                <a:latin typeface="+mn-lt"/>
              </a:rPr>
              <a:t>H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 &lt; 1TeV</a:t>
            </a:r>
          </a:p>
        </p:txBody>
      </p:sp>
      <p:sp>
        <p:nvSpPr>
          <p:cNvPr id="12" name="Title 9"/>
          <p:cNvSpPr>
            <a:spLocks noGrp="1"/>
          </p:cNvSpPr>
          <p:nvPr>
            <p:ph type="title" idx="4294967295"/>
          </p:nvPr>
        </p:nvSpPr>
        <p:spPr>
          <a:xfrm>
            <a:off x="2930525" y="65088"/>
            <a:ext cx="6213475" cy="720725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The ATLAS Detector</a:t>
            </a:r>
            <a:endParaRPr lang="en-GB" sz="48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86" y="865188"/>
            <a:ext cx="8979908" cy="584996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42928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Calibri" pitchFamily="34" charset="0"/>
              </a:rPr>
              <a:t>A question of scale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854395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Example: last piece of the puzzle</a:t>
            </a:r>
            <a:endParaRPr lang="en-GB" dirty="0"/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8208962" cy="5407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57750" y="1428750"/>
            <a:ext cx="71438" cy="461963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en-GB" dirty="0"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142984"/>
            <a:ext cx="57150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5588" y="142875"/>
            <a:ext cx="6205537" cy="7921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ATLAS commissioning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1276350"/>
            <a:ext cx="7286625" cy="723900"/>
          </a:xfrm>
        </p:spPr>
        <p:txBody>
          <a:bodyPr/>
          <a:lstStyle/>
          <a:p>
            <a:r>
              <a:rPr lang="en-US" sz="2800" smtClean="0">
                <a:latin typeface="Calibri" pitchFamily="34" charset="0"/>
              </a:rPr>
              <a:t>Reconstructed cosmics with SCT-TRT-Muon</a:t>
            </a:r>
          </a:p>
        </p:txBody>
      </p:sp>
      <p:pic>
        <p:nvPicPr>
          <p:cNvPr id="18436" name="Picture 4" descr="CombTr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071688"/>
            <a:ext cx="7858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and ATLAS data taking</a:t>
            </a:r>
            <a:endParaRPr lang="en-GB" dirty="0"/>
          </a:p>
        </p:txBody>
      </p:sp>
      <p:pic>
        <p:nvPicPr>
          <p:cNvPr id="75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392" y="1384846"/>
            <a:ext cx="8678104" cy="535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27584" y="3933056"/>
            <a:ext cx="439248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705600" cy="533400"/>
          </a:xfrm>
          <a:effectLst>
            <a:outerShdw dist="12700" dir="8100000" algn="ctr" rotWithShape="0">
              <a:schemeClr val="bg2">
                <a:alpha val="7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Arial" charset="0"/>
              </a:rPr>
              <a:t>Basic (strong) processes at LHC</a:t>
            </a:r>
          </a:p>
        </p:txBody>
      </p:sp>
      <p:pic>
        <p:nvPicPr>
          <p:cNvPr id="497667" name="Picture 3" descr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371601"/>
            <a:ext cx="7239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914900" y="2514600"/>
            <a:ext cx="3390900" cy="2209800"/>
            <a:chOff x="3120" y="1344"/>
            <a:chExt cx="2136" cy="139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120" y="1344"/>
              <a:ext cx="1872" cy="1344"/>
              <a:chOff x="3120" y="1344"/>
              <a:chExt cx="1872" cy="1344"/>
            </a:xfrm>
          </p:grpSpPr>
          <p:sp>
            <p:nvSpPr>
              <p:cNvPr id="35857" name="Line 9"/>
              <p:cNvSpPr>
                <a:spLocks noChangeShapeType="1"/>
              </p:cNvSpPr>
              <p:nvPr/>
            </p:nvSpPr>
            <p:spPr bwMode="auto">
              <a:xfrm flipV="1">
                <a:off x="4032" y="1518"/>
                <a:ext cx="960" cy="3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5858" name="Line 10"/>
              <p:cNvSpPr>
                <a:spLocks noChangeShapeType="1"/>
              </p:cNvSpPr>
              <p:nvPr/>
            </p:nvSpPr>
            <p:spPr bwMode="auto">
              <a:xfrm>
                <a:off x="4032" y="2064"/>
                <a:ext cx="912" cy="432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5859" name="Line 11"/>
              <p:cNvSpPr>
                <a:spLocks noChangeShapeType="1"/>
              </p:cNvSpPr>
              <p:nvPr/>
            </p:nvSpPr>
            <p:spPr bwMode="auto">
              <a:xfrm rot="9491046" flipH="1">
                <a:off x="4464" y="1715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5860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4416" y="2256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3120" y="1344"/>
                <a:ext cx="432" cy="432"/>
                <a:chOff x="3158" y="1093"/>
                <a:chExt cx="432" cy="432"/>
              </a:xfrm>
            </p:grpSpPr>
            <p:sp>
              <p:nvSpPr>
                <p:cNvPr id="497678" name="Oval 14"/>
                <p:cNvSpPr>
                  <a:spLocks noChangeArrowheads="1"/>
                </p:cNvSpPr>
                <p:nvPr/>
              </p:nvSpPr>
              <p:spPr bwMode="auto">
                <a:xfrm>
                  <a:off x="3158" y="1093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  <p:sp>
              <p:nvSpPr>
                <p:cNvPr id="4976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254" y="1158"/>
                  <a:ext cx="232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ea typeface="ＭＳ Ｐゴシック" charset="-128"/>
                    </a:rPr>
                    <a:t>q</a:t>
                  </a:r>
                  <a:endPara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endParaRP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120" y="2256"/>
                <a:ext cx="432" cy="432"/>
                <a:chOff x="3158" y="2341"/>
                <a:chExt cx="432" cy="432"/>
              </a:xfrm>
            </p:grpSpPr>
            <p:sp>
              <p:nvSpPr>
                <p:cNvPr id="497681" name="Oval 17"/>
                <p:cNvSpPr>
                  <a:spLocks noChangeArrowheads="1"/>
                </p:cNvSpPr>
                <p:nvPr/>
              </p:nvSpPr>
              <p:spPr bwMode="auto">
                <a:xfrm>
                  <a:off x="3158" y="2341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  <p:sp>
              <p:nvSpPr>
                <p:cNvPr id="497682" name="Rectangle 18"/>
                <p:cNvSpPr>
                  <a:spLocks noChangeArrowheads="1"/>
                </p:cNvSpPr>
                <p:nvPr/>
              </p:nvSpPr>
              <p:spPr bwMode="auto">
                <a:xfrm>
                  <a:off x="3254" y="2406"/>
                  <a:ext cx="29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ea typeface="ＭＳ Ｐゴシック" charset="-128"/>
                    </a:rPr>
                    <a:t>q’</a:t>
                  </a:r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</p:grpSp>
          <p:sp>
            <p:nvSpPr>
              <p:cNvPr id="497685" name="Oval 21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480" cy="528"/>
              </a:xfrm>
              <a:prstGeom prst="ellipse">
                <a:avLst/>
              </a:prstGeom>
              <a:noFill/>
              <a:ln w="9525">
                <a:solidFill>
                  <a:srgbClr val="C70C2C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800" y="1392"/>
              <a:ext cx="456" cy="432"/>
              <a:chOff x="3672" y="3600"/>
              <a:chExt cx="456" cy="432"/>
            </a:xfrm>
          </p:grpSpPr>
          <p:sp>
            <p:nvSpPr>
              <p:cNvPr id="497687" name="Oval 23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97688" name="Rectangle 24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33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rPr>
                  <a:t>Jet</a:t>
                </a:r>
                <a:endParaRPr lang="en-US" sz="2000" dirty="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752" y="2304"/>
              <a:ext cx="456" cy="432"/>
              <a:chOff x="3672" y="3600"/>
              <a:chExt cx="456" cy="432"/>
            </a:xfrm>
          </p:grpSpPr>
          <p:sp>
            <p:nvSpPr>
              <p:cNvPr id="497690" name="Oval 26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97691" name="Rectangle 27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33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rPr>
                  <a:t>Jet</a:t>
                </a:r>
                <a:endParaRPr lang="en-US" sz="2400" dirty="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pic>
        <p:nvPicPr>
          <p:cNvPr id="27" name="Picture 7" descr="Snapshot 2010-05-08 12-47-09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14600"/>
            <a:ext cx="358140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467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rPr>
              <a:t>New processes at LHC?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ＭＳ Ｐゴシック" charset="-128"/>
            </a:endParaRPr>
          </a:p>
        </p:txBody>
      </p:sp>
      <p:pic>
        <p:nvPicPr>
          <p:cNvPr id="177155" name="Picture 3" descr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371601"/>
            <a:ext cx="7239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3005" y="2514600"/>
            <a:ext cx="3414713" cy="2209800"/>
            <a:chOff x="3120" y="1344"/>
            <a:chExt cx="2151" cy="139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120" y="1344"/>
              <a:ext cx="1872" cy="1344"/>
              <a:chOff x="3120" y="1344"/>
              <a:chExt cx="1872" cy="1344"/>
            </a:xfrm>
          </p:grpSpPr>
          <p:sp>
            <p:nvSpPr>
              <p:cNvPr id="37904" name="Line 6"/>
              <p:cNvSpPr>
                <a:spLocks noChangeShapeType="1"/>
              </p:cNvSpPr>
              <p:nvPr/>
            </p:nvSpPr>
            <p:spPr bwMode="auto">
              <a:xfrm flipV="1">
                <a:off x="4032" y="1518"/>
                <a:ext cx="960" cy="3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7905" name="Line 7"/>
              <p:cNvSpPr>
                <a:spLocks noChangeShapeType="1"/>
              </p:cNvSpPr>
              <p:nvPr/>
            </p:nvSpPr>
            <p:spPr bwMode="auto">
              <a:xfrm>
                <a:off x="4032" y="2064"/>
                <a:ext cx="912" cy="432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7906" name="Line 8"/>
              <p:cNvSpPr>
                <a:spLocks noChangeShapeType="1"/>
              </p:cNvSpPr>
              <p:nvPr/>
            </p:nvSpPr>
            <p:spPr bwMode="auto">
              <a:xfrm rot="9491046" flipH="1">
                <a:off x="4464" y="1715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37907" name="Line 9"/>
              <p:cNvSpPr>
                <a:spLocks noChangeShapeType="1"/>
              </p:cNvSpPr>
              <p:nvPr/>
            </p:nvSpPr>
            <p:spPr bwMode="auto">
              <a:xfrm rot="12545569" flipH="1">
                <a:off x="4416" y="2256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3120" y="1344"/>
                <a:ext cx="432" cy="432"/>
                <a:chOff x="3158" y="1093"/>
                <a:chExt cx="432" cy="432"/>
              </a:xfrm>
            </p:grpSpPr>
            <p:sp>
              <p:nvSpPr>
                <p:cNvPr id="177163" name="Oval 11"/>
                <p:cNvSpPr>
                  <a:spLocks noChangeArrowheads="1"/>
                </p:cNvSpPr>
                <p:nvPr/>
              </p:nvSpPr>
              <p:spPr bwMode="auto">
                <a:xfrm>
                  <a:off x="3158" y="1093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  <p:sp>
              <p:nvSpPr>
                <p:cNvPr id="177164" name="Rectangle 12"/>
                <p:cNvSpPr>
                  <a:spLocks noChangeArrowheads="1"/>
                </p:cNvSpPr>
                <p:nvPr/>
              </p:nvSpPr>
              <p:spPr bwMode="auto">
                <a:xfrm>
                  <a:off x="3254" y="1158"/>
                  <a:ext cx="232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ea typeface="ＭＳ Ｐゴシック" charset="-128"/>
                    </a:rPr>
                    <a:t>g</a:t>
                  </a:r>
                  <a:endPara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endParaRPr>
                </a:p>
              </p:txBody>
            </p:sp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120" y="2256"/>
                <a:ext cx="432" cy="432"/>
                <a:chOff x="3158" y="2341"/>
                <a:chExt cx="432" cy="432"/>
              </a:xfrm>
            </p:grpSpPr>
            <p:sp>
              <p:nvSpPr>
                <p:cNvPr id="177166" name="Oval 14"/>
                <p:cNvSpPr>
                  <a:spLocks noChangeArrowheads="1"/>
                </p:cNvSpPr>
                <p:nvPr/>
              </p:nvSpPr>
              <p:spPr bwMode="auto">
                <a:xfrm>
                  <a:off x="3158" y="2341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  <p:sp>
              <p:nvSpPr>
                <p:cNvPr id="177167" name="Rectangle 15"/>
                <p:cNvSpPr>
                  <a:spLocks noChangeArrowheads="1"/>
                </p:cNvSpPr>
                <p:nvPr/>
              </p:nvSpPr>
              <p:spPr bwMode="auto">
                <a:xfrm>
                  <a:off x="3254" y="2406"/>
                  <a:ext cx="232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ea typeface="ＭＳ Ｐゴシック" charset="-128"/>
                    </a:rPr>
                    <a:t>g</a:t>
                  </a:r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3600" y="1728"/>
                <a:ext cx="482" cy="528"/>
                <a:chOff x="4656" y="672"/>
                <a:chExt cx="482" cy="528"/>
              </a:xfrm>
            </p:grpSpPr>
            <p:pic>
              <p:nvPicPr>
                <p:cNvPr id="37911" name="Picture 1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56" y="672"/>
                  <a:ext cx="482" cy="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7170" name="Oval 18"/>
                <p:cNvSpPr>
                  <a:spLocks noChangeArrowheads="1"/>
                </p:cNvSpPr>
                <p:nvPr/>
              </p:nvSpPr>
              <p:spPr bwMode="auto">
                <a:xfrm>
                  <a:off x="4656" y="672"/>
                  <a:ext cx="480" cy="528"/>
                </a:xfrm>
                <a:prstGeom prst="ellipse">
                  <a:avLst/>
                </a:prstGeom>
                <a:noFill/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+mn-lt"/>
                    <a:ea typeface="ＭＳ Ｐゴシック" charset="-128"/>
                  </a:endParaRPr>
                </a:p>
              </p:txBody>
            </p:sp>
          </p:grp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4800" y="1392"/>
              <a:ext cx="471" cy="432"/>
              <a:chOff x="3672" y="3600"/>
              <a:chExt cx="471" cy="432"/>
            </a:xfrm>
          </p:grpSpPr>
          <p:sp>
            <p:nvSpPr>
              <p:cNvPr id="177172" name="Oval 20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4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rPr>
                  <a:t>W/Z</a:t>
                </a:r>
                <a:endParaRPr lang="en-US" sz="20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4752" y="2304"/>
              <a:ext cx="471" cy="432"/>
              <a:chOff x="3672" y="3600"/>
              <a:chExt cx="471" cy="432"/>
            </a:xfrm>
          </p:grpSpPr>
          <p:sp>
            <p:nvSpPr>
              <p:cNvPr id="177175" name="Oval 23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177176" name="Rectangle 24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4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ＭＳ Ｐゴシック" charset="-128"/>
                  </a:rPr>
                  <a:t>W/Z</a:t>
                </a:r>
                <a:endParaRPr lang="en-US" sz="2400" smtClean="0">
                  <a:solidFill>
                    <a:srgbClr val="000000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pic>
        <p:nvPicPr>
          <p:cNvPr id="29" name="Picture 14" descr="atlashiggs"/>
          <p:cNvPicPr>
            <a:picLocks noChangeAspect="1" noChangeArrowheads="1"/>
          </p:cNvPicPr>
          <p:nvPr/>
        </p:nvPicPr>
        <p:blipFill>
          <a:blip r:embed="rId5" cstate="print"/>
          <a:srcRect l="5157"/>
          <a:stretch>
            <a:fillRect/>
          </a:stretch>
        </p:blipFill>
        <p:spPr bwMode="auto">
          <a:xfrm>
            <a:off x="483568" y="2387774"/>
            <a:ext cx="3008312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48641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origin of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</a:rPr>
              <a:t>mass/matter or                     origin </a:t>
            </a:r>
            <a:r>
              <a:rPr lang="en-GB" sz="2000" dirty="0">
                <a:solidFill>
                  <a:srgbClr val="000000"/>
                </a:solidFill>
                <a:latin typeface="Helvetica"/>
              </a:rPr>
              <a:t>of electroweak symmetry breaking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70C0"/>
                </a:solidFill>
                <a:latin typeface="Helvetica"/>
              </a:rPr>
              <a:t>unification of forces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fundamental symmetry of forces and matter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70C0"/>
                </a:solidFill>
                <a:latin typeface="Helvetica"/>
              </a:rPr>
              <a:t>unification of quantum physics and general relativity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number of space/time dimensions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FF0000"/>
                </a:solidFill>
                <a:latin typeface="Helvetica"/>
              </a:rPr>
              <a:t>what is dark matter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FF0000"/>
                </a:solidFill>
                <a:latin typeface="Helvetica"/>
              </a:rPr>
              <a:t>what is dark energy</a:t>
            </a:r>
            <a:endParaRPr lang="de-DE" sz="20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1504259" name="Picture 3" descr="Abb_2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762000"/>
            <a:ext cx="2667000" cy="3133803"/>
          </a:xfrm>
          <a:prstGeom prst="rect">
            <a:avLst/>
          </a:prstGeom>
          <a:noFill/>
        </p:spPr>
      </p:pic>
      <p:sp>
        <p:nvSpPr>
          <p:cNvPr id="1504261" name="Line 5"/>
          <p:cNvSpPr>
            <a:spLocks noChangeShapeType="1"/>
          </p:cNvSpPr>
          <p:nvPr/>
        </p:nvSpPr>
        <p:spPr bwMode="auto">
          <a:xfrm>
            <a:off x="3048000" y="2362200"/>
            <a:ext cx="302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5042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86200"/>
            <a:ext cx="3733800" cy="20227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504263" name="Line 7"/>
          <p:cNvSpPr>
            <a:spLocks noChangeShapeType="1"/>
          </p:cNvSpPr>
          <p:nvPr/>
        </p:nvSpPr>
        <p:spPr bwMode="auto">
          <a:xfrm>
            <a:off x="3200400" y="5105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04264" name="AutoShape 8"/>
          <p:cNvSpPr>
            <a:spLocks/>
          </p:cNvSpPr>
          <p:nvPr/>
        </p:nvSpPr>
        <p:spPr bwMode="auto">
          <a:xfrm>
            <a:off x="2895600" y="4648200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b="1" dirty="0" smtClean="0"/>
              <a:t>Key Questions of Particle Physics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438400" y="3151188"/>
            <a:ext cx="3962400" cy="2123658"/>
          </a:xfrm>
          <a:prstGeom prst="rect">
            <a:avLst/>
          </a:prstGeom>
          <a:solidFill>
            <a:srgbClr val="E5FFE5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i="1" dirty="0">
                <a:latin typeface="Trebuchet MS" pitchFamily="34" charset="0"/>
              </a:rPr>
              <a:t>M</a:t>
            </a:r>
            <a:r>
              <a:rPr lang="en-US" sz="2400" i="1" baseline="-25000" dirty="0">
                <a:latin typeface="Trebuchet MS" pitchFamily="34" charset="0"/>
              </a:rPr>
              <a:t>H</a:t>
            </a:r>
            <a:r>
              <a:rPr lang="en-US" sz="2400" dirty="0">
                <a:latin typeface="Trebuchet MS" pitchFamily="34" charset="0"/>
              </a:rPr>
              <a:t> ≤ </a:t>
            </a:r>
            <a:r>
              <a:rPr lang="en-US" sz="2400" dirty="0" smtClean="0">
                <a:latin typeface="Trebuchet MS" pitchFamily="34" charset="0"/>
              </a:rPr>
              <a:t>1 </a:t>
            </a:r>
            <a:r>
              <a:rPr lang="en-US" sz="2400" dirty="0" err="1" smtClean="0">
                <a:latin typeface="Trebuchet MS" pitchFamily="34" charset="0"/>
              </a:rPr>
              <a:t>TeV</a:t>
            </a:r>
            <a:endParaRPr lang="en-US" sz="2400" dirty="0">
              <a:latin typeface="Trebuchet MS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  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W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0.5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 smtClean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E</a:t>
            </a:r>
            <a:r>
              <a:rPr lang="en-US" sz="2400" i="1" baseline="-250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2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&gt;≥ </a:t>
            </a:r>
            <a:r>
              <a:rPr lang="en-US" sz="2400" dirty="0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1 </a:t>
            </a:r>
            <a:r>
              <a:rPr lang="en-US" sz="2400" dirty="0" err="1" smtClean="0">
                <a:solidFill>
                  <a:srgbClr val="FF3300"/>
                </a:solidFill>
                <a:latin typeface="Trebuchet MS" pitchFamily="34" charset="0"/>
                <a:sym typeface="Monotype Sorts" charset="2"/>
              </a:rPr>
              <a:t>TeV</a:t>
            </a:r>
            <a:endParaRPr lang="en-US" sz="2400" dirty="0">
              <a:solidFill>
                <a:srgbClr val="FF3300"/>
              </a:solidFill>
              <a:latin typeface="Trebuchet MS" pitchFamily="34" charset="0"/>
              <a:sym typeface="Monotype Sorts" charset="2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5715000"/>
            <a:ext cx="7848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Symbol"/>
              <a:buChar char="®"/>
            </a:pPr>
            <a:r>
              <a:rPr lang="en-US" sz="32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Proton </a:t>
            </a:r>
            <a:r>
              <a:rPr lang="en-US" sz="3200" dirty="0" err="1">
                <a:solidFill>
                  <a:srgbClr val="0000FF"/>
                </a:solidFill>
                <a:latin typeface="+mn-lt"/>
                <a:sym typeface="Monotype Sorts" charset="2"/>
              </a:rPr>
              <a:t>Proton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 Collider with </a:t>
            </a:r>
            <a:r>
              <a:rPr lang="en-US" sz="3200" dirty="0" err="1">
                <a:solidFill>
                  <a:srgbClr val="0000FF"/>
                </a:solidFill>
                <a:latin typeface="+mn-lt"/>
                <a:sym typeface="Monotype Sorts" charset="2"/>
              </a:rPr>
              <a:t>E</a:t>
            </a:r>
            <a:r>
              <a:rPr lang="en-US" sz="3200" baseline="-25000" dirty="0" err="1">
                <a:solidFill>
                  <a:srgbClr val="0000FF"/>
                </a:solidFill>
                <a:latin typeface="+mn-lt"/>
                <a:sym typeface="Monotype Sorts" charset="2"/>
              </a:rPr>
              <a:t>p</a:t>
            </a:r>
            <a:r>
              <a:rPr lang="en-US" sz="3200" baseline="-25000" dirty="0">
                <a:solidFill>
                  <a:srgbClr val="0000FF"/>
                </a:solidFill>
                <a:latin typeface="+mn-lt"/>
                <a:sym typeface="Monotype Sorts" charset="2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=</a:t>
            </a:r>
            <a:r>
              <a:rPr lang="en-US" sz="32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n-lt"/>
                <a:sym typeface="Monotype Sorts" charset="2"/>
              </a:rPr>
              <a:t>7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  <a:sym typeface="Monotype Sorts" charset="2"/>
              </a:rPr>
              <a:t>TeV</a:t>
            </a:r>
            <a:endParaRPr lang="en-US" sz="3200" dirty="0" smtClean="0">
              <a:solidFill>
                <a:srgbClr val="0000FF"/>
              </a:solidFill>
              <a:latin typeface="+mn-lt"/>
              <a:sym typeface="Monotype Sorts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(currently 3.5 </a:t>
            </a:r>
            <a:r>
              <a:rPr lang="en-US" sz="2400" dirty="0" err="1" smtClean="0">
                <a:solidFill>
                  <a:srgbClr val="0000FF"/>
                </a:solidFill>
                <a:latin typeface="+mn-lt"/>
                <a:sym typeface="Monotype Sorts" charset="2"/>
              </a:rPr>
              <a:t>TeV</a:t>
            </a:r>
            <a:r>
              <a:rPr lang="en-US" sz="2400" dirty="0" smtClean="0">
                <a:solidFill>
                  <a:srgbClr val="0000FF"/>
                </a:solidFill>
                <a:latin typeface="+mn-lt"/>
                <a:sym typeface="Monotype Sorts" charset="2"/>
              </a:rPr>
              <a:t>)</a:t>
            </a:r>
            <a:endParaRPr lang="en-US" sz="2400" dirty="0">
              <a:solidFill>
                <a:srgbClr val="0000FF"/>
              </a:solidFill>
              <a:latin typeface="+mn-lt"/>
              <a:sym typeface="Monotype Sorts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54138" y="1760538"/>
            <a:ext cx="914400" cy="914400"/>
            <a:chOff x="864" y="1920"/>
            <a:chExt cx="576" cy="576"/>
          </a:xfrm>
        </p:grpSpPr>
        <p:sp>
          <p:nvSpPr>
            <p:cNvPr id="30727" name="Oval 7"/>
            <p:cNvSpPr>
              <a:spLocks noChangeArrowheads="1"/>
            </p:cNvSpPr>
            <p:nvPr/>
          </p:nvSpPr>
          <p:spPr bwMode="auto">
            <a:xfrm>
              <a:off x="864" y="1920"/>
              <a:ext cx="576" cy="5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28" name="Oval 8"/>
            <p:cNvSpPr>
              <a:spLocks noChangeArrowheads="1"/>
            </p:cNvSpPr>
            <p:nvPr/>
          </p:nvSpPr>
          <p:spPr bwMode="auto">
            <a:xfrm>
              <a:off x="1056" y="201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29" name="Oval 9"/>
            <p:cNvSpPr>
              <a:spLocks noChangeArrowheads="1"/>
            </p:cNvSpPr>
            <p:nvPr/>
          </p:nvSpPr>
          <p:spPr bwMode="auto">
            <a:xfrm>
              <a:off x="912" y="216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0" name="Oval 10"/>
            <p:cNvSpPr>
              <a:spLocks noChangeArrowheads="1"/>
            </p:cNvSpPr>
            <p:nvPr/>
          </p:nvSpPr>
          <p:spPr bwMode="auto">
            <a:xfrm>
              <a:off x="1297" y="210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1" name="Oval 11"/>
            <p:cNvSpPr>
              <a:spLocks noChangeArrowheads="1"/>
            </p:cNvSpPr>
            <p:nvPr/>
          </p:nvSpPr>
          <p:spPr bwMode="auto">
            <a:xfrm>
              <a:off x="1056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2" name="Oval 12"/>
            <p:cNvSpPr>
              <a:spLocks noChangeArrowheads="1"/>
            </p:cNvSpPr>
            <p:nvPr/>
          </p:nvSpPr>
          <p:spPr bwMode="auto">
            <a:xfrm>
              <a:off x="1104" y="218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3" name="Oval 13"/>
            <p:cNvSpPr>
              <a:spLocks noChangeArrowheads="1"/>
            </p:cNvSpPr>
            <p:nvPr/>
          </p:nvSpPr>
          <p:spPr bwMode="auto">
            <a:xfrm>
              <a:off x="1248" y="23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992938" y="1760538"/>
            <a:ext cx="914400" cy="914400"/>
            <a:chOff x="2592" y="2976"/>
            <a:chExt cx="576" cy="576"/>
          </a:xfrm>
        </p:grpSpPr>
        <p:sp>
          <p:nvSpPr>
            <p:cNvPr id="30735" name="Oval 15"/>
            <p:cNvSpPr>
              <a:spLocks noChangeArrowheads="1"/>
            </p:cNvSpPr>
            <p:nvPr/>
          </p:nvSpPr>
          <p:spPr bwMode="auto">
            <a:xfrm>
              <a:off x="2592" y="2976"/>
              <a:ext cx="576" cy="5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6" name="Oval 16"/>
            <p:cNvSpPr>
              <a:spLocks noChangeArrowheads="1"/>
            </p:cNvSpPr>
            <p:nvPr/>
          </p:nvSpPr>
          <p:spPr bwMode="auto">
            <a:xfrm>
              <a:off x="2918" y="307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7" name="Oval 17"/>
            <p:cNvSpPr>
              <a:spLocks noChangeArrowheads="1"/>
            </p:cNvSpPr>
            <p:nvPr/>
          </p:nvSpPr>
          <p:spPr bwMode="auto">
            <a:xfrm>
              <a:off x="2628" y="32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8" name="Oval 18"/>
            <p:cNvSpPr>
              <a:spLocks noChangeArrowheads="1"/>
            </p:cNvSpPr>
            <p:nvPr/>
          </p:nvSpPr>
          <p:spPr bwMode="auto">
            <a:xfrm>
              <a:off x="3025" y="322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39" name="Oval 19"/>
            <p:cNvSpPr>
              <a:spLocks noChangeArrowheads="1"/>
            </p:cNvSpPr>
            <p:nvPr/>
          </p:nvSpPr>
          <p:spPr bwMode="auto">
            <a:xfrm>
              <a:off x="2857" y="326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0" name="Oval 20"/>
            <p:cNvSpPr>
              <a:spLocks noChangeArrowheads="1"/>
            </p:cNvSpPr>
            <p:nvPr/>
          </p:nvSpPr>
          <p:spPr bwMode="auto">
            <a:xfrm>
              <a:off x="2772" y="3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1" name="Oval 21"/>
            <p:cNvSpPr>
              <a:spLocks noChangeArrowheads="1"/>
            </p:cNvSpPr>
            <p:nvPr/>
          </p:nvSpPr>
          <p:spPr bwMode="auto">
            <a:xfrm>
              <a:off x="2867" y="342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592138" y="2141538"/>
            <a:ext cx="762000" cy="152400"/>
            <a:chOff x="528" y="2832"/>
            <a:chExt cx="480" cy="96"/>
          </a:xfrm>
        </p:grpSpPr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 flipH="1">
              <a:off x="528" y="2832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flipH="1">
              <a:off x="528" y="2880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 flipH="1">
              <a:off x="528" y="2928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907338" y="2141538"/>
            <a:ext cx="762000" cy="152400"/>
            <a:chOff x="528" y="2832"/>
            <a:chExt cx="480" cy="96"/>
          </a:xfrm>
        </p:grpSpPr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 flipH="1">
              <a:off x="528" y="2832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H="1">
              <a:off x="528" y="2880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 flipH="1">
              <a:off x="528" y="2928"/>
              <a:ext cx="48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3635375" y="1628775"/>
            <a:ext cx="208915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268538" y="1531938"/>
            <a:ext cx="1828800" cy="685800"/>
            <a:chOff x="1440" y="1776"/>
            <a:chExt cx="1152" cy="432"/>
          </a:xfrm>
        </p:grpSpPr>
        <p:sp>
          <p:nvSpPr>
            <p:cNvPr id="30752" name="Line 32"/>
            <p:cNvSpPr>
              <a:spLocks noChangeShapeType="1"/>
            </p:cNvSpPr>
            <p:nvPr/>
          </p:nvSpPr>
          <p:spPr bwMode="auto">
            <a:xfrm>
              <a:off x="1440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3" name="Line 33"/>
            <p:cNvSpPr>
              <a:spLocks noChangeShapeType="1"/>
            </p:cNvSpPr>
            <p:nvPr/>
          </p:nvSpPr>
          <p:spPr bwMode="auto">
            <a:xfrm>
              <a:off x="1872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 flipV="1">
              <a:off x="2304" y="1776"/>
              <a:ext cx="288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 rot="-10800000">
            <a:off x="5126038" y="2217738"/>
            <a:ext cx="1828800" cy="685800"/>
            <a:chOff x="1440" y="1776"/>
            <a:chExt cx="1152" cy="432"/>
          </a:xfrm>
        </p:grpSpPr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1440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7" name="Line 37"/>
            <p:cNvSpPr>
              <a:spLocks noChangeShapeType="1"/>
            </p:cNvSpPr>
            <p:nvPr/>
          </p:nvSpPr>
          <p:spPr bwMode="auto">
            <a:xfrm>
              <a:off x="1872" y="2208"/>
              <a:ext cx="43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8" name="Line 38"/>
            <p:cNvSpPr>
              <a:spLocks noChangeShapeType="1"/>
            </p:cNvSpPr>
            <p:nvPr/>
          </p:nvSpPr>
          <p:spPr bwMode="auto">
            <a:xfrm flipV="1">
              <a:off x="2304" y="1776"/>
              <a:ext cx="288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0759" name="Picture 39"/>
          <p:cNvPicPr>
            <a:picLocks noChangeAspect="1" noChangeArrowheads="1"/>
          </p:cNvPicPr>
          <p:nvPr/>
        </p:nvPicPr>
        <p:blipFill>
          <a:blip r:embed="rId3" cstate="print"/>
          <a:srcRect t="20749" b="56583"/>
          <a:stretch>
            <a:fillRect/>
          </a:stretch>
        </p:blipFill>
        <p:spPr bwMode="auto">
          <a:xfrm>
            <a:off x="3662363" y="2159000"/>
            <a:ext cx="803275" cy="122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0760" name="Line 40"/>
          <p:cNvSpPr>
            <a:spLocks noChangeShapeType="1"/>
          </p:cNvSpPr>
          <p:nvPr/>
        </p:nvSpPr>
        <p:spPr bwMode="auto">
          <a:xfrm>
            <a:off x="4478338" y="2217738"/>
            <a:ext cx="762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0761" name="Picture 41"/>
          <p:cNvPicPr>
            <a:picLocks noChangeAspect="1" noChangeArrowheads="1"/>
          </p:cNvPicPr>
          <p:nvPr/>
        </p:nvPicPr>
        <p:blipFill>
          <a:blip r:embed="rId3" cstate="print"/>
          <a:srcRect t="20749" b="56583"/>
          <a:stretch>
            <a:fillRect/>
          </a:stretch>
        </p:blipFill>
        <p:spPr bwMode="auto">
          <a:xfrm>
            <a:off x="4775200" y="2154238"/>
            <a:ext cx="803275" cy="122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0762" name="Line 42"/>
          <p:cNvSpPr>
            <a:spLocks noChangeShapeType="1"/>
          </p:cNvSpPr>
          <p:nvPr/>
        </p:nvSpPr>
        <p:spPr bwMode="auto">
          <a:xfrm flipH="1">
            <a:off x="4706938" y="2217738"/>
            <a:ext cx="762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668338" y="23701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p</a:t>
            </a:r>
            <a:endParaRPr lang="en-US" sz="2400" b="1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30764" name="Text Box 44"/>
          <p:cNvSpPr txBox="1">
            <a:spLocks noChangeArrowheads="1"/>
          </p:cNvSpPr>
          <p:nvPr/>
        </p:nvSpPr>
        <p:spPr bwMode="auto">
          <a:xfrm>
            <a:off x="8288338" y="23701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p</a:t>
            </a:r>
            <a:endParaRPr lang="en-US" sz="2400" b="1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5392738" y="25987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</a:p>
        </p:txBody>
      </p:sp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6230938" y="2217738"/>
            <a:ext cx="573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  <a:r>
              <a:rPr lang="en-US" sz="2400" b="1" baseline="-25000">
                <a:solidFill>
                  <a:srgbClr val="FF3300"/>
                </a:solidFill>
                <a:latin typeface="Times" pitchFamily="18" charset="0"/>
              </a:rPr>
              <a:t>2</a:t>
            </a:r>
          </a:p>
        </p:txBody>
      </p:sp>
      <p:sp>
        <p:nvSpPr>
          <p:cNvPr id="30767" name="Text Box 47"/>
          <p:cNvSpPr txBox="1">
            <a:spLocks noChangeArrowheads="1"/>
          </p:cNvSpPr>
          <p:nvPr/>
        </p:nvSpPr>
        <p:spPr bwMode="auto">
          <a:xfrm>
            <a:off x="2649538" y="1684338"/>
            <a:ext cx="62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  <a:r>
              <a:rPr lang="en-US" sz="2400" b="1" baseline="-25000">
                <a:solidFill>
                  <a:srgbClr val="FF3300"/>
                </a:solidFill>
                <a:latin typeface="Times" pitchFamily="18" charset="0"/>
              </a:rPr>
              <a:t>1</a:t>
            </a:r>
          </a:p>
        </p:txBody>
      </p:sp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3640138" y="1074738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" pitchFamily="18" charset="0"/>
              </a:rPr>
              <a:t>q</a:t>
            </a:r>
          </a:p>
        </p:txBody>
      </p:sp>
      <p:sp>
        <p:nvSpPr>
          <p:cNvPr id="30769" name="Text Box 49"/>
          <p:cNvSpPr txBox="1">
            <a:spLocks noChangeArrowheads="1"/>
          </p:cNvSpPr>
          <p:nvPr/>
        </p:nvSpPr>
        <p:spPr bwMode="auto">
          <a:xfrm>
            <a:off x="3241675" y="25654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Z</a:t>
            </a:r>
            <a:r>
              <a:rPr lang="en-US" sz="2400" b="1" baseline="30000">
                <a:latin typeface="Times" pitchFamily="18" charset="0"/>
              </a:rPr>
              <a:t>0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5691188" y="138747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" pitchFamily="18" charset="0"/>
              </a:rPr>
              <a:t>Z</a:t>
            </a:r>
            <a:r>
              <a:rPr lang="en-US" sz="2400" b="1" baseline="30000">
                <a:latin typeface="Times" pitchFamily="18" charset="0"/>
              </a:rPr>
              <a:t>0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4554538" y="2217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C00FF"/>
                </a:solidFill>
                <a:latin typeface="Times" pitchFamily="18" charset="0"/>
              </a:rPr>
              <a:t>H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4935538" y="1836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339933"/>
                </a:solidFill>
                <a:latin typeface="Times" pitchFamily="18" charset="0"/>
              </a:rPr>
              <a:t>W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4097338" y="18367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339933"/>
                </a:solidFill>
                <a:latin typeface="Times" pitchFamily="18" charset="0"/>
              </a:rPr>
              <a:t>W</a:t>
            </a:r>
            <a:endParaRPr lang="en-US" sz="2400" b="1">
              <a:latin typeface="Times" pitchFamily="18" charset="0"/>
            </a:endParaRPr>
          </a:p>
        </p:txBody>
      </p:sp>
      <p:sp>
        <p:nvSpPr>
          <p:cNvPr id="30774" name="Oval 54"/>
          <p:cNvSpPr>
            <a:spLocks noChangeArrowheads="1"/>
          </p:cNvSpPr>
          <p:nvPr/>
        </p:nvSpPr>
        <p:spPr bwMode="auto">
          <a:xfrm>
            <a:off x="4554538" y="2141538"/>
            <a:ext cx="152400" cy="1524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775" name="Rectangle 55"/>
          <p:cNvSpPr>
            <a:spLocks noGrp="1" noChangeArrowheads="1"/>
          </p:cNvSpPr>
          <p:nvPr>
            <p:ph type="title" idx="4294967295"/>
          </p:nvPr>
        </p:nvSpPr>
        <p:spPr>
          <a:xfrm>
            <a:off x="214283" y="142852"/>
            <a:ext cx="8786874" cy="7207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A50021"/>
                </a:solidFill>
              </a:rPr>
              <a:t>LHC MOTIVATION: </a:t>
            </a:r>
            <a:br>
              <a:rPr lang="en-US" sz="4000" dirty="0" smtClean="0">
                <a:solidFill>
                  <a:srgbClr val="A50021"/>
                </a:solidFill>
              </a:rPr>
            </a:br>
            <a:r>
              <a:rPr lang="en-US" sz="3600" dirty="0" smtClean="0">
                <a:solidFill>
                  <a:srgbClr val="A50021"/>
                </a:solidFill>
              </a:rPr>
              <a:t>HIGGS PRODUCTION IN PP COLLISIONS</a:t>
            </a:r>
            <a:endParaRPr lang="en-US" sz="3600" dirty="0">
              <a:solidFill>
                <a:srgbClr val="A50021"/>
              </a:solidFill>
            </a:endParaRP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588125" y="3159125"/>
            <a:ext cx="237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>
                <a:latin typeface="Trebuchet MS" pitchFamily="34" charset="0"/>
                <a:cs typeface="Times New Roman" pitchFamily="18" charset="0"/>
              </a:rPr>
              <a:t>Parton luminosities</a:t>
            </a:r>
          </a:p>
          <a:p>
            <a:r>
              <a:rPr lang="en-GB" sz="2000">
                <a:latin typeface="Trebuchet MS" pitchFamily="34" charset="0"/>
                <a:cs typeface="Times New Roman" pitchFamily="18" charset="0"/>
              </a:rPr>
              <a:t>E</a:t>
            </a:r>
            <a:r>
              <a:rPr lang="en-GB" sz="2000" baseline="-25000">
                <a:latin typeface="Trebuchet MS" pitchFamily="34" charset="0"/>
                <a:cs typeface="Times New Roman" pitchFamily="18" charset="0"/>
              </a:rPr>
              <a:t>cm</a:t>
            </a:r>
            <a:r>
              <a:rPr lang="en-GB" sz="2000">
                <a:latin typeface="Trebuchet MS" pitchFamily="34" charset="0"/>
                <a:cs typeface="Times New Roman" pitchFamily="18" charset="0"/>
              </a:rPr>
              <a:t>=</a:t>
            </a:r>
            <a:r>
              <a:rPr lang="en-GB" sz="2000">
                <a:cs typeface="Times New Roman" pitchFamily="18" charset="0"/>
                <a:sym typeface="Symbol" pitchFamily="18" charset="2"/>
              </a:rPr>
              <a:t></a:t>
            </a:r>
            <a:r>
              <a:rPr lang="en-GB" sz="2000">
                <a:latin typeface="Trebuchet MS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4x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1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x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2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.E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p</a:t>
            </a:r>
            <a:r>
              <a:rPr lang="en-GB" sz="2000" i="1">
                <a:latin typeface="Trebuchet MS" pitchFamily="34" charset="0"/>
                <a:cs typeface="Times New Roman" pitchFamily="18" charset="0"/>
              </a:rPr>
              <a:t>E</a:t>
            </a:r>
            <a:r>
              <a:rPr lang="en-GB" sz="2000" i="1" baseline="-25000">
                <a:latin typeface="Trebuchet MS" pitchFamily="34" charset="0"/>
                <a:cs typeface="Times New Roman" pitchFamily="18" charset="0"/>
              </a:rPr>
              <a:t>p</a:t>
            </a:r>
            <a:r>
              <a:rPr lang="en-GB" sz="2000">
                <a:latin typeface="Trebuchet MS" pitchFamily="34" charset="0"/>
                <a:cs typeface="Times New Roman" pitchFamily="18" charset="0"/>
              </a:rPr>
              <a:t>)</a:t>
            </a:r>
            <a:endParaRPr lang="en-US" sz="200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0806" name="Picture 86"/>
          <p:cNvPicPr>
            <a:picLocks noChangeAspect="1" noChangeArrowheads="1"/>
          </p:cNvPicPr>
          <p:nvPr/>
        </p:nvPicPr>
        <p:blipFill>
          <a:blip r:embed="rId4" cstate="print"/>
          <a:srcRect l="18997" t="16779" r="21596" b="3050"/>
          <a:stretch>
            <a:fillRect/>
          </a:stretch>
        </p:blipFill>
        <p:spPr bwMode="auto">
          <a:xfrm>
            <a:off x="6659563" y="3960813"/>
            <a:ext cx="1871662" cy="184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Text Box 2"/>
          <p:cNvSpPr txBox="1">
            <a:spLocks noChangeArrowheads="1"/>
          </p:cNvSpPr>
          <p:nvPr/>
        </p:nvSpPr>
        <p:spPr bwMode="auto">
          <a:xfrm>
            <a:off x="5435600" y="4438650"/>
            <a:ext cx="3455988" cy="219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>
                <a:solidFill>
                  <a:srgbClr val="000000"/>
                </a:solidFill>
                <a:latin typeface="+mn-lt"/>
              </a:rPr>
              <a:t>possible due to                      </a:t>
            </a:r>
            <a:r>
              <a:rPr lang="de-DE" sz="2000" dirty="0">
                <a:solidFill>
                  <a:srgbClr val="000000"/>
                </a:solidFill>
                <a:latin typeface="+mn-lt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000000"/>
                </a:solidFill>
                <a:latin typeface="+mn-lt"/>
              </a:rPr>
              <a:t>precision measurements    </a:t>
            </a:r>
            <a:r>
              <a:rPr lang="de-DE" sz="2000" dirty="0">
                <a:solidFill>
                  <a:srgbClr val="000000"/>
                </a:solidFill>
                <a:latin typeface="+mn-lt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known higher order  electroweak corrections</a:t>
            </a:r>
          </a:p>
          <a:p>
            <a:pPr eaLnBrk="0" hangingPunct="0">
              <a:spcBef>
                <a:spcPct val="50000"/>
              </a:spcBef>
            </a:pPr>
            <a:endParaRPr lang="de-DE" sz="2000" dirty="0">
              <a:solidFill>
                <a:srgbClr val="000000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501187" name="Object 3"/>
          <p:cNvGraphicFramePr>
            <a:graphicFrameLocks noChangeAspect="1"/>
          </p:cNvGraphicFramePr>
          <p:nvPr/>
        </p:nvGraphicFramePr>
        <p:xfrm>
          <a:off x="5867400" y="5661025"/>
          <a:ext cx="2330450" cy="858838"/>
        </p:xfrm>
        <a:graphic>
          <a:graphicData uri="http://schemas.openxmlformats.org/presentationml/2006/ole">
            <p:oleObj spid="_x0000_s600066" name="Formel" r:id="rId4" imgW="1168200" imgH="431640" progId="Equation.3">
              <p:embed/>
            </p:oleObj>
          </a:graphicData>
        </a:graphic>
      </p:graphicFrame>
      <p:sp>
        <p:nvSpPr>
          <p:cNvPr id="1501188" name="Rectangle 4"/>
          <p:cNvSpPr>
            <a:spLocks noChangeArrowheads="1"/>
          </p:cNvSpPr>
          <p:nvPr/>
        </p:nvSpPr>
        <p:spPr bwMode="auto">
          <a:xfrm>
            <a:off x="6300788" y="566102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89" name="Rectangle 5"/>
          <p:cNvSpPr>
            <a:spLocks noChangeArrowheads="1"/>
          </p:cNvSpPr>
          <p:nvPr/>
        </p:nvSpPr>
        <p:spPr bwMode="auto">
          <a:xfrm>
            <a:off x="7524750" y="566102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90" name="Text Box 6"/>
          <p:cNvSpPr txBox="1">
            <a:spLocks noChangeArrowheads="1"/>
          </p:cNvSpPr>
          <p:nvPr/>
        </p:nvSpPr>
        <p:spPr bwMode="auto">
          <a:xfrm>
            <a:off x="2339975" y="4221163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>
                <a:solidFill>
                  <a:srgbClr val="000000"/>
                </a:solidFill>
                <a:latin typeface="+mn-lt"/>
              </a:rPr>
              <a:t>LEP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57150"/>
            <a:ext cx="7815262" cy="762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+mn-lt"/>
              </a:rPr>
              <a:t/>
            </a:r>
            <a:br>
              <a:rPr lang="en-GB" b="1" dirty="0" smtClean="0">
                <a:latin typeface="+mn-lt"/>
              </a:rPr>
            </a:br>
            <a:r>
              <a:rPr lang="de-DE" sz="2700" b="1" dirty="0" smtClean="0">
                <a:latin typeface="+mn-lt"/>
              </a:rPr>
              <a:t>Test of the SM at the Level of Quantum Fluctuations</a:t>
            </a:r>
            <a:endParaRPr lang="en-US" dirty="0">
              <a:latin typeface="+mn-lt"/>
            </a:endParaRPr>
          </a:p>
        </p:txBody>
      </p:sp>
      <p:pic>
        <p:nvPicPr>
          <p:cNvPr id="1501194" name="Picture 10" descr="mhiggs_2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86400" y="914400"/>
            <a:ext cx="3429000" cy="3429000"/>
          </a:xfrm>
        </p:spPr>
      </p:pic>
      <p:pic>
        <p:nvPicPr>
          <p:cNvPr id="1501192" name="Picture 8" descr="seite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5800" y="2514600"/>
            <a:ext cx="3670069" cy="3744884"/>
          </a:xfrm>
        </p:spPr>
      </p:pic>
      <p:sp>
        <p:nvSpPr>
          <p:cNvPr id="1501193" name="Text Box 9"/>
          <p:cNvSpPr txBox="1">
            <a:spLocks noChangeArrowheads="1"/>
          </p:cNvSpPr>
          <p:nvPr/>
        </p:nvSpPr>
        <p:spPr bwMode="auto">
          <a:xfrm>
            <a:off x="381000" y="2209800"/>
            <a:ext cx="42166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indirect determination of the top mass</a:t>
            </a:r>
            <a:endParaRPr lang="en-GB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01195" name="Text Box 11"/>
          <p:cNvSpPr txBox="1">
            <a:spLocks noChangeArrowheads="1"/>
          </p:cNvSpPr>
          <p:nvPr/>
        </p:nvSpPr>
        <p:spPr bwMode="auto">
          <a:xfrm>
            <a:off x="5757863" y="1125538"/>
            <a:ext cx="2928937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+mn-lt"/>
              </a:rPr>
              <a:t>prediction of the range</a:t>
            </a:r>
          </a:p>
          <a:p>
            <a:r>
              <a:rPr lang="de-DE" sz="2000" dirty="0">
                <a:solidFill>
                  <a:srgbClr val="0070C0"/>
                </a:solidFill>
                <a:latin typeface="+mn-lt"/>
              </a:rPr>
              <a:t>        for </a:t>
            </a:r>
            <a:r>
              <a:rPr lang="de-DE" sz="2000" dirty="0" smtClean="0">
                <a:solidFill>
                  <a:srgbClr val="0070C0"/>
                </a:solidFill>
                <a:latin typeface="+mn-lt"/>
              </a:rPr>
              <a:t>the Higgs </a:t>
            </a:r>
            <a:r>
              <a:rPr lang="de-DE" sz="2000" dirty="0">
                <a:solidFill>
                  <a:srgbClr val="0070C0"/>
                </a:solidFill>
                <a:latin typeface="+mn-lt"/>
              </a:rPr>
              <a:t>mass</a:t>
            </a:r>
            <a:endParaRPr lang="en-GB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50119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895350"/>
            <a:ext cx="4333875" cy="1085850"/>
          </a:xfrm>
          <a:prstGeom prst="rect">
            <a:avLst/>
          </a:prstGeom>
          <a:noFill/>
        </p:spPr>
      </p:pic>
      <p:sp>
        <p:nvSpPr>
          <p:cNvPr id="1501197" name="Line 13"/>
          <p:cNvSpPr>
            <a:spLocks noChangeShapeType="1"/>
          </p:cNvSpPr>
          <p:nvPr/>
        </p:nvSpPr>
        <p:spPr bwMode="auto">
          <a:xfrm>
            <a:off x="2484438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98" name="Line 14"/>
          <p:cNvSpPr>
            <a:spLocks noChangeShapeType="1"/>
          </p:cNvSpPr>
          <p:nvPr/>
        </p:nvSpPr>
        <p:spPr bwMode="auto">
          <a:xfrm>
            <a:off x="4419600" y="1917700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Top quark production at 7 </a:t>
            </a:r>
            <a:r>
              <a:rPr lang="en-GB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TeV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30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4343400" cy="24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629400" y="4191000"/>
            <a:ext cx="2362200" cy="2238375"/>
            <a:chOff x="6566159" y="3657600"/>
            <a:chExt cx="2362200" cy="223760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705859" y="3733774"/>
              <a:ext cx="2209800" cy="17519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14" name="Picture 44" descr="Screen shot 2010-09-09 at 22.53.24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6159" y="3657600"/>
              <a:ext cx="2362200" cy="187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46"/>
            <p:cNvSpPr txBox="1">
              <a:spLocks noChangeArrowheads="1"/>
            </p:cNvSpPr>
            <p:nvPr/>
          </p:nvSpPr>
          <p:spPr bwMode="auto">
            <a:xfrm>
              <a:off x="7086600" y="5525869"/>
              <a:ext cx="13975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>
                  <a:solidFill>
                    <a:srgbClr val="FF0000"/>
                  </a:solidFill>
                  <a:ea typeface="ＭＳ Ｐゴシック" charset="-128"/>
                </a:rPr>
                <a:t>Lepton + jet</a:t>
              </a:r>
            </a:p>
          </p:txBody>
        </p:sp>
      </p:grpSp>
      <p:pic>
        <p:nvPicPr>
          <p:cNvPr id="12308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4343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419600" y="4114800"/>
            <a:ext cx="2335213" cy="2314575"/>
            <a:chOff x="4419600" y="3581400"/>
            <a:chExt cx="2334434" cy="23138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419600" y="3733749"/>
              <a:ext cx="2209063" cy="175201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19" name="Picture 43" descr="Screen shot 2010-09-09 at 22.52.50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19600" y="3581400"/>
              <a:ext cx="2334434" cy="189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45"/>
            <p:cNvSpPr txBox="1">
              <a:spLocks noChangeArrowheads="1"/>
            </p:cNvSpPr>
            <p:nvPr/>
          </p:nvSpPr>
          <p:spPr bwMode="auto">
            <a:xfrm>
              <a:off x="4953198" y="5525869"/>
              <a:ext cx="1185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>
                  <a:solidFill>
                    <a:srgbClr val="FF0000"/>
                  </a:solidFill>
                  <a:ea typeface="ＭＳ Ｐゴシック" charset="-128"/>
                </a:rPr>
                <a:t>di-leptons</a:t>
              </a:r>
            </a:p>
          </p:txBody>
        </p:sp>
      </p:grpSp>
      <p:sp>
        <p:nvSpPr>
          <p:cNvPr id="21" name="Down Arrow 20"/>
          <p:cNvSpPr/>
          <p:nvPr/>
        </p:nvSpPr>
        <p:spPr bwMode="auto">
          <a:xfrm>
            <a:off x="2578100" y="3276600"/>
            <a:ext cx="381000" cy="457200"/>
          </a:xfrm>
          <a:prstGeom prst="downArrow">
            <a:avLst>
              <a:gd name="adj1" fmla="val 36395"/>
              <a:gd name="adj2" fmla="val 60203"/>
            </a:avLst>
          </a:prstGeom>
          <a:gradFill flip="none" rotWithShape="1">
            <a:gsLst>
              <a:gs pos="0">
                <a:srgbClr val="008000">
                  <a:alpha val="9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2679700" y="31242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2590800" y="1905000"/>
            <a:ext cx="381000" cy="381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692400" y="17272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2679700" y="3741738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2577582" y="2362200"/>
            <a:ext cx="381000" cy="762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2679700" y="2244725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5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28" name="Picture 11" descr="top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914400"/>
            <a:ext cx="4711550" cy="2895600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>
            <a:outerShdw blurRad="50800" dist="38100" dir="270000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3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8600"/>
            <a:ext cx="7776864" cy="533400"/>
          </a:xfrm>
          <a:effectLst>
            <a:outerShdw dist="12700" dir="8100000" algn="ctr" rotWithShape="0">
              <a:schemeClr val="bg2">
                <a:alpha val="7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Arial" charset="0"/>
              </a:rPr>
              <a:t>Basic </a:t>
            </a:r>
            <a:r>
              <a:rPr lang="en-US" sz="31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Arial" charset="0"/>
              </a:rPr>
              <a:t>small cross-section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Arial" charset="0"/>
              </a:rPr>
              <a:t>processes at LHC</a:t>
            </a:r>
          </a:p>
        </p:txBody>
      </p:sp>
      <p:pic>
        <p:nvPicPr>
          <p:cNvPr id="24" name="Picture 23" descr="SMcompil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64704"/>
            <a:ext cx="7956376" cy="5374413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6017914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rebuchet MS" pitchFamily="34" charset="0"/>
                <a:sym typeface="Symbol" pitchFamily="18" charset="2"/>
              </a:rPr>
              <a:t> Agreement with the Standard Model </a:t>
            </a:r>
            <a:endParaRPr lang="en-US" sz="3200" dirty="0">
              <a:solidFill>
                <a:srgbClr val="0000FF"/>
              </a:solidFill>
              <a:latin typeface="+mn-lt"/>
              <a:sym typeface="Monotype Sorts" charset="2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24408" y="2984500"/>
            <a:ext cx="8758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221233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680145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1390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45995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058470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7520558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979470" y="2703513"/>
            <a:ext cx="0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65" name="Text Box 19"/>
          <p:cNvSpPr txBox="1">
            <a:spLocks noChangeArrowheads="1"/>
          </p:cNvSpPr>
          <p:nvPr/>
        </p:nvSpPr>
        <p:spPr bwMode="auto">
          <a:xfrm>
            <a:off x="1407095" y="3357563"/>
            <a:ext cx="546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100</a:t>
            </a:r>
          </a:p>
        </p:txBody>
      </p:sp>
      <p:sp>
        <p:nvSpPr>
          <p:cNvPr id="70666" name="Text Box 20"/>
          <p:cNvSpPr txBox="1">
            <a:spLocks noChangeArrowheads="1"/>
          </p:cNvSpPr>
          <p:nvPr/>
        </p:nvSpPr>
        <p:spPr bwMode="auto">
          <a:xfrm>
            <a:off x="2931095" y="3352800"/>
            <a:ext cx="546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200</a:t>
            </a:r>
          </a:p>
        </p:txBody>
      </p:sp>
      <p:sp>
        <p:nvSpPr>
          <p:cNvPr id="70667" name="Text Box 21"/>
          <p:cNvSpPr txBox="1">
            <a:spLocks noChangeArrowheads="1"/>
          </p:cNvSpPr>
          <p:nvPr/>
        </p:nvSpPr>
        <p:spPr bwMode="auto">
          <a:xfrm>
            <a:off x="4113783" y="3381375"/>
            <a:ext cx="757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300</a:t>
            </a:r>
          </a:p>
        </p:txBody>
      </p:sp>
      <p:sp>
        <p:nvSpPr>
          <p:cNvPr id="70668" name="Text Box 22"/>
          <p:cNvSpPr txBox="1">
            <a:spLocks noChangeArrowheads="1"/>
          </p:cNvSpPr>
          <p:nvPr/>
        </p:nvSpPr>
        <p:spPr bwMode="auto">
          <a:xfrm>
            <a:off x="5529833" y="33813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 400</a:t>
            </a:r>
          </a:p>
        </p:txBody>
      </p:sp>
      <p:sp>
        <p:nvSpPr>
          <p:cNvPr id="70669" name="Text Box 23"/>
          <p:cNvSpPr txBox="1">
            <a:spLocks noChangeArrowheads="1"/>
          </p:cNvSpPr>
          <p:nvPr/>
        </p:nvSpPr>
        <p:spPr bwMode="auto">
          <a:xfrm>
            <a:off x="7010970" y="33813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 500</a:t>
            </a:r>
          </a:p>
        </p:txBody>
      </p:sp>
      <p:sp>
        <p:nvSpPr>
          <p:cNvPr id="70670" name="Text Box 24"/>
          <p:cNvSpPr txBox="1">
            <a:spLocks noChangeArrowheads="1"/>
          </p:cNvSpPr>
          <p:nvPr/>
        </p:nvSpPr>
        <p:spPr bwMode="auto">
          <a:xfrm>
            <a:off x="8495283" y="3381375"/>
            <a:ext cx="757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    600</a:t>
            </a:r>
          </a:p>
        </p:txBody>
      </p:sp>
      <p:sp>
        <p:nvSpPr>
          <p:cNvPr id="70671" name="Text Box 30"/>
          <p:cNvSpPr txBox="1">
            <a:spLocks noChangeArrowheads="1"/>
          </p:cNvSpPr>
          <p:nvPr/>
        </p:nvSpPr>
        <p:spPr bwMode="auto">
          <a:xfrm>
            <a:off x="-40705" y="3381375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+mn-lt"/>
                <a:cs typeface="Arial" charset="0"/>
              </a:rPr>
              <a:t>0</a:t>
            </a:r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>
            <a:off x="2070670" y="2703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1857945" y="2895600"/>
            <a:ext cx="1588" cy="687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4" name="Text Box 33"/>
          <p:cNvSpPr txBox="1">
            <a:spLocks noChangeArrowheads="1"/>
          </p:cNvSpPr>
          <p:nvPr/>
        </p:nvSpPr>
        <p:spPr bwMode="auto">
          <a:xfrm>
            <a:off x="1607120" y="3587750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114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2365945" y="2092325"/>
            <a:ext cx="23813" cy="134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2754883" y="2092325"/>
            <a:ext cx="25400" cy="134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7" name="Rectangle 37"/>
          <p:cNvSpPr>
            <a:spLocks noChangeArrowheads="1"/>
          </p:cNvSpPr>
          <p:nvPr/>
        </p:nvSpPr>
        <p:spPr bwMode="auto">
          <a:xfrm>
            <a:off x="218058" y="2520950"/>
            <a:ext cx="1639887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8" name="Rectangle 38"/>
          <p:cNvSpPr>
            <a:spLocks noChangeArrowheads="1"/>
          </p:cNvSpPr>
          <p:nvPr/>
        </p:nvSpPr>
        <p:spPr bwMode="auto">
          <a:xfrm>
            <a:off x="2389758" y="2554288"/>
            <a:ext cx="390525" cy="4238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79" name="Text Box 40"/>
          <p:cNvSpPr txBox="1">
            <a:spLocks noChangeArrowheads="1"/>
          </p:cNvSpPr>
          <p:nvPr/>
        </p:nvSpPr>
        <p:spPr bwMode="auto">
          <a:xfrm>
            <a:off x="2064320" y="1660525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158</a:t>
            </a:r>
          </a:p>
        </p:txBody>
      </p:sp>
      <p:sp>
        <p:nvSpPr>
          <p:cNvPr id="70680" name="Text Box 41"/>
          <p:cNvSpPr txBox="1">
            <a:spLocks noChangeArrowheads="1"/>
          </p:cNvSpPr>
          <p:nvPr/>
        </p:nvSpPr>
        <p:spPr bwMode="auto">
          <a:xfrm>
            <a:off x="2518345" y="1660525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+mn-lt"/>
                <a:cs typeface="Arial" charset="0"/>
              </a:rPr>
              <a:t>173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64295" y="2520950"/>
            <a:ext cx="7115175" cy="476250"/>
            <a:chOff x="1905000" y="1752600"/>
            <a:chExt cx="7115175" cy="476250"/>
          </a:xfrm>
        </p:grpSpPr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05000" y="1752600"/>
              <a:ext cx="525463" cy="463550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438400" y="1752600"/>
              <a:ext cx="776288" cy="463550"/>
            </a:xfrm>
            <a:prstGeom prst="rect">
              <a:avLst/>
            </a:prstGeom>
            <a:solidFill>
              <a:srgbClr val="ADADEB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225800" y="1752600"/>
              <a:ext cx="5794375" cy="476250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11695" y="3962400"/>
            <a:ext cx="2743200" cy="2819400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Low Mass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dirty="0" smtClean="0">
                <a:solidFill>
                  <a:srgbClr val="008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≈ 120 </a:t>
            </a:r>
            <a:r>
              <a:rPr lang="en-US" sz="2400" b="1" dirty="0" err="1" smtClean="0">
                <a:solidFill>
                  <a:srgbClr val="008000"/>
                </a:solidFill>
                <a:latin typeface="+mn-lt"/>
                <a:cs typeface="Arial" charset="0"/>
              </a:rPr>
              <a:t>GeV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Arial" charset="0"/>
              </a:rPr>
              <a:t> )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Wingdings" pitchFamily="2" charset="2"/>
              </a:rPr>
              <a:t>gg</a:t>
            </a:r>
            <a:endParaRPr lang="en-US" sz="2400" b="1" dirty="0" smtClean="0">
              <a:solidFill>
                <a:srgbClr val="000000"/>
              </a:solidFill>
              <a:latin typeface="Symbol" pitchFamily="18" charset="2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H 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 WW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qqH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ττ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V+ 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bb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qqH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000000"/>
                </a:solidFill>
                <a:latin typeface="+mn-lt"/>
                <a:cs typeface="Arial" charset="0"/>
              </a:rPr>
              <a:t>bb</a:t>
            </a:r>
            <a:endParaRPr lang="en-US" sz="2400" b="1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V+ H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59695" y="3962400"/>
            <a:ext cx="2667000" cy="2819400"/>
          </a:xfrm>
          <a:prstGeom prst="rect">
            <a:avLst/>
          </a:prstGeom>
          <a:solidFill>
            <a:srgbClr val="ADADEB">
              <a:alpha val="50195"/>
            </a:srgbClr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Mid Mass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smtClean="0">
                <a:solidFill>
                  <a:srgbClr val="0000FF"/>
                </a:solidFill>
                <a:latin typeface="+mn-lt"/>
                <a:cs typeface="Arial" charset="0"/>
              </a:rPr>
              <a:t>H </a:t>
            </a:r>
            <a:r>
              <a:rPr lang="en-US" sz="2400" b="1" smtClean="0">
                <a:solidFill>
                  <a:srgbClr val="0000FF"/>
                </a:solidFill>
                <a:latin typeface="+mn-lt"/>
                <a:cs typeface="Arial" charset="0"/>
              </a:rPr>
              <a:t>≈ 160 GeV )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ZZ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055295" y="3962400"/>
            <a:ext cx="2971800" cy="2819400"/>
          </a:xfrm>
          <a:prstGeom prst="rect">
            <a:avLst/>
          </a:prstGeom>
          <a:solidFill>
            <a:srgbClr val="FFFD6C">
              <a:alpha val="50195"/>
            </a:srgbClr>
          </a:solidFill>
          <a:ln w="9525">
            <a:solidFill>
              <a:srgbClr val="0000FF">
                <a:alpha val="50195"/>
              </a:srgbClr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High Mass</a:t>
            </a:r>
          </a:p>
          <a:p>
            <a:pPr algn="ctr"/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( M</a:t>
            </a:r>
            <a:r>
              <a:rPr lang="en-US" sz="2400" b="1" baseline="-25000" smtClean="0">
                <a:solidFill>
                  <a:srgbClr val="DE00EA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DE00EA"/>
                </a:solidFill>
                <a:latin typeface="+mn-lt"/>
                <a:cs typeface="Arial" charset="0"/>
              </a:rPr>
              <a:t>≈ 400 GeV )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ZZ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H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000000"/>
                </a:solidFill>
                <a:latin typeface="+mn-lt"/>
                <a:cs typeface="Arial" charset="0"/>
              </a:rPr>
              <a:t>WW</a:t>
            </a: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068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The Higgs Search Landscape</a:t>
            </a:r>
          </a:p>
        </p:txBody>
      </p:sp>
      <p:sp>
        <p:nvSpPr>
          <p:cNvPr id="70686" name="TextBox 5"/>
          <p:cNvSpPr txBox="1">
            <a:spLocks noChangeArrowheads="1"/>
          </p:cNvSpPr>
          <p:nvPr/>
        </p:nvSpPr>
        <p:spPr bwMode="auto">
          <a:xfrm>
            <a:off x="2016695" y="1382713"/>
            <a:ext cx="996940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Tevatron</a:t>
            </a:r>
          </a:p>
        </p:txBody>
      </p:sp>
      <p:sp>
        <p:nvSpPr>
          <p:cNvPr id="70687" name="TextBox 6"/>
          <p:cNvSpPr txBox="1">
            <a:spLocks noChangeArrowheads="1"/>
          </p:cNvSpPr>
          <p:nvPr/>
        </p:nvSpPr>
        <p:spPr bwMode="auto">
          <a:xfrm>
            <a:off x="757812" y="1382713"/>
            <a:ext cx="996940" cy="92333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LEP</a:t>
            </a:r>
          </a:p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+</a:t>
            </a:r>
          </a:p>
          <a:p>
            <a:pPr algn="ctr"/>
            <a:r>
              <a:rPr lang="en-US" smtClean="0">
                <a:solidFill>
                  <a:srgbClr val="FFFFFF"/>
                </a:solidFill>
                <a:latin typeface="+mn-lt"/>
                <a:cs typeface="Arial" charset="0"/>
              </a:rPr>
              <a:t>Tevatron</a:t>
            </a:r>
          </a:p>
        </p:txBody>
      </p:sp>
      <p:sp>
        <p:nvSpPr>
          <p:cNvPr id="70688" name="TextBox 9"/>
          <p:cNvSpPr txBox="1">
            <a:spLocks noChangeArrowheads="1"/>
          </p:cNvSpPr>
          <p:nvPr/>
        </p:nvSpPr>
        <p:spPr bwMode="auto">
          <a:xfrm>
            <a:off x="160908" y="911225"/>
            <a:ext cx="2275431" cy="30777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FFFFFF"/>
                </a:solidFill>
                <a:latin typeface="+mn-lt"/>
                <a:cs typeface="Arial" charset="0"/>
              </a:rPr>
              <a:t>95% CL Excluded Mass range</a:t>
            </a:r>
            <a:endParaRPr lang="en-US" sz="2400" smtClean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GB" dirty="0" smtClean="0"/>
              <a:t>Latest Higgs result (June 1</a:t>
            </a:r>
            <a:r>
              <a:rPr lang="en-GB" baseline="30000" dirty="0" smtClean="0"/>
              <a:t>st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601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55516"/>
            <a:ext cx="3380035" cy="19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10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9144000" cy="317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51720" y="5589240"/>
            <a:ext cx="28083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 evidence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(in this or any other channel)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830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16062"/>
            <a:ext cx="4614873" cy="309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Higgs Limits</a:t>
            </a:r>
            <a:endParaRPr lang="en-GB" dirty="0"/>
          </a:p>
        </p:txBody>
      </p:sp>
      <p:pic>
        <p:nvPicPr>
          <p:cNvPr id="75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3200" smtClean="0">
                <a:latin typeface="Arial" pitchFamily="34" charset="0"/>
              </a:rPr>
              <a:t>CMS &amp; ATLAS Projections Compared</a:t>
            </a:r>
          </a:p>
        </p:txBody>
      </p:sp>
      <p:sp>
        <p:nvSpPr>
          <p:cNvPr id="1034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B1E81C-B3E6-4DD4-B50D-6F5343567D96}" type="slidenum">
              <a:rPr lang="en-US"/>
              <a:pPr/>
              <a:t>47</a:t>
            </a:fld>
            <a:endParaRPr lang="en-US"/>
          </a:p>
        </p:txBody>
      </p:sp>
      <p:pic>
        <p:nvPicPr>
          <p:cNvPr id="103427" name="Picture 5" descr="cms_and_atl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609600"/>
            <a:ext cx="86947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1200" y="56388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Arial" pitchFamily="34" charset="0"/>
              </a:rPr>
              <a:t>Summary of Prospects</a:t>
            </a:r>
          </a:p>
        </p:txBody>
      </p:sp>
      <p:sp>
        <p:nvSpPr>
          <p:cNvPr id="125957" name="TextBox 4"/>
          <p:cNvSpPr txBox="1">
            <a:spLocks noChangeArrowheads="1"/>
          </p:cNvSpPr>
          <p:nvPr/>
        </p:nvSpPr>
        <p:spPr bwMode="auto">
          <a:xfrm>
            <a:off x="822325" y="3776663"/>
            <a:ext cx="10429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Sergio </a:t>
            </a:r>
            <a:r>
              <a:rPr lang="en-US" sz="1050" b="1" dirty="0" err="1">
                <a:solidFill>
                  <a:srgbClr val="FF0000"/>
                </a:solidFill>
                <a:latin typeface="Times New Roman" charset="0"/>
                <a:cs typeface="Arial" charset="0"/>
              </a:rPr>
              <a:t>Cittolin</a:t>
            </a:r>
            <a:endParaRPr lang="en-US" sz="105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4693" name="TextBox 8"/>
          <p:cNvSpPr txBox="1">
            <a:spLocks noChangeArrowheads="1"/>
          </p:cNvSpPr>
          <p:nvPr/>
        </p:nvSpPr>
        <p:spPr bwMode="auto">
          <a:xfrm>
            <a:off x="2590800" y="3733800"/>
            <a:ext cx="5638800" cy="132343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Higgs Boson, if it exists between masses of (114 - 600 </a:t>
            </a:r>
            <a:r>
              <a:rPr lang="en-US" sz="2000" dirty="0" err="1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GeV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) will either be discovered or ruled out in  ≈ next two years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charset="0"/>
                <a:sym typeface="Wingdings" pitchFamily="2" charset="2"/>
              </a:rPr>
              <a:t> Decided to run in 2011 and 2012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 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762000" y="762000"/>
          <a:ext cx="7467600" cy="2826308"/>
        </p:xfrm>
        <a:graphic>
          <a:graphicData uri="http://schemas.openxmlformats.org/drawingml/2006/table">
            <a:tbl>
              <a:tblPr/>
              <a:tblGrid>
                <a:gridCol w="1866900"/>
                <a:gridCol w="1866900"/>
                <a:gridCol w="1866900"/>
                <a:gridCol w="1866900"/>
              </a:tblGrid>
              <a:tr h="4572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SM Higgs Search Prospects (Mass in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GeV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ATLAS + CMS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≈ 2 x CMS 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95% CL exclusion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3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sensitivity 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5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sensitivity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120 - 530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135 - 475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152 - 175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2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114 - 585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120 - 545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140 - 200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5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宋体" charset="-122"/>
                        </a:rPr>
                        <a:t>-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600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128 - 482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10 fb</a:t>
                      </a: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117 - 535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Striped Right Arrow 9"/>
          <p:cNvSpPr/>
          <p:nvPr/>
        </p:nvSpPr>
        <p:spPr bwMode="auto">
          <a:xfrm>
            <a:off x="914400" y="4191000"/>
            <a:ext cx="1143000" cy="609600"/>
          </a:xfrm>
          <a:prstGeom prst="stripedRightArrow">
            <a:avLst/>
          </a:prstGeom>
          <a:solidFill>
            <a:srgbClr val="000080"/>
          </a:solidFill>
          <a:ln w="635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733800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cccccccccc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904" y="5157192"/>
            <a:ext cx="8991600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Operate LHC  in 2011 and 2012:</a:t>
            </a:r>
          </a:p>
          <a:p>
            <a:pPr>
              <a:buSzPct val="75000"/>
              <a:buFont typeface="Wingdings" charset="2"/>
              <a:buChar char="q"/>
            </a:pP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2011: </a:t>
            </a:r>
            <a:r>
              <a:rPr lang="en-GB" sz="2000" dirty="0" err="1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E</a:t>
            </a:r>
            <a:r>
              <a:rPr lang="en-GB" sz="2000" baseline="-25000" dirty="0" err="1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cm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= 7 </a:t>
            </a:r>
            <a:r>
              <a:rPr lang="en-GB" sz="2000" dirty="0" err="1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TeV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, expect L</a:t>
            </a:r>
            <a:r>
              <a:rPr lang="en-GB" sz="2000" baseline="-25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int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= 1 fb</a:t>
            </a:r>
            <a:r>
              <a:rPr lang="en-GB" sz="2000" baseline="30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-1 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(baseline), hope for more</a:t>
            </a:r>
          </a:p>
          <a:p>
            <a:pPr>
              <a:buSzPct val="75000"/>
              <a:buFont typeface="Wingdings" charset="2"/>
              <a:buChar char="q"/>
            </a:pP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2012: L</a:t>
            </a:r>
            <a:r>
              <a:rPr lang="en-GB" sz="2000" baseline="-25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int 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possible</a:t>
            </a:r>
            <a:r>
              <a:rPr lang="en-GB" sz="2000" baseline="-25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increase by factor of ~ 2 (?)</a:t>
            </a:r>
          </a:p>
          <a:p>
            <a:pPr>
              <a:buSzPct val="75000"/>
              <a:buFont typeface="Wingdings" charset="2"/>
              <a:buChar char="q"/>
            </a:pPr>
            <a:endParaRPr lang="en-GB" sz="800" dirty="0" smtClean="0">
              <a:solidFill>
                <a:srgbClr val="CCFFCC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  <a:p>
            <a:pPr>
              <a:buSzPct val="75000"/>
              <a:buFont typeface="Wingdings" charset="2"/>
              <a:buChar char="q"/>
            </a:pP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2013/2014: shut down (≥ 15 months) to prepare LHC for 14 </a:t>
            </a:r>
            <a:r>
              <a:rPr lang="en-GB" sz="2000" dirty="0" err="1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TeV</a:t>
            </a:r>
            <a:r>
              <a:rPr lang="en-GB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animBg="1"/>
      <p:bldP spid="10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4900618" cy="7747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Not just Higgs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63" y="942975"/>
            <a:ext cx="4784725" cy="4810125"/>
          </a:xfrm>
        </p:spPr>
        <p:txBody>
          <a:bodyPr/>
          <a:lstStyle/>
          <a:p>
            <a:r>
              <a:rPr lang="en-US" sz="1800" dirty="0" smtClean="0"/>
              <a:t>One goal: understand what’s going on with “electroweak symmetry breaking”</a:t>
            </a:r>
          </a:p>
          <a:p>
            <a:pPr lvl="1"/>
            <a:r>
              <a:rPr lang="en-US" sz="1800" dirty="0" smtClean="0"/>
              <a:t>e.g. why are the W and Z heavy when the photon is </a:t>
            </a:r>
            <a:r>
              <a:rPr lang="en-US" sz="1800" dirty="0" err="1" smtClean="0"/>
              <a:t>massless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Another goal: probe the structure of matter at the smallest possible distance scale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 smtClean="0">
                <a:latin typeface="Symbol" pitchFamily="1" charset="2"/>
              </a:rPr>
              <a:t>l</a:t>
            </a:r>
            <a:r>
              <a:rPr lang="en-US" sz="1800" dirty="0" smtClean="0"/>
              <a:t> (=</a:t>
            </a:r>
            <a:r>
              <a:rPr lang="en-US" sz="1800" i="1" dirty="0" smtClean="0">
                <a:latin typeface="Times New Roman" pitchFamily="18" charset="0"/>
              </a:rPr>
              <a:t>h</a:t>
            </a:r>
            <a:r>
              <a:rPr lang="en-US" sz="1800" dirty="0" smtClean="0">
                <a:latin typeface="Times New Roman" pitchFamily="18" charset="0"/>
              </a:rPr>
              <a:t>/</a:t>
            </a:r>
            <a:r>
              <a:rPr lang="en-US" sz="1800" i="1" dirty="0" smtClean="0">
                <a:latin typeface="Times New Roman" pitchFamily="18" charset="0"/>
              </a:rPr>
              <a:t>p</a:t>
            </a:r>
            <a:r>
              <a:rPr lang="en-US" sz="1800" dirty="0" smtClean="0"/>
              <a:t>) means high energy 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Third goal: search for new heavy particles</a:t>
            </a:r>
          </a:p>
          <a:p>
            <a:pPr lvl="1"/>
            <a:r>
              <a:rPr lang="en-US" sz="1800" dirty="0" smtClean="0"/>
              <a:t>This also means large energy (</a:t>
            </a:r>
            <a:r>
              <a:rPr lang="en-US" sz="1800" i="1" dirty="0" smtClean="0">
                <a:latin typeface="Times New Roman" pitchFamily="18" charset="0"/>
              </a:rPr>
              <a:t>E=mc</a:t>
            </a:r>
            <a:r>
              <a:rPr lang="en-US" sz="1800" baseline="30000" dirty="0" smtClean="0">
                <a:latin typeface="Times New Roman" pitchFamily="18" charset="0"/>
              </a:rPr>
              <a:t>2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Fourth goal: produce the largest number of previously discovered particles (top &amp; bottom quarks, W’s, Z’s …) for precision studies</a:t>
            </a:r>
          </a:p>
        </p:txBody>
      </p:sp>
      <p:pic>
        <p:nvPicPr>
          <p:cNvPr id="28677" name="Picture 5" descr="http://michaelgr.files.wordpress.com/2007/05/hubble-space-telescope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9888" y="115888"/>
            <a:ext cx="3605212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86400" y="3001963"/>
            <a:ext cx="3557588" cy="2289175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“What is the LHC for?” is a little like “What is the Hubble Space Telescope for?” – the answer depends on who you ask.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A multi-billion dollar instrument really needs to be able to do more than one thing.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679575" y="5764213"/>
            <a:ext cx="5749945" cy="36671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All of these require the highest energy we can </a:t>
            </a:r>
            <a:r>
              <a:rPr lang="en-US" dirty="0" smtClean="0">
                <a:solidFill>
                  <a:schemeClr val="bg1"/>
                </a:solidFill>
              </a:rPr>
              <a:t>achieve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7A667E48-3519-48A1-BE4A-3A53E944EBE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3711575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Physics at the LHC corresponds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to conditions around here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2667000" y="1447800"/>
            <a:ext cx="6096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4186238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Supersymmetry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36"/>
            <a:ext cx="35719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Conventional method to fix Higgs mass:</a:t>
            </a:r>
          </a:p>
          <a:p>
            <a:endParaRPr lang="en-US" dirty="0" smtClean="0"/>
          </a:p>
          <a:p>
            <a:r>
              <a:rPr lang="en-US" dirty="0" smtClean="0"/>
              <a:t>Invoke SUSY</a:t>
            </a:r>
          </a:p>
          <a:p>
            <a:r>
              <a:rPr lang="en-US" dirty="0" smtClean="0"/>
              <a:t>Double the number of states in model</a:t>
            </a:r>
          </a:p>
          <a:p>
            <a:r>
              <a:rPr lang="en-US" dirty="0" err="1" smtClean="0"/>
              <a:t>Fermion</a:t>
            </a:r>
            <a:r>
              <a:rPr lang="en-US" dirty="0" smtClean="0"/>
              <a:t>/boson loops cancel</a:t>
            </a:r>
          </a:p>
          <a:p>
            <a:pPr>
              <a:buNone/>
            </a:pPr>
            <a:endParaRPr lang="en-US" dirty="0" smtClean="0"/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Can also help to unify forces</a:t>
            </a:r>
            <a:endParaRPr lang="en-US" dirty="0" smtClean="0"/>
          </a:p>
          <a:p>
            <a:r>
              <a:rPr lang="en-US" dirty="0" smtClean="0">
                <a:solidFill>
                  <a:schemeClr val="hlink"/>
                </a:solidFill>
              </a:rPr>
              <a:t>105 new parameters (MSSM)</a:t>
            </a:r>
          </a:p>
          <a:p>
            <a:pPr>
              <a:buNone/>
            </a:pPr>
            <a:endParaRPr lang="en-US" dirty="0" smtClean="0">
              <a:solidFill>
                <a:schemeClr val="hlink"/>
              </a:solidFill>
            </a:endParaRPr>
          </a:p>
          <a:p>
            <a:endParaRPr lang="en-US" dirty="0" smtClean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85720" y="5643578"/>
            <a:ext cx="3143272" cy="101566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FFA617"/>
                </a:solidFill>
              </a:rPr>
              <a:t>=&gt; SUSY is a good pension plan for experimentalists</a:t>
            </a:r>
            <a:r>
              <a:rPr lang="en-US" sz="2000" dirty="0" smtClean="0">
                <a:solidFill>
                  <a:srgbClr val="FFA617"/>
                </a:solidFill>
              </a:rPr>
              <a:t>!</a:t>
            </a:r>
            <a:endParaRPr lang="en-US" sz="2000" dirty="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52"/>
            <a:ext cx="2285996" cy="178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785926"/>
            <a:ext cx="5300674" cy="243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214818"/>
            <a:ext cx="492049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0" y="1219200"/>
            <a:ext cx="37084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Characteristic signature for Dark Matter production at ATLAS: </a:t>
            </a:r>
            <a:endParaRPr lang="en-GB" sz="16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Missing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Transverse Energy (‘ME</a:t>
            </a:r>
            <a:r>
              <a:rPr lang="en-GB" sz="1600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’)</a:t>
            </a:r>
          </a:p>
          <a:p>
            <a:pPr marL="342900" indent="-342900">
              <a:spcBef>
                <a:spcPct val="20000"/>
              </a:spcBef>
            </a:pPr>
            <a:endParaRPr lang="en-GB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Valid for any DM candidate </a:t>
            </a:r>
            <a:endParaRPr lang="en-GB" sz="16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(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not just SUSY)</a:t>
            </a:r>
          </a:p>
          <a:p>
            <a:pPr marL="342900" indent="-342900">
              <a:spcBef>
                <a:spcPct val="20000"/>
              </a:spcBef>
            </a:pPr>
            <a:endParaRPr lang="en-GB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Observation of ME</a:t>
            </a:r>
            <a:r>
              <a:rPr lang="en-GB" sz="1600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signal </a:t>
            </a:r>
            <a:r>
              <a:rPr lang="en-GB" sz="16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necessary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but not </a:t>
            </a:r>
            <a:r>
              <a:rPr lang="en-GB" sz="16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sufficient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to prove DM signal (DM particle could decay outside detector)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3810032" y="855683"/>
            <a:ext cx="5334000" cy="5573713"/>
            <a:chOff x="3810032" y="855683"/>
            <a:chExt cx="5334000" cy="5573713"/>
          </a:xfrm>
        </p:grpSpPr>
        <p:pic>
          <p:nvPicPr>
            <p:cNvPr id="60421" name="Picture 4" descr="susyevent_x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32" y="855683"/>
              <a:ext cx="5334000" cy="557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2" name="Line 5"/>
            <p:cNvSpPr>
              <a:spLocks noChangeShapeType="1"/>
            </p:cNvSpPr>
            <p:nvPr/>
          </p:nvSpPr>
          <p:spPr bwMode="auto">
            <a:xfrm flipH="1" flipV="1">
              <a:off x="4121150" y="2887663"/>
              <a:ext cx="2422525" cy="6826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3" name="Line 6"/>
            <p:cNvSpPr>
              <a:spLocks noChangeShapeType="1"/>
            </p:cNvSpPr>
            <p:nvPr/>
          </p:nvSpPr>
          <p:spPr bwMode="auto">
            <a:xfrm flipH="1">
              <a:off x="5005388" y="3613150"/>
              <a:ext cx="1538287" cy="2033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4" name="Line 7"/>
            <p:cNvSpPr>
              <a:spLocks noChangeShapeType="1"/>
            </p:cNvSpPr>
            <p:nvPr/>
          </p:nvSpPr>
          <p:spPr bwMode="auto">
            <a:xfrm flipH="1" flipV="1">
              <a:off x="4962525" y="1347788"/>
              <a:ext cx="1595438" cy="22225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60425" name="Text Box 8"/>
            <p:cNvSpPr txBox="1">
              <a:spLocks noChangeArrowheads="1"/>
            </p:cNvSpPr>
            <p:nvPr/>
          </p:nvSpPr>
          <p:spPr bwMode="auto">
            <a:xfrm>
              <a:off x="4130675" y="2400300"/>
              <a:ext cx="7713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ME</a:t>
              </a:r>
              <a:r>
                <a:rPr lang="en-GB" sz="2400" b="1" baseline="-25000" dirty="0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4464050" y="5470525"/>
              <a:ext cx="576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  <a:latin typeface="Symbol" pitchFamily="18" charset="2"/>
                </a:rPr>
                <a:t>c</a:t>
              </a:r>
              <a:r>
                <a:rPr lang="en-GB" sz="2400" b="1" baseline="30000">
                  <a:solidFill>
                    <a:schemeClr val="bg1"/>
                  </a:solidFill>
                </a:rPr>
                <a:t>0</a:t>
              </a:r>
              <a:r>
                <a:rPr lang="en-GB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0427" name="Text Box 10"/>
            <p:cNvSpPr txBox="1">
              <a:spLocks noChangeArrowheads="1"/>
            </p:cNvSpPr>
            <p:nvPr/>
          </p:nvSpPr>
          <p:spPr bwMode="auto">
            <a:xfrm>
              <a:off x="4359275" y="1333500"/>
              <a:ext cx="576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  <a:latin typeface="Symbol" pitchFamily="18" charset="2"/>
                </a:rPr>
                <a:t>c</a:t>
              </a:r>
              <a:r>
                <a:rPr lang="en-GB" sz="2400" b="1" baseline="30000">
                  <a:solidFill>
                    <a:schemeClr val="bg1"/>
                  </a:solidFill>
                </a:rPr>
                <a:t>0</a:t>
              </a:r>
              <a:r>
                <a:rPr lang="en-GB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0428" name="Text Box 11"/>
            <p:cNvSpPr txBox="1">
              <a:spLocks noChangeArrowheads="1"/>
            </p:cNvSpPr>
            <p:nvPr/>
          </p:nvSpPr>
          <p:spPr bwMode="auto">
            <a:xfrm>
              <a:off x="4373563" y="122078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~</a:t>
              </a:r>
            </a:p>
          </p:txBody>
        </p:sp>
        <p:sp>
          <p:nvSpPr>
            <p:cNvPr id="60429" name="Text Box 12"/>
            <p:cNvSpPr txBox="1">
              <a:spLocks noChangeArrowheads="1"/>
            </p:cNvSpPr>
            <p:nvPr/>
          </p:nvSpPr>
          <p:spPr bwMode="auto">
            <a:xfrm>
              <a:off x="4459288" y="5370513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~</a:t>
              </a:r>
            </a:p>
          </p:txBody>
        </p:sp>
      </p:grpSp>
      <p:sp>
        <p:nvSpPr>
          <p:cNvPr id="60430" name="Text Box 13"/>
          <p:cNvSpPr txBox="1">
            <a:spLocks noChangeArrowheads="1"/>
          </p:cNvSpPr>
          <p:nvPr/>
        </p:nvSpPr>
        <p:spPr bwMode="auto">
          <a:xfrm>
            <a:off x="495292" y="4500570"/>
            <a:ext cx="3005138" cy="1749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800" b="1" dirty="0">
                <a:latin typeface="+mn-lt"/>
              </a:rPr>
              <a:t>Combine LHC and </a:t>
            </a:r>
            <a:r>
              <a:rPr lang="en-GB" sz="1800" b="1" dirty="0" err="1">
                <a:latin typeface="+mn-lt"/>
              </a:rPr>
              <a:t>Astroparticle</a:t>
            </a:r>
            <a:r>
              <a:rPr lang="en-GB" sz="1800" b="1" dirty="0">
                <a:latin typeface="+mn-lt"/>
              </a:rPr>
              <a:t> physics data in order to </a:t>
            </a:r>
            <a:r>
              <a:rPr lang="en-GB" sz="1800" b="1" dirty="0" smtClean="0">
                <a:latin typeface="+mn-lt"/>
              </a:rPr>
              <a:t>prove </a:t>
            </a:r>
            <a:r>
              <a:rPr lang="en-GB" sz="1800" b="1" dirty="0">
                <a:latin typeface="+mn-lt"/>
              </a:rPr>
              <a:t>that the </a:t>
            </a:r>
            <a:r>
              <a:rPr lang="en-GB" sz="1800" b="1" dirty="0" err="1">
                <a:latin typeface="+mn-lt"/>
              </a:rPr>
              <a:t>neutralino</a:t>
            </a:r>
            <a:r>
              <a:rPr lang="en-GB" sz="1800" b="1" dirty="0">
                <a:latin typeface="+mn-lt"/>
              </a:rPr>
              <a:t> hopefully observed at LHC would be the DM particle…</a:t>
            </a:r>
          </a:p>
        </p:txBody>
      </p:sp>
      <p:sp>
        <p:nvSpPr>
          <p:cNvPr id="16" name="Title 9"/>
          <p:cNvSpPr>
            <a:spLocks noGrp="1"/>
          </p:cNvSpPr>
          <p:nvPr>
            <p:ph type="title" idx="4294967295"/>
          </p:nvPr>
        </p:nvSpPr>
        <p:spPr>
          <a:xfrm>
            <a:off x="2930525" y="65088"/>
            <a:ext cx="6213475" cy="720725"/>
          </a:xfrm>
        </p:spPr>
        <p:txBody>
          <a:bodyPr/>
          <a:lstStyle/>
          <a:p>
            <a:r>
              <a:rPr lang="en-GB" sz="4000" dirty="0" smtClean="0">
                <a:solidFill>
                  <a:schemeClr val="accent3">
                    <a:lumMod val="50000"/>
                  </a:schemeClr>
                </a:solidFill>
              </a:rPr>
              <a:t>Dark Matter at the LHC?</a:t>
            </a:r>
            <a:endParaRPr lang="en-GB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376238" y="6099175"/>
            <a:ext cx="2697341" cy="35394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Most stringent limits to date</a:t>
            </a: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211"/>
            <a:ext cx="5004388" cy="285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GB" dirty="0" smtClean="0"/>
              <a:t>Searches for </a:t>
            </a:r>
            <a:r>
              <a:rPr lang="en-GB" dirty="0" err="1" smtClean="0"/>
              <a:t>Supersymmetry</a:t>
            </a:r>
            <a:endParaRPr lang="en-GB" dirty="0"/>
          </a:p>
        </p:txBody>
      </p:sp>
      <p:pic>
        <p:nvPicPr>
          <p:cNvPr id="603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342463"/>
            <a:ext cx="3686312" cy="332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3"/>
          <p:cNvSpPr txBox="1">
            <a:spLocks noChangeArrowheads="1"/>
          </p:cNvSpPr>
          <p:nvPr/>
        </p:nvSpPr>
        <p:spPr bwMode="auto">
          <a:xfrm>
            <a:off x="5435600" y="900113"/>
            <a:ext cx="2073645" cy="800219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3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Searches for </a:t>
            </a:r>
          </a:p>
          <a:p>
            <a:pPr eaLnBrk="0" hangingPunct="0"/>
            <a:r>
              <a:rPr lang="en-US" sz="23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Supersymmetry</a:t>
            </a:r>
          </a:p>
        </p:txBody>
      </p:sp>
      <p:pic>
        <p:nvPicPr>
          <p:cNvPr id="24579" name="Picture 2" descr="1l.png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147638"/>
            <a:ext cx="4924425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0" name="Picture 1" descr="0l.png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7275" y="2698750"/>
            <a:ext cx="4264025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539750" y="3538538"/>
            <a:ext cx="2263248" cy="323165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5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1 lepton + jets + missing E</a:t>
            </a:r>
            <a:r>
              <a:rPr lang="en-US" sz="1500" baseline="-250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T</a:t>
            </a:r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5940425" y="2420938"/>
            <a:ext cx="2338974" cy="323165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5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Jets + missing E</a:t>
            </a:r>
            <a:r>
              <a:rPr lang="en-US" sz="1500" baseline="-250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T </a:t>
            </a:r>
            <a:r>
              <a:rPr lang="en-US" sz="13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(no leptons) 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376238" y="6099175"/>
            <a:ext cx="2697341" cy="35394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smtClean="0">
                <a:solidFill>
                  <a:srgbClr val="000000"/>
                </a:solidFill>
                <a:latin typeface="+mn-lt"/>
                <a:ea typeface="ＭＳ Ｐゴシック" charset="-128"/>
              </a:rPr>
              <a:t>Most stringent limits to date</a:t>
            </a:r>
          </a:p>
        </p:txBody>
      </p:sp>
      <p:cxnSp>
        <p:nvCxnSpPr>
          <p:cNvPr id="24584" name="Straight Arrow Connector 15"/>
          <p:cNvCxnSpPr>
            <a:cxnSpLocks noChangeShapeType="1"/>
          </p:cNvCxnSpPr>
          <p:nvPr/>
        </p:nvCxnSpPr>
        <p:spPr bwMode="auto">
          <a:xfrm>
            <a:off x="2354263" y="4835525"/>
            <a:ext cx="2649537" cy="333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4585" name="Object 16"/>
          <p:cNvGraphicFramePr>
            <a:graphicFrameLocks noChangeAspect="1"/>
          </p:cNvGraphicFramePr>
          <p:nvPr/>
        </p:nvGraphicFramePr>
        <p:xfrm>
          <a:off x="755650" y="4708525"/>
          <a:ext cx="3394075" cy="334963"/>
        </p:xfrm>
        <a:graphic>
          <a:graphicData uri="http://schemas.openxmlformats.org/presentationml/2006/ole">
            <p:oleObj spid="_x0000_s602114" name="Equation" r:id="rId6" imgW="2047680" imgH="191880" progId="Equation.3">
              <p:embed/>
            </p:oleObj>
          </a:graphicData>
        </a:graphic>
      </p:graphicFrame>
      <p:pic>
        <p:nvPicPr>
          <p:cNvPr id="24586" name="Picture 17" descr="joseph.gif"/>
          <p:cNvPicPr preferRelativeResize="0"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913" y="79375"/>
            <a:ext cx="754062" cy="828675"/>
          </a:xfrm>
          <a:prstGeom prst="rect">
            <a:avLst/>
          </a:prstGeom>
          <a:solidFill>
            <a:srgbClr val="FEFF5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 Dimensions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Hypothesize that there are extra space dimensions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Volume of bulk space &gt;&gt; volume of 3-D space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Hypothesize that gravity operates throughout the bulk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SM fields confined to 3-D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Then unified field will have “diluted” gravity, as seen in 3-D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If we choose n-D gravity scale=weak scale then…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Only one scale -&gt; no hierarchy problem!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</a:rPr>
              <a:t>Can experimentally access quantum gravity!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But extra dimension is different scale from “normal” ones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		-&gt; new scale to explain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914400" y="5867401"/>
            <a:ext cx="6724650" cy="3778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hlink"/>
                </a:solidFill>
              </a:rPr>
              <a:t>Extra dimensions are more of a lottery bet than a pension plan!</a:t>
            </a:r>
          </a:p>
        </p:txBody>
      </p:sp>
      <p:pic>
        <p:nvPicPr>
          <p:cNvPr id="8" name="Picture 6" descr="image-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574032"/>
            <a:ext cx="2500330" cy="314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6388" y="1949450"/>
            <a:ext cx="3914775" cy="1947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3333FF"/>
                </a:solidFill>
              </a:rPr>
              <a:t>If two particles pass close enough with enough energy, they may form a black hole</a:t>
            </a:r>
            <a:endParaRPr lang="en-US" sz="2800" baseline="-25000" smtClean="0">
              <a:solidFill>
                <a:srgbClr val="3333FF"/>
              </a:solidFill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BLACK HOLES AT THE LHC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  <a:latin typeface="+mn-lt"/>
              </a:rPr>
              <a:t>For 3 spatial dimensions, this will never happen –gravity is too weak. But with extra dimensions, gravity may become stronger, micro black holes can be created in particle collisions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6" descr="RELATIVIT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5701473" cy="53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 Box 8"/>
          <p:cNvSpPr txBox="1">
            <a:spLocks noChangeArrowheads="1"/>
          </p:cNvSpPr>
          <p:nvPr/>
        </p:nvSpPr>
        <p:spPr bwMode="auto">
          <a:xfrm>
            <a:off x="6043992" y="4000504"/>
            <a:ext cx="2885726" cy="230832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Theories which try to explain</a:t>
            </a:r>
          </a:p>
          <a:p>
            <a:r>
              <a:rPr lang="en-US" sz="1600" b="1" dirty="0">
                <a:latin typeface="+mn-lt"/>
              </a:rPr>
              <a:t>why gravity is so much weaker</a:t>
            </a:r>
          </a:p>
          <a:p>
            <a:r>
              <a:rPr lang="en-US" sz="1600" b="1" dirty="0">
                <a:latin typeface="+mn-lt"/>
              </a:rPr>
              <a:t>than the other forces</a:t>
            </a:r>
          </a:p>
          <a:p>
            <a:endParaRPr lang="en-US" sz="1600" b="1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Gravity may propagate in 4+n</a:t>
            </a:r>
          </a:p>
          <a:p>
            <a:r>
              <a:rPr lang="en-US" sz="1600" b="1" dirty="0">
                <a:latin typeface="+mn-lt"/>
              </a:rPr>
              <a:t>dimensions, but we could see</a:t>
            </a:r>
          </a:p>
          <a:p>
            <a:r>
              <a:rPr lang="en-US" sz="1600" b="1" dirty="0">
                <a:latin typeface="+mn-lt"/>
              </a:rPr>
              <a:t>strong effects only at very small</a:t>
            </a:r>
          </a:p>
          <a:p>
            <a:r>
              <a:rPr lang="en-US" sz="1600" b="1" dirty="0">
                <a:latin typeface="+mn-lt"/>
              </a:rPr>
              <a:t>distances, reachable in pp LHC</a:t>
            </a:r>
          </a:p>
          <a:p>
            <a:r>
              <a:rPr lang="en-US" sz="1600" b="1" dirty="0">
                <a:latin typeface="+mn-lt"/>
              </a:rPr>
              <a:t>collisions </a:t>
            </a:r>
          </a:p>
        </p:txBody>
      </p:sp>
      <p:sp>
        <p:nvSpPr>
          <p:cNvPr id="11" name="Title 9"/>
          <p:cNvSpPr>
            <a:spLocks noGrp="1"/>
          </p:cNvSpPr>
          <p:nvPr>
            <p:ph type="title" idx="4294967295"/>
          </p:nvPr>
        </p:nvSpPr>
        <p:spPr>
          <a:xfrm>
            <a:off x="357159" y="142875"/>
            <a:ext cx="8786842" cy="571500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</a:rPr>
              <a:t>BLACK HOLES = SEARCH FOR EXTRA DIMENSIONS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1903437"/>
          <a:ext cx="5791200" cy="4086225"/>
        </p:xfrm>
        <a:graphic>
          <a:graphicData uri="http://schemas.openxmlformats.org/presentationml/2006/ole">
            <p:oleObj spid="_x0000_s399362" name="CorelPhotoPaint.Image.10" r:id="rId4" imgW="9752381" imgH="6882540" progId="">
              <p:embed/>
            </p:oleObj>
          </a:graphicData>
        </a:graphic>
      </p:graphicFrame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381000" y="6000768"/>
            <a:ext cx="2521524" cy="83099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latin typeface="+mn-lt"/>
              </a:rPr>
              <a:t>Simulation of  a  black hole </a:t>
            </a:r>
          </a:p>
          <a:p>
            <a:pPr eaLnBrk="0" hangingPunct="0">
              <a:defRPr/>
            </a:pPr>
            <a:r>
              <a:rPr lang="en-US" sz="1600" b="1">
                <a:latin typeface="+mn-lt"/>
              </a:rPr>
              <a:t>event with M</a:t>
            </a:r>
            <a:r>
              <a:rPr lang="en-US" sz="1600" b="1" baseline="-25000">
                <a:latin typeface="+mn-lt"/>
              </a:rPr>
              <a:t>BH</a:t>
            </a:r>
            <a:r>
              <a:rPr lang="en-US" sz="1600" b="1">
                <a:latin typeface="+mn-lt"/>
              </a:rPr>
              <a:t> ~ 8 TeV  in </a:t>
            </a:r>
          </a:p>
          <a:p>
            <a:pPr eaLnBrk="0" hangingPunct="0">
              <a:defRPr/>
            </a:pPr>
            <a:r>
              <a:rPr lang="en-US" sz="1600" b="1">
                <a:latin typeface="+mn-lt"/>
              </a:rPr>
              <a:t>ATLAS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04800" y="1035075"/>
            <a:ext cx="51958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If theories with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Extra Dimensions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are true, microscopic black holes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could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 abundantly produced and observed at the LHC </a:t>
            </a:r>
          </a:p>
        </p:txBody>
      </p:sp>
      <p:pic>
        <p:nvPicPr>
          <p:cNvPr id="4103" name="Picture 6" descr="Hawk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0413" y="1143000"/>
            <a:ext cx="3213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 idx="4294967295"/>
          </p:nvPr>
        </p:nvSpPr>
        <p:spPr>
          <a:xfrm>
            <a:off x="214282" y="214290"/>
            <a:ext cx="6213475" cy="571500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SEARCH FOR EXTRA DIMENSIONS  </a:t>
            </a: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6072198" y="5334672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bg1"/>
                </a:solidFill>
                <a:latin typeface="+mn-lt"/>
              </a:rPr>
              <a:t>They decay immediately</a:t>
            </a:r>
          </a:p>
          <a:p>
            <a:pPr eaLnBrk="0" hangingPunct="0"/>
            <a:r>
              <a:rPr lang="en-US" sz="1600" b="1" dirty="0">
                <a:solidFill>
                  <a:schemeClr val="bg1"/>
                </a:solidFill>
                <a:latin typeface="+mn-lt"/>
              </a:rPr>
              <a:t>through 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Hawking radiation </a:t>
            </a:r>
            <a:endParaRPr lang="en-US" sz="1600" b="1" dirty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20688"/>
            <a:ext cx="8382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Latest Search </a:t>
            </a:r>
            <a:r>
              <a:rPr lang="en-GB" sz="4400" dirty="0" smtClean="0">
                <a:latin typeface="+mj-lt"/>
                <a:ea typeface="+mj-ea"/>
                <a:cs typeface="+mj-cs"/>
              </a:rPr>
              <a:t>R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esults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(June 6</a:t>
            </a:r>
            <a:r>
              <a:rPr kumimoji="0" lang="en-GB" sz="4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2976" y="1142984"/>
            <a:ext cx="7286676" cy="4429156"/>
            <a:chOff x="2448" y="1655"/>
            <a:chExt cx="3480" cy="2665"/>
          </a:xfrm>
        </p:grpSpPr>
        <p:pic>
          <p:nvPicPr>
            <p:cNvPr id="62471" name="Picture 4" descr="start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1655"/>
              <a:ext cx="3480" cy="2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0" name="Text Box 6"/>
            <p:cNvSpPr txBox="1">
              <a:spLocks noChangeArrowheads="1"/>
            </p:cNvSpPr>
            <p:nvPr/>
          </p:nvSpPr>
          <p:spPr bwMode="auto">
            <a:xfrm>
              <a:off x="4491" y="3718"/>
              <a:ext cx="379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L=10</a:t>
              </a:r>
              <a:r>
                <a:rPr lang="en-US" sz="1600" baseline="30000" dirty="0">
                  <a:latin typeface="Comic Sans MS" pitchFamily="66" charset="0"/>
                </a:rPr>
                <a:t>35</a:t>
              </a:r>
              <a:endParaRPr lang="en-US" sz="1600" dirty="0">
                <a:latin typeface="Comic Sans MS" pitchFamily="66" charset="0"/>
              </a:endParaRPr>
            </a:p>
          </p:txBody>
        </p:sp>
      </p:grp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357158" y="5506066"/>
            <a:ext cx="4357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decade to come will be exciting for fundamental physics and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will shape our understanding of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Nature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 idx="4294967295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Voyage of Discovery</a:t>
            </a:r>
            <a:endParaRPr lang="en-GB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051720" y="1628800"/>
            <a:ext cx="4357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b="1" i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NB plot is an illustration only</a:t>
            </a:r>
            <a:endParaRPr lang="en-US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Picture 10" descr="image-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6954" y="1142984"/>
            <a:ext cx="4115640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08439" y="1125539"/>
            <a:ext cx="431848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+mn-lt"/>
              </a:rPr>
              <a:t>Example from LHC: </a:t>
            </a:r>
          </a:p>
          <a:p>
            <a:r>
              <a:rPr lang="en-US" sz="2000">
                <a:solidFill>
                  <a:srgbClr val="006666"/>
                </a:solidFill>
                <a:latin typeface="+mn-lt"/>
              </a:rPr>
              <a:t>starting from this event</a:t>
            </a:r>
          </a:p>
        </p:txBody>
      </p:sp>
      <p:pic>
        <p:nvPicPr>
          <p:cNvPr id="41988" name="Picture 7" descr="pr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77" y="1900239"/>
            <a:ext cx="3853962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 descr="dop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3429000"/>
            <a:ext cx="378215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178778" y="3068638"/>
            <a:ext cx="424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+mn-lt"/>
              </a:rPr>
              <a:t>We are looking for this “signature”</a:t>
            </a:r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108438" y="4797426"/>
            <a:ext cx="4139712" cy="16312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99"/>
                </a:solidFill>
                <a:latin typeface="+mn-lt"/>
              </a:rPr>
              <a:t>Selectivity: 1 in 10</a:t>
            </a:r>
            <a:r>
              <a:rPr lang="en-US" sz="2000" baseline="30000">
                <a:solidFill>
                  <a:srgbClr val="003399"/>
                </a:solidFill>
                <a:latin typeface="+mn-lt"/>
              </a:rPr>
              <a:t>13 </a:t>
            </a:r>
          </a:p>
          <a:p>
            <a:r>
              <a:rPr lang="en-US" sz="2000">
                <a:latin typeface="+mn-lt"/>
              </a:rPr>
              <a:t>Like looking for 1 person in a thousand world populations</a:t>
            </a:r>
          </a:p>
          <a:p>
            <a:r>
              <a:rPr lang="en-US" sz="2000">
                <a:latin typeface="+mn-lt"/>
              </a:rPr>
              <a:t>Or for a needle in 20 million haystacks!</a:t>
            </a:r>
          </a:p>
        </p:txBody>
      </p:sp>
      <p:sp>
        <p:nvSpPr>
          <p:cNvPr id="41992" name="Rectangle 21"/>
          <p:cNvSpPr>
            <a:spLocks noChangeArrowheads="1"/>
          </p:cNvSpPr>
          <p:nvPr/>
        </p:nvSpPr>
        <p:spPr bwMode="auto">
          <a:xfrm>
            <a:off x="6768612" y="1412875"/>
            <a:ext cx="2196611" cy="440055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GB" sz="2000">
                <a:latin typeface="+mn-lt"/>
              </a:rPr>
              <a:t>~100,000,000 electronic channels</a:t>
            </a:r>
          </a:p>
          <a:p>
            <a:pPr marL="342900" indent="-342900">
              <a:buFontTx/>
              <a:buChar char="•"/>
            </a:pPr>
            <a:r>
              <a:rPr lang="en-GB" sz="2000">
                <a:latin typeface="+mn-lt"/>
              </a:rPr>
              <a:t>800,000,000 proton-proton interactions per second</a:t>
            </a:r>
          </a:p>
          <a:p>
            <a:pPr marL="342900" indent="-342900">
              <a:buFontTx/>
              <a:buChar char="•"/>
            </a:pPr>
            <a:r>
              <a:rPr lang="en-GB" sz="2000">
                <a:latin typeface="+mn-lt"/>
                <a:sym typeface="Symbol" pitchFamily="18" charset="2"/>
              </a:rPr>
              <a:t>0.0002 Higgs per second</a:t>
            </a:r>
          </a:p>
          <a:p>
            <a:pPr marL="342900" indent="-342900">
              <a:buFontTx/>
              <a:buChar char="•"/>
            </a:pPr>
            <a:r>
              <a:rPr lang="en-GB" sz="2000">
                <a:solidFill>
                  <a:srgbClr val="D60093"/>
                </a:solidFill>
                <a:latin typeface="+mn-lt"/>
                <a:sym typeface="Symbol" pitchFamily="18" charset="2"/>
              </a:rPr>
              <a:t>10 PBytes of data a year </a:t>
            </a:r>
          </a:p>
          <a:p>
            <a:pPr marL="342900" indent="-342900">
              <a:buFontTx/>
              <a:buChar char="•"/>
            </a:pPr>
            <a:r>
              <a:rPr lang="en-GB" sz="2000">
                <a:solidFill>
                  <a:srgbClr val="D60093"/>
                </a:solidFill>
                <a:latin typeface="+mn-lt"/>
                <a:sym typeface="Symbol" pitchFamily="18" charset="2"/>
              </a:rPr>
              <a:t>(10 Million GBytes = 14 Million CDs)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284785" y="1412876"/>
            <a:ext cx="2483827" cy="5229225"/>
            <a:chOff x="1680" y="0"/>
            <a:chExt cx="2400" cy="4320"/>
          </a:xfrm>
        </p:grpSpPr>
        <p:pic>
          <p:nvPicPr>
            <p:cNvPr id="41994" name="Picture 23" descr="cd stac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0" y="0"/>
              <a:ext cx="24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Text Box 24"/>
            <p:cNvSpPr txBox="1">
              <a:spLocks noChangeArrowheads="1"/>
            </p:cNvSpPr>
            <p:nvPr/>
          </p:nvSpPr>
          <p:spPr bwMode="auto">
            <a:xfrm>
              <a:off x="1876" y="1298"/>
              <a:ext cx="950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6666"/>
                  </a:solidFill>
                  <a:latin typeface="+mn-lt"/>
                </a:rPr>
                <a:t>Concorde</a:t>
              </a:r>
            </a:p>
            <a:p>
              <a:r>
                <a:rPr lang="en-US" sz="1600">
                  <a:solidFill>
                    <a:srgbClr val="006666"/>
                  </a:solidFill>
                  <a:latin typeface="+mn-lt"/>
                </a:rPr>
                <a:t>(15 Km)</a:t>
              </a:r>
            </a:p>
          </p:txBody>
        </p:sp>
        <p:sp>
          <p:nvSpPr>
            <p:cNvPr id="41996" name="Line 25"/>
            <p:cNvSpPr>
              <a:spLocks noChangeShapeType="1"/>
            </p:cNvSpPr>
            <p:nvPr/>
          </p:nvSpPr>
          <p:spPr bwMode="auto">
            <a:xfrm flipV="1">
              <a:off x="2282" y="1118"/>
              <a:ext cx="78" cy="241"/>
            </a:xfrm>
            <a:prstGeom prst="line">
              <a:avLst/>
            </a:prstGeom>
            <a:noFill/>
            <a:ln w="31750">
              <a:solidFill>
                <a:srgbClr val="006666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1997" name="Line 26"/>
            <p:cNvSpPr>
              <a:spLocks noChangeShapeType="1"/>
            </p:cNvSpPr>
            <p:nvPr/>
          </p:nvSpPr>
          <p:spPr bwMode="auto">
            <a:xfrm>
              <a:off x="3072" y="480"/>
              <a:ext cx="297" cy="60"/>
            </a:xfrm>
            <a:prstGeom prst="line">
              <a:avLst/>
            </a:prstGeom>
            <a:noFill/>
            <a:ln w="31750">
              <a:solidFill>
                <a:srgbClr val="0033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1998" name="Text Box 27"/>
            <p:cNvSpPr txBox="1">
              <a:spLocks noChangeArrowheads="1"/>
            </p:cNvSpPr>
            <p:nvPr/>
          </p:nvSpPr>
          <p:spPr bwMode="auto">
            <a:xfrm>
              <a:off x="2224" y="2898"/>
              <a:ext cx="944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6666"/>
                  </a:solidFill>
                  <a:latin typeface="+mn-lt"/>
                </a:rPr>
                <a:t>Mt. Blanc</a:t>
              </a:r>
            </a:p>
            <a:p>
              <a:r>
                <a:rPr lang="en-US" sz="1600">
                  <a:solidFill>
                    <a:srgbClr val="006666"/>
                  </a:solidFill>
                  <a:latin typeface="+mn-lt"/>
                </a:rPr>
                <a:t>(4.8 Km)</a:t>
              </a:r>
            </a:p>
          </p:txBody>
        </p:sp>
        <p:sp>
          <p:nvSpPr>
            <p:cNvPr id="41999" name="Text Box 28"/>
            <p:cNvSpPr txBox="1">
              <a:spLocks noChangeArrowheads="1"/>
            </p:cNvSpPr>
            <p:nvPr/>
          </p:nvSpPr>
          <p:spPr bwMode="auto">
            <a:xfrm>
              <a:off x="1680" y="0"/>
              <a:ext cx="153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>
                  <a:solidFill>
                    <a:srgbClr val="006666"/>
                  </a:solidFill>
                  <a:latin typeface="+mn-lt"/>
                </a:rPr>
                <a:t>One year’s data from LHC would fill a stack of CDs 20km high</a:t>
              </a:r>
            </a:p>
          </p:txBody>
        </p:sp>
        <p:sp>
          <p:nvSpPr>
            <p:cNvPr id="42000" name="Line 29"/>
            <p:cNvSpPr>
              <a:spLocks noChangeShapeType="1"/>
            </p:cNvSpPr>
            <p:nvPr/>
          </p:nvSpPr>
          <p:spPr bwMode="auto">
            <a:xfrm>
              <a:off x="2829" y="3112"/>
              <a:ext cx="234" cy="120"/>
            </a:xfrm>
            <a:prstGeom prst="line">
              <a:avLst/>
            </a:prstGeom>
            <a:noFill/>
            <a:ln w="31750">
              <a:solidFill>
                <a:srgbClr val="006666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</p:grp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14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latin typeface="+mn-lt"/>
                <a:cs typeface="Tahoma" pitchFamily="34" charset="0"/>
              </a:rPr>
              <a:t>Why do particle physicists need the Grid?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  <a:t>4. The Grid</a:t>
            </a:r>
            <a:endParaRPr lang="en-GB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4286248" y="3857628"/>
          <a:ext cx="4500594" cy="2196242"/>
        </p:xfrm>
        <a:graphic>
          <a:graphicData uri="http://schemas.openxmlformats.org/presentationml/2006/ole">
            <p:oleObj spid="_x0000_s222210" name="Photo Editor Photo" r:id="rId4" imgW="2381582" imgH="1162212" progId="">
              <p:embed/>
            </p:oleObj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85721" y="1142984"/>
            <a:ext cx="35004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Grid enables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us to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analyse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all the data that comes from the LHC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b="1" kern="0" baseline="0" dirty="0" err="1" smtClean="0">
                <a:latin typeface="Calibri" pitchFamily="34" charset="0"/>
              </a:rPr>
              <a:t>Petabytes</a:t>
            </a:r>
            <a:endParaRPr lang="en-US" sz="3600" b="1" kern="0" baseline="0" dirty="0" smtClean="0">
              <a:latin typeface="Calibri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100,000 CPUs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00496" y="1285860"/>
            <a:ext cx="492922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Distributed around the world</a:t>
            </a: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en-US" sz="3600" b="1" kern="0" baseline="0" dirty="0" smtClean="0">
                <a:latin typeface="Calibri" pitchFamily="34" charset="0"/>
              </a:rPr>
              <a:t>Now used in many other areas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5" descr="image-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214314"/>
            <a:ext cx="5037873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7"/>
          <p:cNvSpPr txBox="1">
            <a:spLocks noChangeArrowheads="1"/>
          </p:cNvSpPr>
          <p:nvPr/>
        </p:nvSpPr>
        <p:spPr bwMode="auto">
          <a:xfrm>
            <a:off x="256443" y="1"/>
            <a:ext cx="4104542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5400"/>
              <a:t>                                          </a:t>
            </a:r>
          </a:p>
        </p:txBody>
      </p:sp>
      <p:pic>
        <p:nvPicPr>
          <p:cNvPr id="34819" name="Picture 3" descr="ssssnak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238" y="0"/>
            <a:ext cx="7205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317631" y="1778001"/>
            <a:ext cx="2857500" cy="2714625"/>
            <a:chOff x="3071802" y="1785926"/>
            <a:chExt cx="2857520" cy="2714644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071802" y="4070355"/>
              <a:ext cx="1352560" cy="43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chemeClr val="bg1"/>
                  </a:solidFill>
                  <a:latin typeface="+mn-lt"/>
                  <a:cs typeface="+mn-cs"/>
                </a:rPr>
                <a:t>Symmetry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4944577" y="4070355"/>
              <a:ext cx="984745" cy="43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chemeClr val="bg1"/>
                  </a:solidFill>
                  <a:latin typeface="+mn-lt"/>
                  <a:cs typeface="+mn-cs"/>
                </a:rPr>
                <a:t>Beauty</a:t>
              </a:r>
            </a:p>
          </p:txBody>
        </p: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3965693" y="1785926"/>
              <a:ext cx="1002333" cy="430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chemeClr val="bg1"/>
                  </a:solidFill>
                  <a:latin typeface="+mn-lt"/>
                  <a:cs typeface="+mn-cs"/>
                </a:rPr>
                <a:t>Physics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960935" y="2921000"/>
            <a:ext cx="15181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latin typeface="+mn-lt"/>
                <a:cs typeface="+mn-cs"/>
              </a:rPr>
              <a:t>Grid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63816" y="5349875"/>
            <a:ext cx="2694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Large Hadron Collider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103435" y="635000"/>
            <a:ext cx="7315200" cy="6059488"/>
            <a:chOff x="857224" y="642918"/>
            <a:chExt cx="7315239" cy="6059525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227365" y="6000764"/>
              <a:ext cx="1273426" cy="70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Particle Physics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286845" y="642918"/>
              <a:ext cx="2516078" cy="40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Condensed Matter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644058" y="3929063"/>
              <a:ext cx="1500562" cy="70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000" dirty="0" err="1">
                  <a:solidFill>
                    <a:schemeClr val="bg1"/>
                  </a:solidFill>
                  <a:latin typeface="+mn-lt"/>
                  <a:cs typeface="+mn-cs"/>
                </a:rPr>
                <a:t>Astro</a:t>
              </a:r>
              <a:endParaRPr lang="en-US" sz="200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 algn="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physics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464418" y="6143640"/>
              <a:ext cx="1537196" cy="39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Cosmology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857224" y="4143377"/>
              <a:ext cx="1273426" cy="70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Nuclear Physics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929028" y="1441436"/>
              <a:ext cx="1273426" cy="70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Atomic Physics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6500450" y="1500173"/>
              <a:ext cx="1672013" cy="70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  <a:cs typeface="+mn-cs"/>
                </a:rPr>
                <a:t>Biological Physics</a:t>
              </a: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4929222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Physics </a:t>
            </a:r>
            <a:r>
              <a:rPr lang="en-US" sz="4400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Ouroboros</a:t>
            </a:r>
            <a:endParaRPr lang="en-US" sz="4400" kern="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Physics at the limits</a:t>
            </a:r>
            <a:endParaRPr lang="en-US" sz="2800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86314" y="0"/>
            <a:ext cx="4114800" cy="714356"/>
          </a:xfrm>
        </p:spPr>
        <p:txBody>
          <a:bodyPr>
            <a:noAutofit/>
          </a:bodyPr>
          <a:lstStyle/>
          <a:p>
            <a:r>
              <a:rPr lang="en-GB" sz="3200" dirty="0" smtClean="0"/>
              <a:t>Historical Perspective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6861" y="1701801"/>
            <a:ext cx="4044462" cy="4525963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GB" sz="2200" dirty="0" smtClean="0"/>
              <a:t> The World Wide Web </a:t>
            </a:r>
          </a:p>
          <a:p>
            <a:pPr marL="0" indent="0"/>
            <a:r>
              <a:rPr lang="en-GB" sz="2200" dirty="0" smtClean="0"/>
              <a:t> a global information system which users can read and write via computers connected to the Internet</a:t>
            </a:r>
          </a:p>
          <a:p>
            <a:pPr marL="0" indent="0"/>
            <a:r>
              <a:rPr lang="en-GB" sz="2200" dirty="0" smtClean="0"/>
              <a:t> “born” on March 13</a:t>
            </a:r>
            <a:r>
              <a:rPr lang="en-GB" sz="2200" baseline="30000" dirty="0" smtClean="0"/>
              <a:t>th</a:t>
            </a:r>
            <a:r>
              <a:rPr lang="en-GB" sz="2200" dirty="0" smtClean="0"/>
              <a:t> 1989: </a:t>
            </a:r>
          </a:p>
          <a:p>
            <a:pPr marL="0" indent="0"/>
            <a:r>
              <a:rPr lang="en-GB" sz="2200" dirty="0" smtClean="0"/>
              <a:t> A proposal was </a:t>
            </a:r>
          </a:p>
          <a:p>
            <a:pPr marL="0" indent="0">
              <a:buNone/>
            </a:pPr>
            <a:r>
              <a:rPr lang="en-GB" sz="2200" dirty="0" smtClean="0"/>
              <a:t>submitted</a:t>
            </a:r>
          </a:p>
          <a:p>
            <a:pPr marL="0" indent="0"/>
            <a:r>
              <a:rPr lang="en-GB" sz="2200" dirty="0" smtClean="0"/>
              <a:t> “information</a:t>
            </a:r>
          </a:p>
          <a:p>
            <a:pPr marL="0" indent="0">
              <a:buNone/>
            </a:pPr>
            <a:r>
              <a:rPr lang="en-GB" sz="2200" dirty="0" smtClean="0"/>
              <a:t>Management”</a:t>
            </a:r>
          </a:p>
          <a:p>
            <a:pPr marL="0" indent="0">
              <a:buFontTx/>
              <a:buChar char="•"/>
            </a:pPr>
            <a:r>
              <a:rPr lang="en-GB" sz="2200" dirty="0" smtClean="0"/>
              <a:t> Tim Berners-Lee</a:t>
            </a:r>
          </a:p>
          <a:p>
            <a:pPr marL="0" indent="0">
              <a:buFontTx/>
              <a:buChar char="•"/>
            </a:pPr>
            <a:r>
              <a:rPr lang="en-GB" sz="2200" dirty="0" smtClean="0"/>
              <a:t> CERN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07168" y="685800"/>
            <a:ext cx="4322549" cy="5867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GB" sz="2200" dirty="0" smtClean="0"/>
              <a:t> 1989-91: Development</a:t>
            </a:r>
            <a:endParaRPr lang="en-GB" sz="2200" u="sng" dirty="0" smtClean="0"/>
          </a:p>
          <a:p>
            <a:pPr marL="0" indent="0" algn="r">
              <a:lnSpc>
                <a:spcPct val="90000"/>
              </a:lnSpc>
            </a:pPr>
            <a:r>
              <a:rPr lang="en-GB" sz="2200" b="0" dirty="0" smtClean="0"/>
              <a:t> The first three years were a phase of persuasion to get the Web adopted… </a:t>
            </a:r>
          </a:p>
          <a:p>
            <a:pPr marL="0" indent="0">
              <a:lnSpc>
                <a:spcPct val="90000"/>
              </a:lnSpc>
            </a:pPr>
            <a:r>
              <a:rPr lang="en-GB" sz="2200" dirty="0" smtClean="0"/>
              <a:t> 1992-1995: Growth</a:t>
            </a:r>
          </a:p>
          <a:p>
            <a:pPr marL="0" indent="0" algn="r">
              <a:lnSpc>
                <a:spcPct val="90000"/>
              </a:lnSpc>
            </a:pPr>
            <a:r>
              <a:rPr lang="en-GB" sz="2200" b="0" dirty="0" smtClean="0"/>
              <a:t> the load on the first Web server ("</a:t>
            </a:r>
            <a:r>
              <a:rPr lang="en-GB" sz="2200" b="0" dirty="0" err="1" smtClean="0"/>
              <a:t>info.cern.ch</a:t>
            </a:r>
            <a:r>
              <a:rPr lang="en-GB" sz="2200" b="0" dirty="0" smtClean="0"/>
              <a:t>") rose steadily by a factor of 10 every year…</a:t>
            </a:r>
          </a:p>
          <a:p>
            <a:pPr marL="0" indent="0">
              <a:lnSpc>
                <a:spcPct val="90000"/>
              </a:lnSpc>
            </a:pPr>
            <a:r>
              <a:rPr lang="en-GB" sz="2200" dirty="0" smtClean="0"/>
              <a:t> 1996-1998: Commercialisation</a:t>
            </a:r>
          </a:p>
          <a:p>
            <a:pPr marL="0" indent="0" algn="r">
              <a:lnSpc>
                <a:spcPct val="90000"/>
              </a:lnSpc>
            </a:pPr>
            <a:r>
              <a:rPr lang="en-GB" sz="2200" b="0" dirty="0" smtClean="0"/>
              <a:t>Google and other search engines</a:t>
            </a:r>
          </a:p>
          <a:p>
            <a:pPr marL="0" indent="0">
              <a:lnSpc>
                <a:spcPct val="90000"/>
              </a:lnSpc>
            </a:pPr>
            <a:r>
              <a:rPr lang="en-GB" sz="2200" dirty="0" smtClean="0"/>
              <a:t> 1999-2001: "Dot-com" boom </a:t>
            </a:r>
          </a:p>
          <a:p>
            <a:pPr marL="0" indent="0">
              <a:lnSpc>
                <a:spcPct val="90000"/>
              </a:lnSpc>
            </a:pPr>
            <a:r>
              <a:rPr lang="en-GB" sz="2200" dirty="0" smtClean="0"/>
              <a:t>		</a:t>
            </a:r>
            <a:r>
              <a:rPr lang="en-GB" sz="2200" b="0" dirty="0" smtClean="0"/>
              <a:t>(and bust)</a:t>
            </a:r>
          </a:p>
          <a:p>
            <a:pPr marL="0" indent="0">
              <a:lnSpc>
                <a:spcPct val="90000"/>
              </a:lnSpc>
            </a:pPr>
            <a:r>
              <a:rPr lang="en-GB" sz="2200" dirty="0" smtClean="0"/>
              <a:t>2002-Present: The ubiquitous Web</a:t>
            </a:r>
          </a:p>
          <a:p>
            <a:pPr marL="0" indent="0" algn="r">
              <a:lnSpc>
                <a:spcPct val="90000"/>
              </a:lnSpc>
            </a:pPr>
            <a:r>
              <a:rPr lang="en-GB" sz="2200" b="0" dirty="0" smtClean="0"/>
              <a:t>Web 2.0: blogs and RSS</a:t>
            </a:r>
          </a:p>
        </p:txBody>
      </p:sp>
      <p:pic>
        <p:nvPicPr>
          <p:cNvPr id="36869" name="Picture 6" descr="traintr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323" y="0"/>
            <a:ext cx="199878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6692" y="0"/>
            <a:ext cx="225229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000504"/>
            <a:ext cx="1711682" cy="2605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9108" y="5549900"/>
            <a:ext cx="973015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687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3015" y="5207000"/>
            <a:ext cx="1244112" cy="139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40BD65-EA2F-47BC-9371-B5F0C8896A40}" type="slidenum">
              <a:rPr lang="en-GB" smtClean="0">
                <a:solidFill>
                  <a:schemeClr val="tx1"/>
                </a:solidFill>
                <a:latin typeface="+mn-lt"/>
              </a:rPr>
              <a:pPr/>
              <a:t>63</a:t>
            </a:fld>
            <a:endParaRPr lang="en-GB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latin typeface="+mn-lt"/>
              </a:rPr>
              <a:t>In the beginning…</a:t>
            </a: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8" y="944563"/>
            <a:ext cx="7704137" cy="58229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735263" y="1504950"/>
            <a:ext cx="3921125" cy="4948238"/>
            <a:chOff x="90" y="459"/>
            <a:chExt cx="2470" cy="3117"/>
          </a:xfrm>
        </p:grpSpPr>
        <p:pic>
          <p:nvPicPr>
            <p:cNvPr id="34822" name="Picture 19" descr="3674893056Fost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" y="459"/>
              <a:ext cx="2470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Text Box 20"/>
            <p:cNvSpPr txBox="1">
              <a:spLocks noChangeArrowheads="1"/>
            </p:cNvSpPr>
            <p:nvPr/>
          </p:nvSpPr>
          <p:spPr bwMode="auto">
            <a:xfrm>
              <a:off x="295" y="3055"/>
              <a:ext cx="2017" cy="465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0066"/>
                  </a:solidFill>
                  <a:latin typeface="+mn-lt"/>
                </a:rPr>
                <a:t>1998 – Grid concept</a:t>
              </a:r>
            </a:p>
            <a:p>
              <a:pPr algn="ctr"/>
              <a:r>
                <a:rPr lang="en-GB" sz="2400" i="1" dirty="0">
                  <a:solidFill>
                    <a:srgbClr val="000066"/>
                  </a:solidFill>
                  <a:latin typeface="+mn-lt"/>
                </a:rPr>
                <a:t>Foster, </a:t>
              </a:r>
              <a:r>
                <a:rPr lang="en-GB" sz="2400" i="1" dirty="0" err="1">
                  <a:solidFill>
                    <a:srgbClr val="000066"/>
                  </a:solidFill>
                  <a:latin typeface="+mn-lt"/>
                </a:rPr>
                <a:t>Kesselman</a:t>
              </a:r>
              <a:endParaRPr lang="en-GB" sz="2400" i="1" dirty="0">
                <a:solidFill>
                  <a:srgbClr val="000066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latin typeface="+mn-lt"/>
                <a:cs typeface="Tahoma" pitchFamily="34" charset="0"/>
              </a:rPr>
              <a:t>What is a Grid?</a:t>
            </a:r>
          </a:p>
        </p:txBody>
      </p:sp>
      <p:sp>
        <p:nvSpPr>
          <p:cNvPr id="35843" name="Text Box 17"/>
          <p:cNvSpPr txBox="1">
            <a:spLocks noChangeArrowheads="1"/>
          </p:cNvSpPr>
          <p:nvPr/>
        </p:nvSpPr>
        <p:spPr bwMode="auto">
          <a:xfrm>
            <a:off x="4643438" y="946150"/>
            <a:ext cx="6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GB" sz="3200" i="1">
              <a:solidFill>
                <a:srgbClr val="000066"/>
              </a:solidFill>
              <a:latin typeface="+mn-lt"/>
              <a:cs typeface="Tahoma" pitchFamily="34" charset="0"/>
            </a:endParaRPr>
          </a:p>
        </p:txBody>
      </p:sp>
      <p:sp>
        <p:nvSpPr>
          <p:cNvPr id="35844" name="Text Box 18"/>
          <p:cNvSpPr txBox="1">
            <a:spLocks noChangeArrowheads="1"/>
          </p:cNvSpPr>
          <p:nvPr/>
        </p:nvSpPr>
        <p:spPr bwMode="auto">
          <a:xfrm>
            <a:off x="4302125" y="800100"/>
            <a:ext cx="4625975" cy="1981200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9900CC"/>
            </a:solidFill>
            <a:miter lim="800000"/>
            <a:headEnd/>
            <a:tailEnd/>
          </a:ln>
        </p:spPr>
        <p:txBody>
          <a:bodyPr lIns="36000" tIns="0" rIns="36000" bIns="0"/>
          <a:lstStyle/>
          <a:p>
            <a:r>
              <a:rPr lang="en-GB" b="0">
                <a:latin typeface="+mn-lt"/>
                <a:cs typeface="Tahoma" pitchFamily="34" charset="0"/>
              </a:rPr>
              <a:t>“A computational grid is a hardware and software infrastructure that provides </a:t>
            </a:r>
            <a:r>
              <a:rPr lang="en-GB" b="0">
                <a:solidFill>
                  <a:srgbClr val="FF0000"/>
                </a:solidFill>
                <a:latin typeface="+mn-lt"/>
                <a:cs typeface="Tahoma" pitchFamily="34" charset="0"/>
              </a:rPr>
              <a:t>dependable</a:t>
            </a:r>
            <a:r>
              <a:rPr lang="en-GB" b="0">
                <a:latin typeface="+mn-lt"/>
                <a:cs typeface="Tahoma" pitchFamily="34" charset="0"/>
              </a:rPr>
              <a:t>, </a:t>
            </a:r>
            <a:r>
              <a:rPr lang="en-GB" b="0">
                <a:solidFill>
                  <a:srgbClr val="FF0000"/>
                </a:solidFill>
                <a:latin typeface="+mn-lt"/>
                <a:cs typeface="Tahoma" pitchFamily="34" charset="0"/>
              </a:rPr>
              <a:t>consistent</a:t>
            </a:r>
            <a:r>
              <a:rPr lang="en-GB" b="0">
                <a:latin typeface="+mn-lt"/>
                <a:cs typeface="Tahoma" pitchFamily="34" charset="0"/>
              </a:rPr>
              <a:t>, </a:t>
            </a:r>
            <a:r>
              <a:rPr lang="en-GB" b="0">
                <a:solidFill>
                  <a:srgbClr val="FF0000"/>
                </a:solidFill>
                <a:latin typeface="+mn-lt"/>
                <a:cs typeface="Tahoma" pitchFamily="34" charset="0"/>
              </a:rPr>
              <a:t>pervasive</a:t>
            </a:r>
            <a:r>
              <a:rPr lang="en-GB" b="0">
                <a:latin typeface="+mn-lt"/>
                <a:cs typeface="Tahoma" pitchFamily="34" charset="0"/>
              </a:rPr>
              <a:t>, and </a:t>
            </a:r>
            <a:r>
              <a:rPr lang="en-GB" b="0">
                <a:solidFill>
                  <a:srgbClr val="FF0000"/>
                </a:solidFill>
                <a:latin typeface="+mn-lt"/>
                <a:cs typeface="Tahoma" pitchFamily="34" charset="0"/>
              </a:rPr>
              <a:t>inexpensive</a:t>
            </a:r>
            <a:r>
              <a:rPr lang="en-GB" b="0">
                <a:latin typeface="+mn-lt"/>
                <a:cs typeface="Tahoma" pitchFamily="34" charset="0"/>
              </a:rPr>
              <a:t> access to high-end computational capabilities”.</a:t>
            </a:r>
          </a:p>
          <a:p>
            <a:r>
              <a:rPr lang="en-GB" i="1">
                <a:latin typeface="+mn-lt"/>
                <a:cs typeface="Tahoma" pitchFamily="34" charset="0"/>
              </a:rPr>
              <a:t>Ian Foster &amp; Carl Kesselman, 1998</a:t>
            </a:r>
          </a:p>
        </p:txBody>
      </p:sp>
      <p:sp>
        <p:nvSpPr>
          <p:cNvPr id="35845" name="Text Box 20"/>
          <p:cNvSpPr txBox="1">
            <a:spLocks noChangeArrowheads="1"/>
          </p:cNvSpPr>
          <p:nvPr/>
        </p:nvSpPr>
        <p:spPr bwMode="auto">
          <a:xfrm>
            <a:off x="4319588" y="2889250"/>
            <a:ext cx="4608512" cy="3455988"/>
          </a:xfrm>
          <a:prstGeom prst="rect">
            <a:avLst/>
          </a:prstGeom>
          <a:solidFill>
            <a:srgbClr val="D9D9FF"/>
          </a:solidFill>
          <a:ln w="25400" algn="ctr">
            <a:solidFill>
              <a:srgbClr val="000066"/>
            </a:solidFill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457200" indent="-457200"/>
            <a:r>
              <a:rPr lang="en-GB" sz="2400" i="1">
                <a:latin typeface="+mn-lt"/>
                <a:cs typeface="Tahoma" pitchFamily="34" charset="0"/>
              </a:rPr>
              <a:t>Grid Checklist (2002):</a:t>
            </a:r>
          </a:p>
          <a:p>
            <a:pPr marL="457200" indent="-457200">
              <a:buFontTx/>
              <a:buAutoNum type="arabicPeriod"/>
            </a:pPr>
            <a:r>
              <a:rPr lang="en-GB" sz="2400" b="0">
                <a:latin typeface="+mn-lt"/>
                <a:cs typeface="Tahoma" pitchFamily="34" charset="0"/>
              </a:rPr>
              <a:t>Co-ordinates resources that are not subject to centralized control.</a:t>
            </a:r>
          </a:p>
          <a:p>
            <a:pPr marL="457200" indent="-457200">
              <a:buFontTx/>
              <a:buAutoNum type="arabicPeriod"/>
            </a:pPr>
            <a:r>
              <a:rPr lang="en-GB" sz="2400" b="0">
                <a:latin typeface="+mn-lt"/>
                <a:cs typeface="Tahoma" pitchFamily="34" charset="0"/>
              </a:rPr>
              <a:t>... using standard, open, general-purpose protocols and interfaces.</a:t>
            </a:r>
          </a:p>
          <a:p>
            <a:pPr marL="457200" indent="-457200">
              <a:buFontTx/>
              <a:buAutoNum type="arabicPeriod"/>
            </a:pPr>
            <a:r>
              <a:rPr lang="en-GB" sz="2400" b="0">
                <a:latin typeface="+mn-lt"/>
                <a:cs typeface="Tahoma" pitchFamily="34" charset="0"/>
              </a:rPr>
              <a:t>… to deliver non-trivial qualities of service.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7950" y="1268413"/>
            <a:ext cx="3978275" cy="5148262"/>
            <a:chOff x="68" y="1230"/>
            <a:chExt cx="2506" cy="3117"/>
          </a:xfrm>
        </p:grpSpPr>
        <p:pic>
          <p:nvPicPr>
            <p:cNvPr id="35847" name="Picture 21" descr="The Grid, 2nd Edi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1230"/>
              <a:ext cx="2506" cy="311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5848" name="Text Box 22"/>
            <p:cNvSpPr txBox="1">
              <a:spLocks noChangeArrowheads="1"/>
            </p:cNvSpPr>
            <p:nvPr/>
          </p:nvSpPr>
          <p:spPr bwMode="auto">
            <a:xfrm>
              <a:off x="319" y="4017"/>
              <a:ext cx="2017" cy="229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sz="2400">
                  <a:solidFill>
                    <a:srgbClr val="000066"/>
                  </a:solidFill>
                  <a:latin typeface="+mn-lt"/>
                  <a:cs typeface="Tahoma" pitchFamily="34" charset="0"/>
                </a:rPr>
                <a:t>2003 – 2</a:t>
              </a:r>
              <a:r>
                <a:rPr lang="en-GB" sz="2400" baseline="30000">
                  <a:solidFill>
                    <a:srgbClr val="000066"/>
                  </a:solidFill>
                  <a:latin typeface="+mn-lt"/>
                  <a:cs typeface="Tahoma" pitchFamily="34" charset="0"/>
                </a:rPr>
                <a:t>nd</a:t>
              </a:r>
              <a:r>
                <a:rPr lang="en-GB" sz="2400">
                  <a:solidFill>
                    <a:srgbClr val="000066"/>
                  </a:solidFill>
                  <a:latin typeface="+mn-lt"/>
                  <a:cs typeface="Tahoma" pitchFamily="34" charset="0"/>
                </a:rPr>
                <a:t> edition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+mn-lt"/>
                <a:cs typeface="Tahoma" pitchFamily="34" charset="0"/>
              </a:rPr>
              <a:t>Electricity Grid</a:t>
            </a:r>
            <a:endParaRPr lang="en-GB" dirty="0" smtClean="0">
              <a:solidFill>
                <a:schemeClr val="tx1"/>
              </a:solidFill>
              <a:latin typeface="+mn-lt"/>
              <a:cs typeface="Tahom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488" y="1350963"/>
            <a:ext cx="6040437" cy="457200"/>
          </a:xfrm>
          <a:noFill/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GB" sz="2400" dirty="0" smtClean="0">
                <a:cs typeface="Tahoma" pitchFamily="34" charset="0"/>
              </a:rPr>
              <a:t>	Analogy with the Electricity Power Grid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3767138"/>
            <a:ext cx="2282825" cy="2047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5" descr="ponnequinsunse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5388" y="1808163"/>
            <a:ext cx="2119312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0" name="Picture 6" descr="tecim9.jpg (24342 bytes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88" y="1854200"/>
            <a:ext cx="2427287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Didcot A Power St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9013" y="1822450"/>
            <a:ext cx="228282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2" name="Picture 8" descr="toaster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7938" y="5051425"/>
            <a:ext cx="10763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 descr="mainsuk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4013" y="5356225"/>
            <a:ext cx="506412" cy="61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4" name="Picture 10" descr="substati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9125" y="4767263"/>
            <a:ext cx="1693863" cy="111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535113" y="3538538"/>
            <a:ext cx="581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1535113" y="3330575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4670425" y="331946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7337425" y="3319463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2568575" y="3548063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722688" y="5257800"/>
            <a:ext cx="67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6129338" y="5649913"/>
            <a:ext cx="554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7216775" y="5649913"/>
            <a:ext cx="446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5148263" y="6043613"/>
            <a:ext cx="2379662" cy="343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+mn-lt"/>
                <a:cs typeface="Tahoma" pitchFamily="34" charset="0"/>
              </a:rPr>
              <a:t>'Standard Interface'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5222875" y="3659188"/>
            <a:ext cx="1790700" cy="343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+mn-lt"/>
                <a:cs typeface="Tahoma" pitchFamily="34" charset="0"/>
              </a:rPr>
              <a:t>Power Stations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3890963" y="4224338"/>
            <a:ext cx="2900362" cy="343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+mn-lt"/>
                <a:cs typeface="Tahoma" pitchFamily="34" charset="0"/>
              </a:rPr>
              <a:t>Distribution Infrastructure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+mn-lt"/>
                <a:cs typeface="Tahoma" pitchFamily="34" charset="0"/>
              </a:rPr>
              <a:t>Computing Grid</a:t>
            </a:r>
          </a:p>
        </p:txBody>
      </p:sp>
      <p:pic>
        <p:nvPicPr>
          <p:cNvPr id="37891" name="Picture 3" descr="supercompu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1495425"/>
            <a:ext cx="2217737" cy="177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4" descr="065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1489075"/>
            <a:ext cx="1905000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5" descr="HPCx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8338" y="1487488"/>
            <a:ext cx="2362200" cy="160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975" y="4797425"/>
            <a:ext cx="15621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aor401m-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2775" y="5056188"/>
            <a:ext cx="1658938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fibre-opt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6388" y="3843338"/>
            <a:ext cx="1592262" cy="209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927475" y="3538538"/>
            <a:ext cx="3181350" cy="343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+mn-lt"/>
                <a:cs typeface="Tahoma" pitchFamily="34" charset="0"/>
              </a:rPr>
              <a:t>Computing and Data Centres</a:t>
            </a: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1676400" y="3417888"/>
            <a:ext cx="532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V="1">
            <a:off x="1687513" y="32543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V="1">
            <a:off x="4365625" y="28305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 flipV="1">
            <a:off x="6967538" y="3081338"/>
            <a:ext cx="9525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2328863" y="3406775"/>
            <a:ext cx="0" cy="446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3370263" y="4157663"/>
            <a:ext cx="1757362" cy="593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+mn-lt"/>
                <a:cs typeface="Tahoma" pitchFamily="34" charset="0"/>
              </a:rPr>
              <a:t>Fibre Optics of the Internet</a:t>
            </a: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3157538" y="5387975"/>
            <a:ext cx="1382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>
            <a:off x="5965825" y="5638800"/>
            <a:ext cx="139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9692" y="1092201"/>
            <a:ext cx="5978769" cy="2234458"/>
          </a:xfrm>
        </p:spPr>
        <p:txBody>
          <a:bodyPr>
            <a:spAutoFit/>
          </a:bodyPr>
          <a:lstStyle/>
          <a:p>
            <a:pPr marL="0" indent="0"/>
            <a:r>
              <a:rPr lang="en-GB" sz="2400" smtClean="0">
                <a:solidFill>
                  <a:schemeClr val="accent2"/>
                </a:solidFill>
              </a:rPr>
              <a:t>Share more than information</a:t>
            </a:r>
          </a:p>
          <a:p>
            <a:pPr marL="0" indent="0"/>
            <a:r>
              <a:rPr lang="en-GB" sz="2400" smtClean="0">
                <a:solidFill>
                  <a:schemeClr val="accent2"/>
                </a:solidFill>
              </a:rPr>
              <a:t>Efficient use of resources at many institutes</a:t>
            </a:r>
          </a:p>
          <a:p>
            <a:pPr marL="0" indent="0"/>
            <a:r>
              <a:rPr lang="en-GB" sz="2400" smtClean="0">
                <a:solidFill>
                  <a:schemeClr val="accent2"/>
                </a:solidFill>
              </a:rPr>
              <a:t>Leverage over other sources of funding</a:t>
            </a:r>
          </a:p>
          <a:p>
            <a:pPr marL="0" indent="0"/>
            <a:r>
              <a:rPr lang="en-GB" sz="2400" smtClean="0">
                <a:solidFill>
                  <a:schemeClr val="accent2"/>
                </a:solidFill>
              </a:rPr>
              <a:t>Data, computing power, applications</a:t>
            </a:r>
          </a:p>
          <a:p>
            <a:pPr marL="0" indent="0"/>
            <a:r>
              <a:rPr lang="en-GB" sz="2400" smtClean="0">
                <a:solidFill>
                  <a:schemeClr val="accent2"/>
                </a:solidFill>
              </a:rPr>
              <a:t>Join local communities</a:t>
            </a:r>
          </a:p>
        </p:txBody>
      </p:sp>
      <p:pic>
        <p:nvPicPr>
          <p:cNvPr id="47107" name="Picture 4" descr="stuff connected to G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474" y="1163639"/>
            <a:ext cx="291465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0" y="3771901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a-DK" sz="2400" b="1" dirty="0">
                <a:solidFill>
                  <a:schemeClr val="accent2"/>
                </a:solidFill>
                <a:latin typeface="+mn-lt"/>
              </a:rPr>
              <a:t>Challenges:</a:t>
            </a:r>
          </a:p>
          <a:p>
            <a:pPr lvl="1">
              <a:buFontTx/>
              <a:buChar char="•"/>
            </a:pPr>
            <a:r>
              <a:rPr lang="da-DK" sz="2400" dirty="0">
                <a:solidFill>
                  <a:srgbClr val="008000"/>
                </a:solidFill>
                <a:latin typeface="+mn-lt"/>
              </a:rPr>
              <a:t> share data</a:t>
            </a:r>
            <a:r>
              <a:rPr lang="da-DK" sz="2400" dirty="0">
                <a:latin typeface="+mn-lt"/>
              </a:rPr>
              <a:t> between thousands of scientists with multiple interests</a:t>
            </a:r>
          </a:p>
          <a:p>
            <a:pPr lvl="1">
              <a:buFontTx/>
              <a:buChar char="•"/>
            </a:pPr>
            <a:r>
              <a:rPr lang="da-DK" sz="2400" dirty="0">
                <a:solidFill>
                  <a:srgbClr val="008000"/>
                </a:solidFill>
                <a:latin typeface="+mn-lt"/>
              </a:rPr>
              <a:t> link major </a:t>
            </a:r>
            <a:r>
              <a:rPr lang="da-DK" sz="2400" dirty="0">
                <a:latin typeface="+mn-lt"/>
              </a:rPr>
              <a:t>and</a:t>
            </a:r>
            <a:r>
              <a:rPr lang="da-DK" sz="2400" dirty="0">
                <a:solidFill>
                  <a:srgbClr val="008000"/>
                </a:solidFill>
                <a:latin typeface="+mn-lt"/>
              </a:rPr>
              <a:t> minor </a:t>
            </a:r>
            <a:r>
              <a:rPr lang="da-DK" sz="2400" dirty="0">
                <a:latin typeface="+mn-lt"/>
              </a:rPr>
              <a:t>computer centres</a:t>
            </a:r>
          </a:p>
          <a:p>
            <a:pPr lvl="1">
              <a:buFontTx/>
              <a:buChar char="•"/>
            </a:pPr>
            <a:r>
              <a:rPr lang="da-DK" sz="2400" dirty="0">
                <a:latin typeface="+mn-lt"/>
              </a:rPr>
              <a:t> ensure all data accessible</a:t>
            </a:r>
            <a:r>
              <a:rPr lang="da-DK" sz="2400" dirty="0">
                <a:solidFill>
                  <a:srgbClr val="008000"/>
                </a:solidFill>
                <a:latin typeface="+mn-lt"/>
              </a:rPr>
              <a:t> anywhere, anytime</a:t>
            </a:r>
            <a:endParaRPr lang="da-DK" sz="2400" dirty="0">
              <a:latin typeface="+mn-lt"/>
            </a:endParaRPr>
          </a:p>
          <a:p>
            <a:pPr lvl="1">
              <a:buFontTx/>
              <a:buChar char="•"/>
            </a:pPr>
            <a:r>
              <a:rPr lang="da-DK" sz="2400" dirty="0">
                <a:latin typeface="+mn-lt"/>
              </a:rPr>
              <a:t> grow rapidly, yet remain </a:t>
            </a:r>
            <a:r>
              <a:rPr lang="da-DK" sz="2400" dirty="0">
                <a:solidFill>
                  <a:srgbClr val="008000"/>
                </a:solidFill>
                <a:latin typeface="+mn-lt"/>
              </a:rPr>
              <a:t>reliable</a:t>
            </a:r>
            <a:r>
              <a:rPr lang="da-DK" sz="2400" dirty="0">
                <a:latin typeface="+mn-lt"/>
              </a:rPr>
              <a:t> for more than a decade</a:t>
            </a:r>
          </a:p>
          <a:p>
            <a:pPr lvl="1">
              <a:buFontTx/>
              <a:buChar char="•"/>
            </a:pPr>
            <a:r>
              <a:rPr lang="da-DK" sz="2400" dirty="0">
                <a:latin typeface="+mn-lt"/>
              </a:rPr>
              <a:t> cope with </a:t>
            </a:r>
            <a:r>
              <a:rPr lang="da-DK" sz="2400" dirty="0">
                <a:solidFill>
                  <a:srgbClr val="008000"/>
                </a:solidFill>
                <a:latin typeface="+mn-lt"/>
              </a:rPr>
              <a:t>different management policies</a:t>
            </a:r>
            <a:r>
              <a:rPr lang="da-DK" sz="2400" dirty="0">
                <a:latin typeface="+mn-lt"/>
              </a:rPr>
              <a:t> of different centres</a:t>
            </a:r>
          </a:p>
          <a:p>
            <a:pPr lvl="1">
              <a:buFontTx/>
              <a:buChar char="•"/>
            </a:pPr>
            <a:r>
              <a:rPr lang="da-DK" sz="2400" dirty="0">
                <a:latin typeface="+mn-lt"/>
              </a:rPr>
              <a:t> ensure</a:t>
            </a:r>
            <a:r>
              <a:rPr lang="da-DK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a-DK" sz="2400" dirty="0">
                <a:solidFill>
                  <a:srgbClr val="008000"/>
                </a:solidFill>
                <a:latin typeface="+mn-lt"/>
              </a:rPr>
              <a:t>data security</a:t>
            </a:r>
          </a:p>
          <a:p>
            <a:pPr lvl="1">
              <a:buFontTx/>
              <a:buChar char="•"/>
            </a:pPr>
            <a:r>
              <a:rPr lang="da-DK" sz="2400" dirty="0">
                <a:latin typeface="+mn-lt"/>
              </a:rPr>
              <a:t> be up and running routinely</a:t>
            </a:r>
            <a:endParaRPr lang="da-DK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710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+mn-lt"/>
              </a:rPr>
              <a:t>Solution – Build a Grid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latin typeface="+mn-lt"/>
              </a:rPr>
              <a:t>Middleware is the Key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4381500" y="2316164"/>
            <a:ext cx="4596912" cy="36480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4463562" y="2470150"/>
            <a:ext cx="1619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+mn-lt"/>
              </a:rPr>
              <a:t>MIDDLEWARE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143000" y="4330700"/>
            <a:ext cx="10668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chemeClr val="accent2"/>
                </a:solidFill>
                <a:latin typeface="+mn-lt"/>
              </a:rPr>
              <a:t>CPU</a:t>
            </a: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215412" y="4394200"/>
            <a:ext cx="3924300" cy="533400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>
              <a:latin typeface="+mn-lt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215412" y="3784600"/>
            <a:ext cx="3924300" cy="609600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>
              <a:latin typeface="+mn-lt"/>
            </a:endParaRP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215412" y="2298700"/>
            <a:ext cx="3924300" cy="1485900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>
              <a:latin typeface="+mn-lt"/>
            </a:endParaRP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1176705" y="4538663"/>
            <a:ext cx="2107223" cy="341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Disks, CPU etc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356089" y="2460626"/>
            <a:ext cx="1447800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PROGRAMS</a:t>
            </a:r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1141535" y="3937001"/>
            <a:ext cx="2438400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OPERATING SYSTEM</a:t>
            </a:r>
          </a:p>
        </p:txBody>
      </p:sp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613997" y="2925763"/>
            <a:ext cx="1752600" cy="341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Word/Excel</a:t>
            </a:r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2727082" y="3324226"/>
            <a:ext cx="1397977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Email/Web</a:t>
            </a:r>
          </a:p>
        </p:txBody>
      </p:sp>
      <p:sp>
        <p:nvSpPr>
          <p:cNvPr id="3087" name="Text Box 14"/>
          <p:cNvSpPr txBox="1">
            <a:spLocks noChangeArrowheads="1"/>
          </p:cNvSpPr>
          <p:nvPr/>
        </p:nvSpPr>
        <p:spPr bwMode="auto">
          <a:xfrm>
            <a:off x="2259623" y="2417764"/>
            <a:ext cx="1143000" cy="587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Your Program</a:t>
            </a:r>
          </a:p>
        </p:txBody>
      </p:sp>
      <p:sp>
        <p:nvSpPr>
          <p:cNvPr id="3088" name="Text Box 15"/>
          <p:cNvSpPr txBox="1">
            <a:spLocks noChangeArrowheads="1"/>
          </p:cNvSpPr>
          <p:nvPr/>
        </p:nvSpPr>
        <p:spPr bwMode="auto">
          <a:xfrm>
            <a:off x="353158" y="3295651"/>
            <a:ext cx="990600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latin typeface="+mn-lt"/>
              </a:rPr>
              <a:t>Games</a:t>
            </a:r>
          </a:p>
        </p:txBody>
      </p:sp>
      <p:sp>
        <p:nvSpPr>
          <p:cNvPr id="3089" name="Text Box 16"/>
          <p:cNvSpPr txBox="1">
            <a:spLocks noChangeArrowheads="1"/>
          </p:cNvSpPr>
          <p:nvPr/>
        </p:nvSpPr>
        <p:spPr bwMode="auto">
          <a:xfrm>
            <a:off x="7924800" y="5600700"/>
            <a:ext cx="952500" cy="584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CPU</a:t>
            </a:r>
          </a:p>
          <a:p>
            <a:pPr eaLnBrk="0" hangingPunct="0"/>
            <a:r>
              <a:rPr lang="en-GB" sz="1600">
                <a:latin typeface="+mn-lt"/>
              </a:rPr>
              <a:t>Cluster</a:t>
            </a:r>
          </a:p>
        </p:txBody>
      </p:sp>
      <p:sp>
        <p:nvSpPr>
          <p:cNvPr id="3090" name="Text Box 17"/>
          <p:cNvSpPr txBox="1">
            <a:spLocks noChangeArrowheads="1"/>
          </p:cNvSpPr>
          <p:nvPr/>
        </p:nvSpPr>
        <p:spPr bwMode="auto">
          <a:xfrm>
            <a:off x="6248400" y="2540001"/>
            <a:ext cx="1156189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User</a:t>
            </a:r>
          </a:p>
          <a:p>
            <a:pPr eaLnBrk="0" hangingPunct="0"/>
            <a:r>
              <a:rPr lang="en-GB" sz="1600">
                <a:latin typeface="+mn-lt"/>
              </a:rPr>
              <a:t>Interface</a:t>
            </a:r>
          </a:p>
          <a:p>
            <a:pPr eaLnBrk="0" hangingPunct="0"/>
            <a:r>
              <a:rPr lang="en-GB" sz="1600">
                <a:latin typeface="+mn-lt"/>
              </a:rPr>
              <a:t>Machine</a:t>
            </a:r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6806712" y="5600700"/>
            <a:ext cx="952500" cy="584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CPU</a:t>
            </a:r>
          </a:p>
          <a:p>
            <a:pPr eaLnBrk="0" hangingPunct="0"/>
            <a:r>
              <a:rPr lang="en-GB" sz="1600">
                <a:latin typeface="+mn-lt"/>
              </a:rPr>
              <a:t>Cluster</a:t>
            </a:r>
          </a:p>
        </p:txBody>
      </p:sp>
      <p:sp>
        <p:nvSpPr>
          <p:cNvPr id="3092" name="Text Box 19"/>
          <p:cNvSpPr txBox="1">
            <a:spLocks noChangeArrowheads="1"/>
          </p:cNvSpPr>
          <p:nvPr/>
        </p:nvSpPr>
        <p:spPr bwMode="auto">
          <a:xfrm>
            <a:off x="5613889" y="5600700"/>
            <a:ext cx="952500" cy="584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CPU</a:t>
            </a:r>
          </a:p>
          <a:p>
            <a:pPr eaLnBrk="0" hangingPunct="0"/>
            <a:r>
              <a:rPr lang="en-GB" sz="1600">
                <a:latin typeface="+mn-lt"/>
              </a:rPr>
              <a:t>Cluster</a:t>
            </a:r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4648200" y="3683000"/>
            <a:ext cx="1434612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Resource Broker</a:t>
            </a:r>
          </a:p>
        </p:txBody>
      </p:sp>
      <p:sp>
        <p:nvSpPr>
          <p:cNvPr id="3094" name="Text Box 21"/>
          <p:cNvSpPr txBox="1">
            <a:spLocks noChangeArrowheads="1"/>
          </p:cNvSpPr>
          <p:nvPr/>
        </p:nvSpPr>
        <p:spPr bwMode="auto">
          <a:xfrm>
            <a:off x="7252189" y="3736975"/>
            <a:ext cx="1434611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Information Service</a:t>
            </a:r>
          </a:p>
        </p:txBody>
      </p:sp>
      <p:sp>
        <p:nvSpPr>
          <p:cNvPr id="3095" name="Line 22"/>
          <p:cNvSpPr>
            <a:spLocks noChangeShapeType="1"/>
          </p:cNvSpPr>
          <p:nvPr/>
        </p:nvSpPr>
        <p:spPr bwMode="auto">
          <a:xfrm>
            <a:off x="6833089" y="2046288"/>
            <a:ext cx="0" cy="506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096" name="Line 23"/>
          <p:cNvSpPr>
            <a:spLocks noChangeShapeType="1"/>
          </p:cNvSpPr>
          <p:nvPr/>
        </p:nvSpPr>
        <p:spPr bwMode="auto">
          <a:xfrm flipH="1">
            <a:off x="5397012" y="2990850"/>
            <a:ext cx="861646" cy="692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097" name="Line 24"/>
          <p:cNvSpPr>
            <a:spLocks noChangeShapeType="1"/>
          </p:cNvSpPr>
          <p:nvPr/>
        </p:nvSpPr>
        <p:spPr bwMode="auto">
          <a:xfrm>
            <a:off x="5917224" y="4327526"/>
            <a:ext cx="1321777" cy="127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250582" y="1846263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latin typeface="+mn-lt"/>
              </a:rPr>
              <a:t>Single PC</a:t>
            </a: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4399085" y="18732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latin typeface="+mn-lt"/>
              </a:rPr>
              <a:t>Grid</a:t>
            </a:r>
          </a:p>
        </p:txBody>
      </p:sp>
      <p:sp>
        <p:nvSpPr>
          <p:cNvPr id="3100" name="Text Box 27"/>
          <p:cNvSpPr txBox="1">
            <a:spLocks noChangeArrowheads="1"/>
          </p:cNvSpPr>
          <p:nvPr/>
        </p:nvSpPr>
        <p:spPr bwMode="auto">
          <a:xfrm>
            <a:off x="4444512" y="5613400"/>
            <a:ext cx="952500" cy="584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Disk</a:t>
            </a:r>
          </a:p>
          <a:p>
            <a:pPr eaLnBrk="0" hangingPunct="0"/>
            <a:r>
              <a:rPr lang="en-GB" sz="1600">
                <a:latin typeface="+mn-lt"/>
              </a:rPr>
              <a:t>Server</a:t>
            </a:r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2001716" y="3616325"/>
            <a:ext cx="444012" cy="33655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102" name="AutoShape 29"/>
          <p:cNvSpPr>
            <a:spLocks noChangeArrowheads="1"/>
          </p:cNvSpPr>
          <p:nvPr/>
        </p:nvSpPr>
        <p:spPr bwMode="auto">
          <a:xfrm>
            <a:off x="2000251" y="4246563"/>
            <a:ext cx="444011" cy="33655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103" name="Text Box 30"/>
          <p:cNvSpPr txBox="1">
            <a:spLocks noChangeArrowheads="1"/>
          </p:cNvSpPr>
          <p:nvPr/>
        </p:nvSpPr>
        <p:spPr bwMode="auto">
          <a:xfrm>
            <a:off x="6283570" y="1395413"/>
            <a:ext cx="1104900" cy="584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Your Program</a:t>
            </a:r>
          </a:p>
        </p:txBody>
      </p:sp>
      <p:sp>
        <p:nvSpPr>
          <p:cNvPr id="3104" name="Text Box 31"/>
          <p:cNvSpPr txBox="1">
            <a:spLocks noChangeArrowheads="1"/>
          </p:cNvSpPr>
          <p:nvPr/>
        </p:nvSpPr>
        <p:spPr bwMode="auto">
          <a:xfrm>
            <a:off x="553915" y="5295901"/>
            <a:ext cx="3266343" cy="923925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sz="2000">
                <a:latin typeface="+mn-lt"/>
              </a:rPr>
              <a:t>Middleware is the Operating System of a distributed computing system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7255120" y="4516438"/>
            <a:ext cx="1434611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Replica Catalogue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513385" y="4837113"/>
            <a:ext cx="1601666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latin typeface="+mn-lt"/>
              </a:rPr>
              <a:t>Bookkeeping Service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446585" y="688975"/>
          <a:ext cx="2133600" cy="890588"/>
        </p:xfrm>
        <a:graphic>
          <a:graphicData uri="http://schemas.openxmlformats.org/presentationml/2006/ole">
            <p:oleObj spid="_x0000_s401410" name="Clip" r:id="rId4" imgW="5654520" imgH="235692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pPr eaLnBrk="1" hangingPunct="1"/>
            <a:r>
              <a:rPr lang="en-GB" dirty="0" smtClean="0"/>
              <a:t>Something like this…</a:t>
            </a:r>
          </a:p>
        </p:txBody>
      </p:sp>
      <p:pic>
        <p:nvPicPr>
          <p:cNvPr id="38915" name="Picture 7" descr="cern_world_g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949325"/>
            <a:ext cx="6408738" cy="535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5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Data Driven Grid Computing</a:t>
            </a:r>
          </a:p>
        </p:txBody>
      </p:sp>
      <p:sp>
        <p:nvSpPr>
          <p:cNvPr id="1843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55503AB-5C91-45A7-9EBD-45AB112AE126}" type="datetime1">
              <a:rPr lang="en-GB">
                <a:latin typeface="+mn-lt"/>
              </a:rPr>
              <a:pPr/>
              <a:t>13/06/2011</a:t>
            </a:fld>
            <a:endParaRPr lang="en-GB">
              <a:latin typeface="+mn-lt"/>
            </a:endParaRPr>
          </a:p>
        </p:txBody>
      </p:sp>
      <p:pic>
        <p:nvPicPr>
          <p:cNvPr id="18437" name="Picture 6" descr="a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8" y="3124200"/>
            <a:ext cx="30083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3132138" y="2644775"/>
            <a:ext cx="601186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177800" indent="-177800"/>
            <a:r>
              <a:rPr lang="en-GB" sz="2400" b="1" u="sng">
                <a:latin typeface="+mn-lt"/>
              </a:rPr>
              <a:t>Grid architecture chosen because</a:t>
            </a:r>
            <a:r>
              <a:rPr lang="en-GB" sz="1800" u="sng">
                <a:latin typeface="+mn-lt"/>
              </a:rPr>
              <a:t>:</a:t>
            </a:r>
            <a:endParaRPr lang="en-GB" sz="1600" u="sng">
              <a:latin typeface="+mn-lt"/>
            </a:endParaRPr>
          </a:p>
          <a:p>
            <a:pPr marL="177800" indent="-177800">
              <a:spcBef>
                <a:spcPct val="40000"/>
              </a:spcBef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  <a:latin typeface="+mn-lt"/>
              </a:rPr>
              <a:t>Costs</a:t>
            </a:r>
            <a:r>
              <a:rPr lang="en-GB" sz="2000">
                <a:latin typeface="+mn-lt"/>
              </a:rPr>
              <a:t> of maintaining and updating resources more easily shared in a distributed environment. </a:t>
            </a:r>
          </a:p>
          <a:p>
            <a:pPr marL="177800" indent="-177800">
              <a:spcBef>
                <a:spcPct val="40000"/>
              </a:spcBef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  <a:latin typeface="+mn-lt"/>
              </a:rPr>
              <a:t>Funding bodies</a:t>
            </a:r>
            <a:r>
              <a:rPr lang="en-GB" sz="2000">
                <a:latin typeface="+mn-lt"/>
              </a:rPr>
              <a:t> can provide local resources and contribute to global goal.</a:t>
            </a:r>
          </a:p>
          <a:p>
            <a:pPr marL="177800" indent="-177800">
              <a:spcBef>
                <a:spcPct val="40000"/>
              </a:spcBef>
              <a:buFont typeface="Arial" charset="0"/>
              <a:buChar char="•"/>
            </a:pPr>
            <a:r>
              <a:rPr lang="en-GB" sz="2000">
                <a:latin typeface="+mn-lt"/>
              </a:rPr>
              <a:t>More easy to build </a:t>
            </a:r>
            <a:r>
              <a:rPr lang="en-GB" sz="2000" b="1">
                <a:solidFill>
                  <a:srgbClr val="FF0000"/>
                </a:solidFill>
                <a:latin typeface="+mn-lt"/>
              </a:rPr>
              <a:t>redundancy</a:t>
            </a:r>
            <a:r>
              <a:rPr lang="en-GB" sz="2000">
                <a:latin typeface="+mn-lt"/>
              </a:rPr>
              <a:t> and </a:t>
            </a:r>
            <a:r>
              <a:rPr lang="en-GB" sz="2000" b="1">
                <a:solidFill>
                  <a:srgbClr val="FF0000"/>
                </a:solidFill>
                <a:latin typeface="+mn-lt"/>
              </a:rPr>
              <a:t>fault tolerance</a:t>
            </a:r>
            <a:r>
              <a:rPr lang="en-GB" sz="2000">
                <a:latin typeface="+mn-lt"/>
              </a:rPr>
              <a:t> and minimise risks from single point of failure. </a:t>
            </a:r>
          </a:p>
          <a:p>
            <a:pPr marL="177800" indent="-177800">
              <a:spcBef>
                <a:spcPct val="40000"/>
              </a:spcBef>
              <a:buFont typeface="Arial" charset="0"/>
              <a:buChar char="•"/>
            </a:pPr>
            <a:r>
              <a:rPr lang="en-GB" sz="2000">
                <a:latin typeface="+mn-lt"/>
              </a:rPr>
              <a:t>LHC will operate </a:t>
            </a:r>
            <a:r>
              <a:rPr lang="en-GB" sz="2000" b="1">
                <a:solidFill>
                  <a:srgbClr val="FF0000"/>
                </a:solidFill>
                <a:latin typeface="+mn-lt"/>
              </a:rPr>
              <a:t>around the clock</a:t>
            </a:r>
            <a:r>
              <a:rPr lang="en-GB" sz="2000">
                <a:latin typeface="+mn-lt"/>
              </a:rPr>
              <a:t> for 8 months each year. Spanning of time zones means that </a:t>
            </a:r>
            <a:r>
              <a:rPr lang="en-GB" sz="2000" b="1">
                <a:solidFill>
                  <a:srgbClr val="FF0000"/>
                </a:solidFill>
                <a:latin typeface="+mn-lt"/>
              </a:rPr>
              <a:t>monitoring/support</a:t>
            </a:r>
            <a:r>
              <a:rPr lang="en-GB" sz="2000">
                <a:latin typeface="+mn-lt"/>
              </a:rPr>
              <a:t> more readily provided. </a:t>
            </a:r>
          </a:p>
        </p:txBody>
      </p:sp>
      <p:pic>
        <p:nvPicPr>
          <p:cNvPr id="18439" name="Picture 14" descr="atlashiggs"/>
          <p:cNvPicPr>
            <a:picLocks noChangeAspect="1" noChangeArrowheads="1"/>
          </p:cNvPicPr>
          <p:nvPr/>
        </p:nvPicPr>
        <p:blipFill>
          <a:blip r:embed="rId5" cstate="print"/>
          <a:srcRect l="5157"/>
          <a:stretch>
            <a:fillRect/>
          </a:stretch>
        </p:blipFill>
        <p:spPr bwMode="auto">
          <a:xfrm>
            <a:off x="39688" y="858838"/>
            <a:ext cx="3008312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048000" y="866775"/>
          <a:ext cx="6011863" cy="1790700"/>
        </p:xfrm>
        <a:graphic>
          <a:graphicData uri="http://schemas.openxmlformats.org/presentationml/2006/ole">
            <p:oleObj spid="_x0000_s411650" r:id="rId6" imgW="7163800" imgH="2133898" progId="">
              <p:embed/>
            </p:oleObj>
          </a:graphicData>
        </a:graphic>
      </p:graphicFrame>
      <p:pic>
        <p:nvPicPr>
          <p:cNvPr id="18440" name="Picture 5" descr="lhc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88" y="4965700"/>
            <a:ext cx="30099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0" y="3124200"/>
            <a:ext cx="712352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i="1">
                <a:solidFill>
                  <a:srgbClr val="FFFF00"/>
                </a:solidFill>
                <a:latin typeface="+mn-lt"/>
              </a:rPr>
              <a:t>ALICE</a:t>
            </a:r>
          </a:p>
        </p:txBody>
      </p:sp>
      <p:sp>
        <p:nvSpPr>
          <p:cNvPr id="18442" name="Text Box 15"/>
          <p:cNvSpPr txBox="1">
            <a:spLocks noChangeArrowheads="1"/>
          </p:cNvSpPr>
          <p:nvPr/>
        </p:nvSpPr>
        <p:spPr bwMode="auto">
          <a:xfrm>
            <a:off x="34925" y="862013"/>
            <a:ext cx="761084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i="1">
                <a:solidFill>
                  <a:srgbClr val="FFFF00"/>
                </a:solidFill>
                <a:latin typeface="+mn-lt"/>
              </a:rPr>
              <a:t>ATLAS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3124200" y="838200"/>
            <a:ext cx="611363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i="1">
                <a:solidFill>
                  <a:srgbClr val="FFFF00"/>
                </a:solidFill>
                <a:latin typeface="+mn-lt"/>
              </a:rPr>
              <a:t>CMS</a:t>
            </a:r>
          </a:p>
        </p:txBody>
      </p:sp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0" y="5038725"/>
            <a:ext cx="66746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i="1">
                <a:solidFill>
                  <a:srgbClr val="FFFF00"/>
                </a:solidFill>
                <a:latin typeface="+mn-lt"/>
              </a:rPr>
              <a:t>LHCb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itle 20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GB" dirty="0" smtClean="0">
                <a:latin typeface="+mn-lt"/>
                <a:cs typeface="Tahoma" pitchFamily="34" charset="0"/>
              </a:rPr>
              <a:t>… or this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51788" y="1393825"/>
            <a:ext cx="1079500" cy="1087438"/>
            <a:chOff x="325" y="923"/>
            <a:chExt cx="680" cy="685"/>
          </a:xfrm>
        </p:grpSpPr>
        <p:graphicFrame>
          <p:nvGraphicFramePr>
            <p:cNvPr id="10246" name="Object 6"/>
            <p:cNvGraphicFramePr>
              <a:graphicFrameLocks noChangeAspect="1"/>
            </p:cNvGraphicFramePr>
            <p:nvPr/>
          </p:nvGraphicFramePr>
          <p:xfrm>
            <a:off x="325" y="923"/>
            <a:ext cx="680" cy="685"/>
          </p:xfrm>
          <a:graphic>
            <a:graphicData uri="http://schemas.openxmlformats.org/presentationml/2006/ole">
              <p:oleObj spid="_x0000_s400390" name="Clip" r:id="rId4" imgW="2013120" imgH="1929960" progId="">
                <p:embed/>
              </p:oleObj>
            </a:graphicData>
          </a:graphic>
        </p:graphicFrame>
        <p:sp>
          <p:nvSpPr>
            <p:cNvPr id="10446" name="Text Box 4"/>
            <p:cNvSpPr txBox="1">
              <a:spLocks noChangeArrowheads="1"/>
            </p:cNvSpPr>
            <p:nvPr/>
          </p:nvSpPr>
          <p:spPr bwMode="auto">
            <a:xfrm>
              <a:off x="559" y="1017"/>
              <a:ext cx="400" cy="29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gridui</a:t>
              </a:r>
            </a:p>
            <a:p>
              <a:pPr eaLnBrk="0" hangingPunct="0"/>
              <a:r>
                <a:rPr lang="en-US" sz="12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JDL</a:t>
              </a: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916488" y="1550988"/>
          <a:ext cx="638175" cy="423862"/>
        </p:xfrm>
        <a:graphic>
          <a:graphicData uri="http://schemas.openxmlformats.org/presentationml/2006/ole">
            <p:oleObj spid="_x0000_s400386" name="Clip" r:id="rId5" imgW="4599000" imgH="2817000" progId="">
              <p:embed/>
            </p:oleObj>
          </a:graphicData>
        </a:graphic>
      </p:graphicFrame>
      <p:sp>
        <p:nvSpPr>
          <p:cNvPr id="10249" name="Text Box 6"/>
          <p:cNvSpPr txBox="1">
            <a:spLocks noChangeArrowheads="1"/>
          </p:cNvSpPr>
          <p:nvPr/>
        </p:nvSpPr>
        <p:spPr bwMode="auto">
          <a:xfrm>
            <a:off x="4837113" y="1244600"/>
            <a:ext cx="871537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VOMS</a:t>
            </a:r>
            <a:endParaRPr lang="en-US" sz="18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50" name="Rectangle 7"/>
          <p:cNvSpPr>
            <a:spLocks noChangeArrowheads="1"/>
          </p:cNvSpPr>
          <p:nvPr/>
        </p:nvSpPr>
        <p:spPr bwMode="auto">
          <a:xfrm>
            <a:off x="4535488" y="1257300"/>
            <a:ext cx="1300162" cy="757238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51" name="Rectangle 8"/>
          <p:cNvSpPr>
            <a:spLocks noChangeArrowheads="1"/>
          </p:cNvSpPr>
          <p:nvPr/>
        </p:nvSpPr>
        <p:spPr bwMode="auto">
          <a:xfrm>
            <a:off x="4314825" y="2327275"/>
            <a:ext cx="1754188" cy="1828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52" name="Text Box 9"/>
          <p:cNvSpPr txBox="1">
            <a:spLocks noChangeArrowheads="1"/>
          </p:cNvSpPr>
          <p:nvPr/>
        </p:nvSpPr>
        <p:spPr bwMode="auto">
          <a:xfrm>
            <a:off x="4824413" y="2341563"/>
            <a:ext cx="9858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WLMS</a:t>
            </a:r>
            <a:endParaRPr lang="en-US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467225" y="2719388"/>
            <a:ext cx="1493838" cy="1376362"/>
            <a:chOff x="2814" y="1921"/>
            <a:chExt cx="941" cy="867"/>
          </a:xfrm>
        </p:grpSpPr>
        <p:sp>
          <p:nvSpPr>
            <p:cNvPr id="10439" name="Oval 11"/>
            <p:cNvSpPr>
              <a:spLocks noChangeArrowheads="1"/>
            </p:cNvSpPr>
            <p:nvPr/>
          </p:nvSpPr>
          <p:spPr bwMode="auto">
            <a:xfrm>
              <a:off x="2821" y="2119"/>
              <a:ext cx="378" cy="221"/>
            </a:xfrm>
            <a:prstGeom prst="ellipse">
              <a:avLst/>
            </a:prstGeom>
            <a:noFill/>
            <a:ln w="9525" algn="ctr">
              <a:solidFill>
                <a:srgbClr val="6666FF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0" name="Oval 12"/>
            <p:cNvSpPr>
              <a:spLocks noChangeArrowheads="1"/>
            </p:cNvSpPr>
            <p:nvPr/>
          </p:nvSpPr>
          <p:spPr bwMode="auto">
            <a:xfrm>
              <a:off x="2814" y="2371"/>
              <a:ext cx="378" cy="221"/>
            </a:xfrm>
            <a:prstGeom prst="ellipse">
              <a:avLst/>
            </a:prstGeom>
            <a:noFill/>
            <a:ln w="9525" algn="ctr">
              <a:solidFill>
                <a:srgbClr val="6666FF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1" name="Oval 13"/>
            <p:cNvSpPr>
              <a:spLocks noChangeArrowheads="1"/>
            </p:cNvSpPr>
            <p:nvPr/>
          </p:nvSpPr>
          <p:spPr bwMode="auto">
            <a:xfrm>
              <a:off x="3081" y="2567"/>
              <a:ext cx="395" cy="221"/>
            </a:xfrm>
            <a:prstGeom prst="ellips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GB" sz="24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JS</a:t>
              </a:r>
              <a:endParaRPr lang="en-US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2" name="Oval 14"/>
            <p:cNvSpPr>
              <a:spLocks noChangeArrowheads="1"/>
            </p:cNvSpPr>
            <p:nvPr/>
          </p:nvSpPr>
          <p:spPr bwMode="auto">
            <a:xfrm>
              <a:off x="3376" y="2371"/>
              <a:ext cx="379" cy="221"/>
            </a:xfrm>
            <a:prstGeom prst="ellipse">
              <a:avLst/>
            </a:prstGeom>
            <a:noFill/>
            <a:ln w="9525" algn="ctr">
              <a:solidFill>
                <a:srgbClr val="6666FF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3" name="Oval 15"/>
            <p:cNvSpPr>
              <a:spLocks noChangeArrowheads="1"/>
            </p:cNvSpPr>
            <p:nvPr/>
          </p:nvSpPr>
          <p:spPr bwMode="auto">
            <a:xfrm>
              <a:off x="3377" y="2119"/>
              <a:ext cx="378" cy="221"/>
            </a:xfrm>
            <a:prstGeom prst="ellipse">
              <a:avLst/>
            </a:prstGeom>
            <a:noFill/>
            <a:ln w="9525" algn="ctr">
              <a:solidFill>
                <a:srgbClr val="6666FF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4" name="Oval 16"/>
            <p:cNvSpPr>
              <a:spLocks noChangeArrowheads="1"/>
            </p:cNvSpPr>
            <p:nvPr/>
          </p:nvSpPr>
          <p:spPr bwMode="auto">
            <a:xfrm>
              <a:off x="3074" y="1921"/>
              <a:ext cx="395" cy="221"/>
            </a:xfrm>
            <a:prstGeom prst="ellips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GB" sz="24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RB</a:t>
              </a:r>
              <a:endParaRPr lang="en-US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45" name="Oval 17"/>
            <p:cNvSpPr>
              <a:spLocks noChangeArrowheads="1"/>
            </p:cNvSpPr>
            <p:nvPr/>
          </p:nvSpPr>
          <p:spPr bwMode="auto">
            <a:xfrm>
              <a:off x="2978" y="2100"/>
              <a:ext cx="569" cy="529"/>
            </a:xfrm>
            <a:prstGeom prst="ellipse">
              <a:avLst/>
            </a:prstGeom>
            <a:noFill/>
            <a:ln w="9525" algn="ctr">
              <a:solidFill>
                <a:srgbClr val="6666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770063" y="1230313"/>
            <a:ext cx="914400" cy="1385887"/>
            <a:chOff x="257" y="983"/>
            <a:chExt cx="576" cy="873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50" y="1271"/>
              <a:ext cx="384" cy="512"/>
              <a:chOff x="3367" y="784"/>
              <a:chExt cx="384" cy="512"/>
            </a:xfrm>
          </p:grpSpPr>
          <p:sp>
            <p:nvSpPr>
              <p:cNvPr id="10435" name="AutoShape 20"/>
              <p:cNvSpPr>
                <a:spLocks noChangeArrowheads="1"/>
              </p:cNvSpPr>
              <p:nvPr/>
            </p:nvSpPr>
            <p:spPr bwMode="auto">
              <a:xfrm>
                <a:off x="3367" y="784"/>
                <a:ext cx="384" cy="512"/>
              </a:xfrm>
              <a:prstGeom prst="flowChartMultidocument">
                <a:avLst/>
              </a:prstGeom>
              <a:solidFill>
                <a:schemeClr val="bg1"/>
              </a:solidFill>
              <a:ln w="25400">
                <a:solidFill>
                  <a:srgbClr val="3366FF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36" name="Line 21"/>
              <p:cNvSpPr>
                <a:spLocks noChangeShapeType="1"/>
              </p:cNvSpPr>
              <p:nvPr/>
            </p:nvSpPr>
            <p:spPr bwMode="auto">
              <a:xfrm>
                <a:off x="3408" y="960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7" name="Line 22"/>
              <p:cNvSpPr>
                <a:spLocks noChangeShapeType="1"/>
              </p:cNvSpPr>
              <p:nvPr/>
            </p:nvSpPr>
            <p:spPr bwMode="auto">
              <a:xfrm>
                <a:off x="3416" y="1032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8" name="Line 23"/>
              <p:cNvSpPr>
                <a:spLocks noChangeShapeType="1"/>
              </p:cNvSpPr>
              <p:nvPr/>
            </p:nvSpPr>
            <p:spPr bwMode="auto">
              <a:xfrm>
                <a:off x="3424" y="1104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433" name="Rectangle 24"/>
            <p:cNvSpPr>
              <a:spLocks noChangeArrowheads="1"/>
            </p:cNvSpPr>
            <p:nvPr/>
          </p:nvSpPr>
          <p:spPr bwMode="auto">
            <a:xfrm>
              <a:off x="257" y="983"/>
              <a:ext cx="576" cy="873"/>
            </a:xfrm>
            <a:prstGeom prst="rect">
              <a:avLst/>
            </a:prstGeom>
            <a:noFill/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34" name="Text Box 25"/>
            <p:cNvSpPr txBox="1">
              <a:spLocks noChangeArrowheads="1"/>
            </p:cNvSpPr>
            <p:nvPr/>
          </p:nvSpPr>
          <p:spPr bwMode="auto">
            <a:xfrm>
              <a:off x="357" y="1011"/>
              <a:ext cx="38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LFC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85750" y="1657350"/>
            <a:ext cx="942975" cy="1398588"/>
            <a:chOff x="225" y="1984"/>
            <a:chExt cx="594" cy="881"/>
          </a:xfrm>
        </p:grpSpPr>
        <p:graphicFrame>
          <p:nvGraphicFramePr>
            <p:cNvPr id="10245" name="Object 5"/>
            <p:cNvGraphicFramePr>
              <a:graphicFrameLocks noChangeAspect="1"/>
            </p:cNvGraphicFramePr>
            <p:nvPr/>
          </p:nvGraphicFramePr>
          <p:xfrm>
            <a:off x="225" y="2232"/>
            <a:ext cx="594" cy="593"/>
          </p:xfrm>
          <a:graphic>
            <a:graphicData uri="http://schemas.openxmlformats.org/presentationml/2006/ole">
              <p:oleObj spid="_x0000_s400389" name="Clip" r:id="rId6" imgW="2328840" imgH="2325960" progId="">
                <p:embed/>
              </p:oleObj>
            </a:graphicData>
          </a:graphic>
        </p:graphicFrame>
        <p:sp>
          <p:nvSpPr>
            <p:cNvPr id="10430" name="Rectangle 28"/>
            <p:cNvSpPr>
              <a:spLocks noChangeArrowheads="1"/>
            </p:cNvSpPr>
            <p:nvPr/>
          </p:nvSpPr>
          <p:spPr bwMode="auto">
            <a:xfrm>
              <a:off x="240" y="1992"/>
              <a:ext cx="576" cy="873"/>
            </a:xfrm>
            <a:prstGeom prst="rect">
              <a:avLst/>
            </a:prstGeom>
            <a:noFill/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31" name="Text Box 29"/>
            <p:cNvSpPr txBox="1">
              <a:spLocks noChangeArrowheads="1"/>
            </p:cNvSpPr>
            <p:nvPr/>
          </p:nvSpPr>
          <p:spPr bwMode="auto">
            <a:xfrm>
              <a:off x="349" y="1984"/>
              <a:ext cx="46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BDII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893050" y="4491038"/>
            <a:ext cx="1243013" cy="1614487"/>
            <a:chOff x="220" y="3064"/>
            <a:chExt cx="783" cy="873"/>
          </a:xfrm>
        </p:grpSpPr>
        <p:graphicFrame>
          <p:nvGraphicFramePr>
            <p:cNvPr id="10244" name="Object 4"/>
            <p:cNvGraphicFramePr>
              <a:graphicFrameLocks noChangeAspect="1"/>
            </p:cNvGraphicFramePr>
            <p:nvPr/>
          </p:nvGraphicFramePr>
          <p:xfrm>
            <a:off x="282" y="3406"/>
            <a:ext cx="480" cy="460"/>
          </p:xfrm>
          <a:graphic>
            <a:graphicData uri="http://schemas.openxmlformats.org/presentationml/2006/ole">
              <p:oleObj spid="_x0000_s400388" name="Clip" r:id="rId7" imgW="762480" imgH="730440" progId="">
                <p:embed/>
              </p:oleObj>
            </a:graphicData>
          </a:graphic>
        </p:graphicFrame>
        <p:sp>
          <p:nvSpPr>
            <p:cNvPr id="10428" name="Rectangle 32"/>
            <p:cNvSpPr>
              <a:spLocks noChangeArrowheads="1"/>
            </p:cNvSpPr>
            <p:nvPr/>
          </p:nvSpPr>
          <p:spPr bwMode="auto">
            <a:xfrm>
              <a:off x="232" y="3064"/>
              <a:ext cx="576" cy="873"/>
            </a:xfrm>
            <a:prstGeom prst="rect">
              <a:avLst/>
            </a:prstGeom>
            <a:noFill/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29" name="Text Box 33"/>
            <p:cNvSpPr txBox="1">
              <a:spLocks noChangeArrowheads="1"/>
            </p:cNvSpPr>
            <p:nvPr/>
          </p:nvSpPr>
          <p:spPr bwMode="auto">
            <a:xfrm>
              <a:off x="220" y="3092"/>
              <a:ext cx="783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Logging &amp; Bookkeeping</a:t>
              </a:r>
              <a:endParaRPr lang="en-US" sz="1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257" name="Line 34"/>
          <p:cNvSpPr>
            <a:spLocks noChangeShapeType="1"/>
          </p:cNvSpPr>
          <p:nvPr/>
        </p:nvSpPr>
        <p:spPr bwMode="auto">
          <a:xfrm flipH="1" flipV="1">
            <a:off x="2874963" y="1987550"/>
            <a:ext cx="1285875" cy="496888"/>
          </a:xfrm>
          <a:prstGeom prst="line">
            <a:avLst/>
          </a:prstGeom>
          <a:noFill/>
          <a:ln w="38100">
            <a:solidFill>
              <a:srgbClr val="339966"/>
            </a:solidFill>
            <a:prstDash val="dash"/>
            <a:round/>
            <a:headEnd type="triangle" w="med" len="med"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801938" y="1681163"/>
            <a:ext cx="1285875" cy="676275"/>
            <a:chOff x="1765" y="1267"/>
            <a:chExt cx="810" cy="426"/>
          </a:xfrm>
        </p:grpSpPr>
        <p:sp>
          <p:nvSpPr>
            <p:cNvPr id="10424" name="Line 36"/>
            <p:cNvSpPr>
              <a:spLocks noChangeShapeType="1"/>
            </p:cNvSpPr>
            <p:nvPr/>
          </p:nvSpPr>
          <p:spPr bwMode="auto">
            <a:xfrm flipH="1" flipV="1">
              <a:off x="1765" y="1387"/>
              <a:ext cx="810" cy="306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2138" y="1267"/>
              <a:ext cx="188" cy="194"/>
              <a:chOff x="2357" y="529"/>
              <a:chExt cx="188" cy="194"/>
            </a:xfrm>
          </p:grpSpPr>
          <p:sp>
            <p:nvSpPr>
              <p:cNvPr id="10426" name="Oval 38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839" name="Text Box 39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85725" y="4041775"/>
            <a:ext cx="3087688" cy="1658938"/>
            <a:chOff x="54" y="3078"/>
            <a:chExt cx="1945" cy="1045"/>
          </a:xfrm>
        </p:grpSpPr>
        <p:sp>
          <p:nvSpPr>
            <p:cNvPr id="10401" name="Rectangle 41"/>
            <p:cNvSpPr>
              <a:spLocks noChangeArrowheads="1"/>
            </p:cNvSpPr>
            <p:nvPr/>
          </p:nvSpPr>
          <p:spPr bwMode="auto">
            <a:xfrm>
              <a:off x="126" y="3078"/>
              <a:ext cx="1710" cy="1035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02" name="Text Box 42"/>
            <p:cNvSpPr txBox="1">
              <a:spLocks noChangeArrowheads="1"/>
            </p:cNvSpPr>
            <p:nvPr/>
          </p:nvSpPr>
          <p:spPr bwMode="auto">
            <a:xfrm>
              <a:off x="54" y="3903"/>
              <a:ext cx="928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CPU </a:t>
              </a:r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Nodes</a:t>
              </a:r>
            </a:p>
          </p:txBody>
        </p:sp>
        <p:pic>
          <p:nvPicPr>
            <p:cNvPr id="10403" name="Picture 4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" y="3328"/>
              <a:ext cx="642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1206" y="3383"/>
              <a:ext cx="240" cy="288"/>
              <a:chOff x="5472" y="2832"/>
              <a:chExt cx="240" cy="288"/>
            </a:xfrm>
          </p:grpSpPr>
          <p:sp>
            <p:nvSpPr>
              <p:cNvPr id="10419" name="Oval 45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20" name="Rectangle 46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21" name="Oval 47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22" name="Line 48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23" name="Line 49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1302" y="3479"/>
              <a:ext cx="240" cy="288"/>
              <a:chOff x="5472" y="2832"/>
              <a:chExt cx="240" cy="288"/>
            </a:xfrm>
          </p:grpSpPr>
          <p:sp>
            <p:nvSpPr>
              <p:cNvPr id="10414" name="Oval 51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5" name="Rectangle 52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6" name="Oval 53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7" name="Line 54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18" name="Line 55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56"/>
            <p:cNvGrpSpPr>
              <a:grpSpLocks/>
            </p:cNvGrpSpPr>
            <p:nvPr/>
          </p:nvGrpSpPr>
          <p:grpSpPr bwMode="auto">
            <a:xfrm>
              <a:off x="1406" y="3567"/>
              <a:ext cx="240" cy="288"/>
              <a:chOff x="5472" y="2832"/>
              <a:chExt cx="240" cy="288"/>
            </a:xfrm>
          </p:grpSpPr>
          <p:sp>
            <p:nvSpPr>
              <p:cNvPr id="10409" name="Oval 57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0" name="Rectangle 58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1" name="Oval 59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12" name="Line 60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13" name="Line 61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407" name="Text Box 62"/>
            <p:cNvSpPr txBox="1">
              <a:spLocks noChangeArrowheads="1"/>
            </p:cNvSpPr>
            <p:nvPr/>
          </p:nvSpPr>
          <p:spPr bwMode="auto">
            <a:xfrm>
              <a:off x="1014" y="3911"/>
              <a:ext cx="985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Storage</a:t>
              </a:r>
              <a:endParaRPr lang="fr-FR" sz="1600" i="1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408" name="Text Box 63"/>
            <p:cNvSpPr txBox="1">
              <a:spLocks noChangeArrowheads="1"/>
            </p:cNvSpPr>
            <p:nvPr/>
          </p:nvSpPr>
          <p:spPr bwMode="auto">
            <a:xfrm>
              <a:off x="124" y="3090"/>
              <a:ext cx="184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Grid Enabled Resources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" name="Group 64"/>
          <p:cNvGrpSpPr>
            <a:grpSpLocks/>
          </p:cNvGrpSpPr>
          <p:nvPr/>
        </p:nvGrpSpPr>
        <p:grpSpPr bwMode="auto">
          <a:xfrm>
            <a:off x="244475" y="4200525"/>
            <a:ext cx="3087688" cy="1658938"/>
            <a:chOff x="54" y="3078"/>
            <a:chExt cx="1945" cy="1045"/>
          </a:xfrm>
        </p:grpSpPr>
        <p:sp>
          <p:nvSpPr>
            <p:cNvPr id="10378" name="Rectangle 65"/>
            <p:cNvSpPr>
              <a:spLocks noChangeArrowheads="1"/>
            </p:cNvSpPr>
            <p:nvPr/>
          </p:nvSpPr>
          <p:spPr bwMode="auto">
            <a:xfrm>
              <a:off x="126" y="3078"/>
              <a:ext cx="1710" cy="1035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79" name="Text Box 66"/>
            <p:cNvSpPr txBox="1">
              <a:spLocks noChangeArrowheads="1"/>
            </p:cNvSpPr>
            <p:nvPr/>
          </p:nvSpPr>
          <p:spPr bwMode="auto">
            <a:xfrm>
              <a:off x="54" y="3903"/>
              <a:ext cx="928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CPU </a:t>
              </a:r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Nodes</a:t>
              </a:r>
            </a:p>
          </p:txBody>
        </p:sp>
        <p:pic>
          <p:nvPicPr>
            <p:cNvPr id="10380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" y="3328"/>
              <a:ext cx="642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68"/>
            <p:cNvGrpSpPr>
              <a:grpSpLocks/>
            </p:cNvGrpSpPr>
            <p:nvPr/>
          </p:nvGrpSpPr>
          <p:grpSpPr bwMode="auto">
            <a:xfrm>
              <a:off x="1206" y="3383"/>
              <a:ext cx="240" cy="288"/>
              <a:chOff x="5472" y="2832"/>
              <a:chExt cx="240" cy="288"/>
            </a:xfrm>
          </p:grpSpPr>
          <p:sp>
            <p:nvSpPr>
              <p:cNvPr id="10396" name="Oval 69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7" name="Rectangle 70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8" name="Oval 71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9" name="Line 72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00" name="Line 73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" name="Group 74"/>
            <p:cNvGrpSpPr>
              <a:grpSpLocks/>
            </p:cNvGrpSpPr>
            <p:nvPr/>
          </p:nvGrpSpPr>
          <p:grpSpPr bwMode="auto">
            <a:xfrm>
              <a:off x="1302" y="3479"/>
              <a:ext cx="240" cy="288"/>
              <a:chOff x="5472" y="2832"/>
              <a:chExt cx="240" cy="288"/>
            </a:xfrm>
          </p:grpSpPr>
          <p:sp>
            <p:nvSpPr>
              <p:cNvPr id="10391" name="Oval 75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2" name="Rectangle 76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3" name="Oval 77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94" name="Line 78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95" name="Line 79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>
              <a:off x="1406" y="3567"/>
              <a:ext cx="240" cy="288"/>
              <a:chOff x="5472" y="2832"/>
              <a:chExt cx="240" cy="288"/>
            </a:xfrm>
          </p:grpSpPr>
          <p:sp>
            <p:nvSpPr>
              <p:cNvPr id="10386" name="Oval 81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87" name="Rectangle 82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88" name="Oval 83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89" name="Line 84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90" name="Line 85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84" name="Text Box 86"/>
            <p:cNvSpPr txBox="1">
              <a:spLocks noChangeArrowheads="1"/>
            </p:cNvSpPr>
            <p:nvPr/>
          </p:nvSpPr>
          <p:spPr bwMode="auto">
            <a:xfrm>
              <a:off x="1014" y="3911"/>
              <a:ext cx="985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Storage</a:t>
              </a:r>
              <a:endParaRPr lang="fr-FR" sz="1600" i="1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85" name="Text Box 87"/>
            <p:cNvSpPr txBox="1">
              <a:spLocks noChangeArrowheads="1"/>
            </p:cNvSpPr>
            <p:nvPr/>
          </p:nvSpPr>
          <p:spPr bwMode="auto">
            <a:xfrm>
              <a:off x="124" y="3090"/>
              <a:ext cx="184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Grid Enabled Resources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417513" y="4359275"/>
            <a:ext cx="3087687" cy="1658938"/>
            <a:chOff x="54" y="3078"/>
            <a:chExt cx="1945" cy="1045"/>
          </a:xfrm>
        </p:grpSpPr>
        <p:sp>
          <p:nvSpPr>
            <p:cNvPr id="10355" name="Rectangle 89"/>
            <p:cNvSpPr>
              <a:spLocks noChangeArrowheads="1"/>
            </p:cNvSpPr>
            <p:nvPr/>
          </p:nvSpPr>
          <p:spPr bwMode="auto">
            <a:xfrm>
              <a:off x="126" y="3078"/>
              <a:ext cx="1710" cy="1035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56" name="Text Box 90"/>
            <p:cNvSpPr txBox="1">
              <a:spLocks noChangeArrowheads="1"/>
            </p:cNvSpPr>
            <p:nvPr/>
          </p:nvSpPr>
          <p:spPr bwMode="auto">
            <a:xfrm>
              <a:off x="54" y="3903"/>
              <a:ext cx="928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CPU </a:t>
              </a:r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Nodes</a:t>
              </a:r>
            </a:p>
          </p:txBody>
        </p:sp>
        <p:pic>
          <p:nvPicPr>
            <p:cNvPr id="10357" name="Picture 9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" y="3328"/>
              <a:ext cx="642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92"/>
            <p:cNvGrpSpPr>
              <a:grpSpLocks/>
            </p:cNvGrpSpPr>
            <p:nvPr/>
          </p:nvGrpSpPr>
          <p:grpSpPr bwMode="auto">
            <a:xfrm>
              <a:off x="1206" y="3383"/>
              <a:ext cx="240" cy="288"/>
              <a:chOff x="5472" y="2832"/>
              <a:chExt cx="240" cy="288"/>
            </a:xfrm>
          </p:grpSpPr>
          <p:sp>
            <p:nvSpPr>
              <p:cNvPr id="10373" name="Oval 93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74" name="Rectangle 94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75" name="Oval 95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76" name="Line 96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77" name="Line 97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" name="Group 98"/>
            <p:cNvGrpSpPr>
              <a:grpSpLocks/>
            </p:cNvGrpSpPr>
            <p:nvPr/>
          </p:nvGrpSpPr>
          <p:grpSpPr bwMode="auto">
            <a:xfrm>
              <a:off x="1302" y="3479"/>
              <a:ext cx="240" cy="288"/>
              <a:chOff x="5472" y="2832"/>
              <a:chExt cx="240" cy="288"/>
            </a:xfrm>
          </p:grpSpPr>
          <p:sp>
            <p:nvSpPr>
              <p:cNvPr id="10368" name="Oval 99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69" name="Rectangle 100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70" name="Oval 101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71" name="Line 102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72" name="Line 103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1" name="Group 104"/>
            <p:cNvGrpSpPr>
              <a:grpSpLocks/>
            </p:cNvGrpSpPr>
            <p:nvPr/>
          </p:nvGrpSpPr>
          <p:grpSpPr bwMode="auto">
            <a:xfrm>
              <a:off x="1406" y="3567"/>
              <a:ext cx="240" cy="288"/>
              <a:chOff x="5472" y="2832"/>
              <a:chExt cx="240" cy="288"/>
            </a:xfrm>
          </p:grpSpPr>
          <p:sp>
            <p:nvSpPr>
              <p:cNvPr id="10363" name="Oval 105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64" name="Rectangle 106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65" name="Oval 107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66" name="Line 108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67" name="Line 109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61" name="Text Box 110"/>
            <p:cNvSpPr txBox="1">
              <a:spLocks noChangeArrowheads="1"/>
            </p:cNvSpPr>
            <p:nvPr/>
          </p:nvSpPr>
          <p:spPr bwMode="auto">
            <a:xfrm>
              <a:off x="1014" y="3911"/>
              <a:ext cx="985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Storage</a:t>
              </a:r>
              <a:endParaRPr lang="fr-FR" sz="1600" i="1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62" name="Text Box 111"/>
            <p:cNvSpPr txBox="1">
              <a:spLocks noChangeArrowheads="1"/>
            </p:cNvSpPr>
            <p:nvPr/>
          </p:nvSpPr>
          <p:spPr bwMode="auto">
            <a:xfrm>
              <a:off x="124" y="3090"/>
              <a:ext cx="184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Grid Enabled Resources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2" name="Group 112"/>
          <p:cNvGrpSpPr>
            <a:grpSpLocks/>
          </p:cNvGrpSpPr>
          <p:nvPr/>
        </p:nvGrpSpPr>
        <p:grpSpPr bwMode="auto">
          <a:xfrm>
            <a:off x="590550" y="4518025"/>
            <a:ext cx="3087688" cy="1658938"/>
            <a:chOff x="54" y="3078"/>
            <a:chExt cx="1945" cy="1045"/>
          </a:xfrm>
        </p:grpSpPr>
        <p:sp>
          <p:nvSpPr>
            <p:cNvPr id="10332" name="Rectangle 113"/>
            <p:cNvSpPr>
              <a:spLocks noChangeArrowheads="1"/>
            </p:cNvSpPr>
            <p:nvPr/>
          </p:nvSpPr>
          <p:spPr bwMode="auto">
            <a:xfrm>
              <a:off x="126" y="3078"/>
              <a:ext cx="1710" cy="1035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33" name="Text Box 114"/>
            <p:cNvSpPr txBox="1">
              <a:spLocks noChangeArrowheads="1"/>
            </p:cNvSpPr>
            <p:nvPr/>
          </p:nvSpPr>
          <p:spPr bwMode="auto">
            <a:xfrm>
              <a:off x="54" y="3903"/>
              <a:ext cx="928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CPU </a:t>
              </a:r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Nodes</a:t>
              </a:r>
            </a:p>
          </p:txBody>
        </p:sp>
        <p:pic>
          <p:nvPicPr>
            <p:cNvPr id="10334" name="Picture 1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5" y="3328"/>
              <a:ext cx="642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Group 116"/>
            <p:cNvGrpSpPr>
              <a:grpSpLocks/>
            </p:cNvGrpSpPr>
            <p:nvPr/>
          </p:nvGrpSpPr>
          <p:grpSpPr bwMode="auto">
            <a:xfrm>
              <a:off x="1206" y="3383"/>
              <a:ext cx="240" cy="288"/>
              <a:chOff x="5472" y="2832"/>
              <a:chExt cx="240" cy="288"/>
            </a:xfrm>
          </p:grpSpPr>
          <p:sp>
            <p:nvSpPr>
              <p:cNvPr id="10350" name="Oval 117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51" name="Rectangle 118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52" name="Oval 119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53" name="Line 120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54" name="Line 121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" name="Group 122"/>
            <p:cNvGrpSpPr>
              <a:grpSpLocks/>
            </p:cNvGrpSpPr>
            <p:nvPr/>
          </p:nvGrpSpPr>
          <p:grpSpPr bwMode="auto">
            <a:xfrm>
              <a:off x="1302" y="3479"/>
              <a:ext cx="240" cy="288"/>
              <a:chOff x="5472" y="2832"/>
              <a:chExt cx="240" cy="288"/>
            </a:xfrm>
          </p:grpSpPr>
          <p:sp>
            <p:nvSpPr>
              <p:cNvPr id="10345" name="Oval 123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6" name="Rectangle 124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7" name="Oval 125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8" name="Line 126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49" name="Line 127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" name="Group 128"/>
            <p:cNvGrpSpPr>
              <a:grpSpLocks/>
            </p:cNvGrpSpPr>
            <p:nvPr/>
          </p:nvGrpSpPr>
          <p:grpSpPr bwMode="auto">
            <a:xfrm>
              <a:off x="1406" y="3567"/>
              <a:ext cx="240" cy="288"/>
              <a:chOff x="5472" y="2832"/>
              <a:chExt cx="240" cy="288"/>
            </a:xfrm>
          </p:grpSpPr>
          <p:sp>
            <p:nvSpPr>
              <p:cNvPr id="10340" name="Oval 129"/>
              <p:cNvSpPr>
                <a:spLocks noChangeArrowheads="1"/>
              </p:cNvSpPr>
              <p:nvPr/>
            </p:nvSpPr>
            <p:spPr bwMode="auto">
              <a:xfrm>
                <a:off x="5472" y="3024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1" name="Rectangle 130"/>
              <p:cNvSpPr>
                <a:spLocks noChangeArrowheads="1"/>
              </p:cNvSpPr>
              <p:nvPr/>
            </p:nvSpPr>
            <p:spPr bwMode="auto">
              <a:xfrm>
                <a:off x="5472" y="2880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2" name="Oval 131"/>
              <p:cNvSpPr>
                <a:spLocks noChangeArrowheads="1"/>
              </p:cNvSpPr>
              <p:nvPr/>
            </p:nvSpPr>
            <p:spPr bwMode="auto">
              <a:xfrm>
                <a:off x="5472" y="2832"/>
                <a:ext cx="240" cy="96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43" name="Line 132"/>
              <p:cNvSpPr>
                <a:spLocks noChangeShapeType="1"/>
              </p:cNvSpPr>
              <p:nvPr/>
            </p:nvSpPr>
            <p:spPr bwMode="auto">
              <a:xfrm>
                <a:off x="547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44" name="Line 133"/>
              <p:cNvSpPr>
                <a:spLocks noChangeShapeType="1"/>
              </p:cNvSpPr>
              <p:nvPr/>
            </p:nvSpPr>
            <p:spPr bwMode="auto">
              <a:xfrm>
                <a:off x="5712" y="288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38" name="Text Box 134"/>
            <p:cNvSpPr txBox="1">
              <a:spLocks noChangeArrowheads="1"/>
            </p:cNvSpPr>
            <p:nvPr/>
          </p:nvSpPr>
          <p:spPr bwMode="auto">
            <a:xfrm>
              <a:off x="1014" y="3911"/>
              <a:ext cx="985" cy="21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Storage</a:t>
              </a:r>
              <a:endParaRPr lang="fr-FR" sz="1600" i="1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39" name="Text Box 135"/>
            <p:cNvSpPr txBox="1">
              <a:spLocks noChangeArrowheads="1"/>
            </p:cNvSpPr>
            <p:nvPr/>
          </p:nvSpPr>
          <p:spPr bwMode="auto">
            <a:xfrm>
              <a:off x="76" y="3090"/>
              <a:ext cx="184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Grid Enabled Resources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6" name="Group 136"/>
          <p:cNvGrpSpPr>
            <a:grpSpLocks/>
          </p:cNvGrpSpPr>
          <p:nvPr/>
        </p:nvGrpSpPr>
        <p:grpSpPr bwMode="auto">
          <a:xfrm>
            <a:off x="166688" y="3141663"/>
            <a:ext cx="800100" cy="1304925"/>
            <a:chOff x="105" y="2187"/>
            <a:chExt cx="504" cy="822"/>
          </a:xfrm>
        </p:grpSpPr>
        <p:sp>
          <p:nvSpPr>
            <p:cNvPr id="10325" name="Line 137"/>
            <p:cNvSpPr>
              <a:spLocks noChangeShapeType="1"/>
            </p:cNvSpPr>
            <p:nvPr/>
          </p:nvSpPr>
          <p:spPr bwMode="auto">
            <a:xfrm rot="16200000" flipH="1">
              <a:off x="93" y="2448"/>
              <a:ext cx="52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27" name="Group 138"/>
            <p:cNvGrpSpPr>
              <a:grpSpLocks/>
            </p:cNvGrpSpPr>
            <p:nvPr/>
          </p:nvGrpSpPr>
          <p:grpSpPr bwMode="auto">
            <a:xfrm>
              <a:off x="105" y="2330"/>
              <a:ext cx="188" cy="194"/>
              <a:chOff x="2357" y="529"/>
              <a:chExt cx="188" cy="194"/>
            </a:xfrm>
          </p:grpSpPr>
          <p:sp>
            <p:nvSpPr>
              <p:cNvPr id="10330" name="Oval 139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40" name="Text Box 140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327" name="Line 141"/>
            <p:cNvSpPr>
              <a:spLocks noChangeShapeType="1"/>
            </p:cNvSpPr>
            <p:nvPr/>
          </p:nvSpPr>
          <p:spPr bwMode="auto">
            <a:xfrm rot="16200000" flipH="1">
              <a:off x="130" y="2493"/>
              <a:ext cx="622" cy="9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328" name="Line 142"/>
            <p:cNvSpPr>
              <a:spLocks noChangeShapeType="1"/>
            </p:cNvSpPr>
            <p:nvPr/>
          </p:nvSpPr>
          <p:spPr bwMode="auto">
            <a:xfrm rot="5400000">
              <a:off x="172" y="2535"/>
              <a:ext cx="702" cy="9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329" name="Line 143"/>
            <p:cNvSpPr>
              <a:spLocks noChangeShapeType="1"/>
            </p:cNvSpPr>
            <p:nvPr/>
          </p:nvSpPr>
          <p:spPr bwMode="auto">
            <a:xfrm rot="16200000" flipH="1">
              <a:off x="199" y="2600"/>
              <a:ext cx="819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28" name="Group 144"/>
          <p:cNvGrpSpPr>
            <a:grpSpLocks/>
          </p:cNvGrpSpPr>
          <p:nvPr/>
        </p:nvGrpSpPr>
        <p:grpSpPr bwMode="auto">
          <a:xfrm>
            <a:off x="1444625" y="2871788"/>
            <a:ext cx="2414588" cy="454025"/>
            <a:chOff x="910" y="2017"/>
            <a:chExt cx="1521" cy="286"/>
          </a:xfrm>
        </p:grpSpPr>
        <p:grpSp>
          <p:nvGrpSpPr>
            <p:cNvPr id="29" name="Group 145"/>
            <p:cNvGrpSpPr>
              <a:grpSpLocks/>
            </p:cNvGrpSpPr>
            <p:nvPr/>
          </p:nvGrpSpPr>
          <p:grpSpPr bwMode="auto">
            <a:xfrm>
              <a:off x="1562" y="2109"/>
              <a:ext cx="188" cy="194"/>
              <a:chOff x="2357" y="529"/>
              <a:chExt cx="188" cy="194"/>
            </a:xfrm>
          </p:grpSpPr>
          <p:sp>
            <p:nvSpPr>
              <p:cNvPr id="10323" name="Oval 146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47" name="Text Box 147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322" name="Line 148"/>
            <p:cNvSpPr>
              <a:spLocks noChangeShapeType="1"/>
            </p:cNvSpPr>
            <p:nvPr/>
          </p:nvSpPr>
          <p:spPr bwMode="auto">
            <a:xfrm flipH="1">
              <a:off x="910" y="2017"/>
              <a:ext cx="1521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10265" name="Line 149"/>
          <p:cNvSpPr>
            <a:spLocks noChangeShapeType="1"/>
          </p:cNvSpPr>
          <p:nvPr/>
        </p:nvSpPr>
        <p:spPr bwMode="auto">
          <a:xfrm flipH="1">
            <a:off x="1574800" y="2959100"/>
            <a:ext cx="2457450" cy="0"/>
          </a:xfrm>
          <a:prstGeom prst="line">
            <a:avLst/>
          </a:prstGeom>
          <a:noFill/>
          <a:ln w="38100">
            <a:solidFill>
              <a:srgbClr val="339966"/>
            </a:solidFill>
            <a:prstDash val="dash"/>
            <a:round/>
            <a:headEnd type="triangle" w="med" len="med"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30" name="Group 150"/>
          <p:cNvGrpSpPr>
            <a:grpSpLocks/>
          </p:cNvGrpSpPr>
          <p:nvPr/>
        </p:nvGrpSpPr>
        <p:grpSpPr bwMode="auto">
          <a:xfrm>
            <a:off x="4535488" y="4818063"/>
            <a:ext cx="1341437" cy="1055687"/>
            <a:chOff x="2857" y="3243"/>
            <a:chExt cx="845" cy="665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039" y="3449"/>
            <a:ext cx="485" cy="459"/>
          </p:xfrm>
          <a:graphic>
            <a:graphicData uri="http://schemas.openxmlformats.org/presentationml/2006/ole">
              <p:oleObj spid="_x0000_s400387" name="Clip" r:id="rId9" imgW="691200" imgH="769320" progId="">
                <p:embed/>
              </p:oleObj>
            </a:graphicData>
          </a:graphic>
        </p:graphicFrame>
        <p:sp>
          <p:nvSpPr>
            <p:cNvPr id="10319" name="Text Box 152"/>
            <p:cNvSpPr txBox="1">
              <a:spLocks noChangeArrowheads="1"/>
            </p:cNvSpPr>
            <p:nvPr/>
          </p:nvSpPr>
          <p:spPr bwMode="auto">
            <a:xfrm>
              <a:off x="2857" y="3243"/>
              <a:ext cx="84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Submitter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320" name="Rectangle 153"/>
            <p:cNvSpPr>
              <a:spLocks noChangeArrowheads="1"/>
            </p:cNvSpPr>
            <p:nvPr/>
          </p:nvSpPr>
          <p:spPr bwMode="auto">
            <a:xfrm>
              <a:off x="2858" y="3251"/>
              <a:ext cx="819" cy="657"/>
            </a:xfrm>
            <a:prstGeom prst="rect">
              <a:avLst/>
            </a:prstGeom>
            <a:noFill/>
            <a:ln w="3810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1" name="Group 154"/>
          <p:cNvGrpSpPr>
            <a:grpSpLocks/>
          </p:cNvGrpSpPr>
          <p:nvPr/>
        </p:nvGrpSpPr>
        <p:grpSpPr bwMode="auto">
          <a:xfrm>
            <a:off x="4810125" y="4044950"/>
            <a:ext cx="393700" cy="714375"/>
            <a:chOff x="3030" y="2756"/>
            <a:chExt cx="248" cy="450"/>
          </a:xfrm>
        </p:grpSpPr>
        <p:sp>
          <p:nvSpPr>
            <p:cNvPr id="10315" name="Line 155"/>
            <p:cNvSpPr>
              <a:spLocks noChangeShapeType="1"/>
            </p:cNvSpPr>
            <p:nvPr/>
          </p:nvSpPr>
          <p:spPr bwMode="auto">
            <a:xfrm rot="16200000" flipH="1">
              <a:off x="3053" y="2981"/>
              <a:ext cx="45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04" name="Group 156"/>
            <p:cNvGrpSpPr>
              <a:grpSpLocks/>
            </p:cNvGrpSpPr>
            <p:nvPr/>
          </p:nvGrpSpPr>
          <p:grpSpPr bwMode="auto">
            <a:xfrm>
              <a:off x="3030" y="2902"/>
              <a:ext cx="188" cy="194"/>
              <a:chOff x="2357" y="529"/>
              <a:chExt cx="188" cy="194"/>
            </a:xfrm>
          </p:grpSpPr>
          <p:sp>
            <p:nvSpPr>
              <p:cNvPr id="10317" name="Oval 157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58" name="Text Box 158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6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306" name="Group 159"/>
          <p:cNvGrpSpPr>
            <a:grpSpLocks/>
          </p:cNvGrpSpPr>
          <p:nvPr/>
        </p:nvGrpSpPr>
        <p:grpSpPr bwMode="auto">
          <a:xfrm>
            <a:off x="5476875" y="3903663"/>
            <a:ext cx="2228850" cy="868362"/>
            <a:chOff x="3450" y="2667"/>
            <a:chExt cx="1404" cy="547"/>
          </a:xfrm>
        </p:grpSpPr>
        <p:sp>
          <p:nvSpPr>
            <p:cNvPr id="10311" name="Line 160"/>
            <p:cNvSpPr>
              <a:spLocks noChangeShapeType="1"/>
            </p:cNvSpPr>
            <p:nvPr/>
          </p:nvSpPr>
          <p:spPr bwMode="auto">
            <a:xfrm flipH="1" flipV="1">
              <a:off x="3450" y="2667"/>
              <a:ext cx="1404" cy="547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08" name="Group 161"/>
            <p:cNvGrpSpPr>
              <a:grpSpLocks/>
            </p:cNvGrpSpPr>
            <p:nvPr/>
          </p:nvGrpSpPr>
          <p:grpSpPr bwMode="auto">
            <a:xfrm>
              <a:off x="4192" y="2750"/>
              <a:ext cx="188" cy="194"/>
              <a:chOff x="2357" y="529"/>
              <a:chExt cx="188" cy="194"/>
            </a:xfrm>
          </p:grpSpPr>
          <p:sp>
            <p:nvSpPr>
              <p:cNvPr id="10313" name="Oval 162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63" name="Text Box 163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7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310" name="Group 164"/>
          <p:cNvGrpSpPr>
            <a:grpSpLocks/>
          </p:cNvGrpSpPr>
          <p:nvPr/>
        </p:nvGrpSpPr>
        <p:grpSpPr bwMode="auto">
          <a:xfrm>
            <a:off x="3502025" y="4992688"/>
            <a:ext cx="971550" cy="366712"/>
            <a:chOff x="2206" y="3353"/>
            <a:chExt cx="612" cy="231"/>
          </a:xfrm>
        </p:grpSpPr>
        <p:sp>
          <p:nvSpPr>
            <p:cNvPr id="10307" name="Line 165"/>
            <p:cNvSpPr>
              <a:spLocks noChangeShapeType="1"/>
            </p:cNvSpPr>
            <p:nvPr/>
          </p:nvSpPr>
          <p:spPr bwMode="auto">
            <a:xfrm flipH="1">
              <a:off x="2206" y="3584"/>
              <a:ext cx="61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12" name="Group 166"/>
            <p:cNvGrpSpPr>
              <a:grpSpLocks/>
            </p:cNvGrpSpPr>
            <p:nvPr/>
          </p:nvGrpSpPr>
          <p:grpSpPr bwMode="auto">
            <a:xfrm>
              <a:off x="2410" y="3353"/>
              <a:ext cx="188" cy="194"/>
              <a:chOff x="2357" y="529"/>
              <a:chExt cx="188" cy="194"/>
            </a:xfrm>
          </p:grpSpPr>
          <p:sp>
            <p:nvSpPr>
              <p:cNvPr id="10309" name="Oval 167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68" name="Text Box 168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8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314" name="Group 169"/>
          <p:cNvGrpSpPr>
            <a:grpSpLocks/>
          </p:cNvGrpSpPr>
          <p:nvPr/>
        </p:nvGrpSpPr>
        <p:grpSpPr bwMode="auto">
          <a:xfrm>
            <a:off x="5889625" y="4992688"/>
            <a:ext cx="1828800" cy="366712"/>
            <a:chOff x="3710" y="3353"/>
            <a:chExt cx="1152" cy="231"/>
          </a:xfrm>
        </p:grpSpPr>
        <p:sp>
          <p:nvSpPr>
            <p:cNvPr id="10303" name="Line 170"/>
            <p:cNvSpPr>
              <a:spLocks noChangeShapeType="1"/>
            </p:cNvSpPr>
            <p:nvPr/>
          </p:nvSpPr>
          <p:spPr bwMode="auto">
            <a:xfrm flipH="1">
              <a:off x="3710" y="3584"/>
              <a:ext cx="115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16" name="Group 171"/>
            <p:cNvGrpSpPr>
              <a:grpSpLocks/>
            </p:cNvGrpSpPr>
            <p:nvPr/>
          </p:nvGrpSpPr>
          <p:grpSpPr bwMode="auto">
            <a:xfrm>
              <a:off x="4201" y="3353"/>
              <a:ext cx="188" cy="194"/>
              <a:chOff x="2357" y="529"/>
              <a:chExt cx="188" cy="194"/>
            </a:xfrm>
          </p:grpSpPr>
          <p:sp>
            <p:nvSpPr>
              <p:cNvPr id="10305" name="Oval 172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73" name="Text Box 173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318" name="Group 174"/>
          <p:cNvGrpSpPr>
            <a:grpSpLocks/>
          </p:cNvGrpSpPr>
          <p:nvPr/>
        </p:nvGrpSpPr>
        <p:grpSpPr bwMode="auto">
          <a:xfrm>
            <a:off x="3490913" y="5708650"/>
            <a:ext cx="4243387" cy="352425"/>
            <a:chOff x="2199" y="3804"/>
            <a:chExt cx="2673" cy="222"/>
          </a:xfrm>
        </p:grpSpPr>
        <p:sp>
          <p:nvSpPr>
            <p:cNvPr id="10299" name="Line 175"/>
            <p:cNvSpPr>
              <a:spLocks noChangeShapeType="1"/>
            </p:cNvSpPr>
            <p:nvPr/>
          </p:nvSpPr>
          <p:spPr bwMode="auto">
            <a:xfrm flipH="1">
              <a:off x="2199" y="4008"/>
              <a:ext cx="2673" cy="18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 type="triangle" w="med" len="med"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21" name="Group 176"/>
            <p:cNvGrpSpPr>
              <a:grpSpLocks/>
            </p:cNvGrpSpPr>
            <p:nvPr/>
          </p:nvGrpSpPr>
          <p:grpSpPr bwMode="auto">
            <a:xfrm>
              <a:off x="4180" y="3804"/>
              <a:ext cx="195" cy="194"/>
              <a:chOff x="2335" y="529"/>
              <a:chExt cx="195" cy="194"/>
            </a:xfrm>
          </p:grpSpPr>
          <p:sp>
            <p:nvSpPr>
              <p:cNvPr id="10301" name="Oval 177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rIns="0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78" name="Text Box 178"/>
              <p:cNvSpPr txBox="1">
                <a:spLocks noChangeAspect="1" noChangeArrowheads="1"/>
              </p:cNvSpPr>
              <p:nvPr/>
            </p:nvSpPr>
            <p:spPr bwMode="auto">
              <a:xfrm>
                <a:off x="2335" y="529"/>
                <a:ext cx="18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2000" rIns="0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10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10272" name="Line 182"/>
          <p:cNvSpPr>
            <a:spLocks noChangeShapeType="1"/>
          </p:cNvSpPr>
          <p:nvPr/>
        </p:nvSpPr>
        <p:spPr bwMode="auto">
          <a:xfrm flipH="1">
            <a:off x="6119813" y="2460625"/>
            <a:ext cx="1728787" cy="685800"/>
          </a:xfrm>
          <a:prstGeom prst="line">
            <a:avLst/>
          </a:prstGeom>
          <a:noFill/>
          <a:ln w="38100">
            <a:solidFill>
              <a:srgbClr val="339966"/>
            </a:solidFill>
            <a:prstDash val="dash"/>
            <a:round/>
            <a:headEnd type="triangle" w="med" len="med"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10324" name="Group 183"/>
          <p:cNvGrpSpPr>
            <a:grpSpLocks/>
          </p:cNvGrpSpPr>
          <p:nvPr/>
        </p:nvGrpSpPr>
        <p:grpSpPr bwMode="auto">
          <a:xfrm>
            <a:off x="5943600" y="1260475"/>
            <a:ext cx="2578100" cy="369888"/>
            <a:chOff x="3744" y="1002"/>
            <a:chExt cx="1624" cy="233"/>
          </a:xfrm>
        </p:grpSpPr>
        <p:grpSp>
          <p:nvGrpSpPr>
            <p:cNvPr id="10326" name="Group 184"/>
            <p:cNvGrpSpPr>
              <a:grpSpLocks/>
            </p:cNvGrpSpPr>
            <p:nvPr/>
          </p:nvGrpSpPr>
          <p:grpSpPr bwMode="auto">
            <a:xfrm>
              <a:off x="3884" y="1032"/>
              <a:ext cx="188" cy="194"/>
              <a:chOff x="2357" y="529"/>
              <a:chExt cx="188" cy="194"/>
            </a:xfrm>
          </p:grpSpPr>
          <p:sp>
            <p:nvSpPr>
              <p:cNvPr id="10297" name="Oval 185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86" name="Text Box 186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0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295" name="Line 187"/>
            <p:cNvSpPr>
              <a:spLocks noChangeShapeType="1"/>
            </p:cNvSpPr>
            <p:nvPr/>
          </p:nvSpPr>
          <p:spPr bwMode="auto">
            <a:xfrm flipH="1">
              <a:off x="3744" y="1224"/>
              <a:ext cx="135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296" name="Text Box 188"/>
            <p:cNvSpPr txBox="1">
              <a:spLocks noChangeArrowheads="1"/>
            </p:cNvSpPr>
            <p:nvPr/>
          </p:nvSpPr>
          <p:spPr bwMode="auto">
            <a:xfrm>
              <a:off x="4038" y="1002"/>
              <a:ext cx="133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VOMS-proxy-init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274" name="Line 189"/>
          <p:cNvSpPr>
            <a:spLocks noChangeShapeType="1"/>
          </p:cNvSpPr>
          <p:nvPr/>
        </p:nvSpPr>
        <p:spPr bwMode="auto">
          <a:xfrm flipH="1">
            <a:off x="6073775" y="1700213"/>
            <a:ext cx="2143125" cy="0"/>
          </a:xfrm>
          <a:prstGeom prst="line">
            <a:avLst/>
          </a:prstGeom>
          <a:noFill/>
          <a:ln w="38100">
            <a:solidFill>
              <a:srgbClr val="339966"/>
            </a:solidFill>
            <a:prstDash val="dash"/>
            <a:round/>
            <a:headEnd type="triangle" w="med" len="med"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10331" name="Group 190"/>
          <p:cNvGrpSpPr>
            <a:grpSpLocks/>
          </p:cNvGrpSpPr>
          <p:nvPr/>
        </p:nvGrpSpPr>
        <p:grpSpPr bwMode="auto">
          <a:xfrm>
            <a:off x="6151563" y="1900238"/>
            <a:ext cx="2146300" cy="757237"/>
            <a:chOff x="3875" y="1405"/>
            <a:chExt cx="1352" cy="477"/>
          </a:xfrm>
        </p:grpSpPr>
        <p:sp>
          <p:nvSpPr>
            <p:cNvPr id="10289" name="Line 191"/>
            <p:cNvSpPr>
              <a:spLocks noChangeShapeType="1"/>
            </p:cNvSpPr>
            <p:nvPr/>
          </p:nvSpPr>
          <p:spPr bwMode="auto">
            <a:xfrm flipH="1">
              <a:off x="3889" y="1405"/>
              <a:ext cx="1215" cy="477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35" name="Group 192"/>
            <p:cNvGrpSpPr>
              <a:grpSpLocks/>
            </p:cNvGrpSpPr>
            <p:nvPr/>
          </p:nvGrpSpPr>
          <p:grpSpPr bwMode="auto">
            <a:xfrm>
              <a:off x="3875" y="1609"/>
              <a:ext cx="188" cy="194"/>
              <a:chOff x="2357" y="529"/>
              <a:chExt cx="188" cy="194"/>
            </a:xfrm>
          </p:grpSpPr>
          <p:sp>
            <p:nvSpPr>
              <p:cNvPr id="10292" name="Oval 193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8994" name="Text Box 194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291" name="Text Box 195"/>
            <p:cNvSpPr txBox="1">
              <a:spLocks noChangeArrowheads="1"/>
            </p:cNvSpPr>
            <p:nvPr/>
          </p:nvSpPr>
          <p:spPr bwMode="auto">
            <a:xfrm rot="-1290766">
              <a:off x="3980" y="1416"/>
              <a:ext cx="124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Job Submission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336" name="Group 197"/>
          <p:cNvGrpSpPr>
            <a:grpSpLocks/>
          </p:cNvGrpSpPr>
          <p:nvPr/>
        </p:nvGrpSpPr>
        <p:grpSpPr bwMode="auto">
          <a:xfrm>
            <a:off x="7988300" y="2557463"/>
            <a:ext cx="863600" cy="1854200"/>
            <a:chOff x="5032" y="1819"/>
            <a:chExt cx="544" cy="1168"/>
          </a:xfrm>
        </p:grpSpPr>
        <p:sp>
          <p:nvSpPr>
            <p:cNvPr id="10284" name="Line 198"/>
            <p:cNvSpPr>
              <a:spLocks noChangeShapeType="1"/>
            </p:cNvSpPr>
            <p:nvPr/>
          </p:nvSpPr>
          <p:spPr bwMode="auto">
            <a:xfrm rot="16200000" flipH="1">
              <a:off x="4703" y="2382"/>
              <a:ext cx="1125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37" name="Group 199"/>
            <p:cNvGrpSpPr>
              <a:grpSpLocks/>
            </p:cNvGrpSpPr>
            <p:nvPr/>
          </p:nvGrpSpPr>
          <p:grpSpPr bwMode="auto">
            <a:xfrm>
              <a:off x="5388" y="2456"/>
              <a:ext cx="188" cy="194"/>
              <a:chOff x="2357" y="529"/>
              <a:chExt cx="188" cy="194"/>
            </a:xfrm>
          </p:grpSpPr>
          <p:sp>
            <p:nvSpPr>
              <p:cNvPr id="10287" name="Oval 200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9001" name="Text Box 201"/>
              <p:cNvSpPr txBox="1">
                <a:spLocks noChangeAspect="1" noChangeArrowheads="1"/>
              </p:cNvSpPr>
              <p:nvPr/>
            </p:nvSpPr>
            <p:spPr bwMode="auto">
              <a:xfrm>
                <a:off x="2357" y="529"/>
                <a:ext cx="188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286" name="Text Box 202"/>
            <p:cNvSpPr txBox="1">
              <a:spLocks noChangeArrowheads="1"/>
            </p:cNvSpPr>
            <p:nvPr/>
          </p:nvSpPr>
          <p:spPr bwMode="auto">
            <a:xfrm rot="-5400000">
              <a:off x="4667" y="2388"/>
              <a:ext cx="96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Job Status?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277" name="Line 203"/>
          <p:cNvSpPr>
            <a:spLocks noChangeShapeType="1"/>
          </p:cNvSpPr>
          <p:nvPr/>
        </p:nvSpPr>
        <p:spPr bwMode="auto">
          <a:xfrm rot="16200000" flipH="1">
            <a:off x="7639843" y="3494882"/>
            <a:ext cx="1700213" cy="0"/>
          </a:xfrm>
          <a:prstGeom prst="line">
            <a:avLst/>
          </a:prstGeom>
          <a:noFill/>
          <a:ln w="38100">
            <a:solidFill>
              <a:srgbClr val="339966"/>
            </a:solidFill>
            <a:prstDash val="dash"/>
            <a:round/>
            <a:headEnd type="triangle" w="med" len="med"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10358" name="Group 206"/>
          <p:cNvGrpSpPr>
            <a:grpSpLocks/>
          </p:cNvGrpSpPr>
          <p:nvPr/>
        </p:nvGrpSpPr>
        <p:grpSpPr bwMode="auto">
          <a:xfrm>
            <a:off x="6156325" y="2306638"/>
            <a:ext cx="1976438" cy="1130300"/>
            <a:chOff x="3875" y="1667"/>
            <a:chExt cx="1245" cy="712"/>
          </a:xfrm>
        </p:grpSpPr>
        <p:sp>
          <p:nvSpPr>
            <p:cNvPr id="10279" name="Line 207"/>
            <p:cNvSpPr>
              <a:spLocks noChangeShapeType="1"/>
            </p:cNvSpPr>
            <p:nvPr/>
          </p:nvSpPr>
          <p:spPr bwMode="auto">
            <a:xfrm flipH="1">
              <a:off x="3890" y="1667"/>
              <a:ext cx="1089" cy="432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0359" name="Group 208"/>
            <p:cNvGrpSpPr>
              <a:grpSpLocks/>
            </p:cNvGrpSpPr>
            <p:nvPr/>
          </p:nvGrpSpPr>
          <p:grpSpPr bwMode="auto">
            <a:xfrm>
              <a:off x="3875" y="2185"/>
              <a:ext cx="195" cy="194"/>
              <a:chOff x="2335" y="529"/>
              <a:chExt cx="195" cy="194"/>
            </a:xfrm>
          </p:grpSpPr>
          <p:sp>
            <p:nvSpPr>
              <p:cNvPr id="10282" name="Oval 209"/>
              <p:cNvSpPr>
                <a:spLocks noChangeAspect="1" noChangeArrowheads="1"/>
              </p:cNvSpPr>
              <p:nvPr/>
            </p:nvSpPr>
            <p:spPr bwMode="auto">
              <a:xfrm>
                <a:off x="2371" y="548"/>
                <a:ext cx="159" cy="1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rIns="0" anchor="ctr"/>
              <a:lstStyle/>
              <a:p>
                <a:endParaRPr lang="en-GB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9010" name="Text Box 210"/>
              <p:cNvSpPr txBox="1">
                <a:spLocks noChangeAspect="1" noChangeArrowheads="1"/>
              </p:cNvSpPr>
              <p:nvPr/>
            </p:nvSpPr>
            <p:spPr bwMode="auto">
              <a:xfrm>
                <a:off x="2335" y="529"/>
                <a:ext cx="18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2000" rIns="0">
                <a:spAutoFit/>
              </a:bodyPr>
              <a:lstStyle/>
              <a:p>
                <a:pPr eaLnBrk="0" hangingPunct="0">
                  <a:buSzPct val="129000"/>
                  <a:buFont typeface="Wingdings" pitchFamily="-96" charset="2"/>
                  <a:buNone/>
                  <a:defRPr/>
                </a:pPr>
                <a:r>
                  <a:rPr lang="en-US" sz="14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11</a:t>
                </a:r>
                <a:endParaRPr lang="en-GB" sz="140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281" name="Text Box 211"/>
            <p:cNvSpPr txBox="1">
              <a:spLocks noChangeArrowheads="1"/>
            </p:cNvSpPr>
            <p:nvPr/>
          </p:nvSpPr>
          <p:spPr bwMode="auto">
            <a:xfrm rot="-1290766">
              <a:off x="4046" y="1915"/>
              <a:ext cx="107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Job Retrieval</a:t>
              </a:r>
              <a:endParaRPr lang="en-US" sz="18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2733675" y="5562600"/>
            <a:ext cx="5038725" cy="1223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lIns="90000" tIns="46800" rIns="90000" bIns="46800" anchorCtr="1"/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663300"/>
                </a:solidFill>
              </a:rPr>
              <a:t>             Tier 0, Tier 1, Tier 2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381375" y="3403600"/>
            <a:ext cx="4441825" cy="341313"/>
          </a:xfrm>
          <a:prstGeom prst="rect">
            <a:avLst/>
          </a:prstGeom>
          <a:solidFill>
            <a:srgbClr val="FF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DATA MOVEMENT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FILE TRANSFER SERVICE (FTS)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717800" y="3908425"/>
            <a:ext cx="5507038" cy="341313"/>
          </a:xfrm>
          <a:prstGeom prst="rect">
            <a:avLst/>
          </a:prstGeom>
          <a:solidFill>
            <a:srgbClr val="CC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FF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STORAGE INTERFACE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STORAGE RESOURCE MANAGER (SRM)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2366963" y="2395538"/>
            <a:ext cx="6319837" cy="341312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AUTHORISATION/ROLES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VIRTUAL ORGANISATION MEMBERSHIP (VOMS)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81338" y="4411663"/>
            <a:ext cx="4816475" cy="341312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METADATA/REPLICATION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LCG FILE CATALOGUE (LFC)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2668588" y="2900363"/>
            <a:ext cx="5645150" cy="341312"/>
          </a:xfrm>
          <a:prstGeom prst="rect">
            <a:avLst/>
          </a:prstGeom>
          <a:solidFill>
            <a:srgbClr val="99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BATCH SUBMISSION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WORKLOAD MANAGEMENT SYSTEM (WMS</a:t>
            </a: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2533650" y="4916488"/>
            <a:ext cx="5656263" cy="341312"/>
          </a:xfrm>
          <a:prstGeom prst="rect">
            <a:avLst/>
          </a:prstGeom>
          <a:solidFill>
            <a:srgbClr val="FF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wrap="none" lIns="90000" tIns="46800" rIns="90000" bIns="46800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66"/>
                </a:solidFill>
                <a:latin typeface="Arial Narrow" pitchFamily="34" charset="0"/>
              </a:rPr>
              <a:t>DISTRIBUTED CONDITIONS DATABASES – </a:t>
            </a:r>
            <a:r>
              <a:rPr lang="en-GB" sz="1600" b="1" i="1">
                <a:solidFill>
                  <a:srgbClr val="000066"/>
                </a:solidFill>
                <a:latin typeface="Arial Narrow" pitchFamily="34" charset="0"/>
              </a:rPr>
              <a:t>ORACLE STREAMS (3D)</a:t>
            </a:r>
          </a:p>
        </p:txBody>
      </p:sp>
      <p:sp>
        <p:nvSpPr>
          <p:cNvPr id="21514" name="AutoShape 11"/>
          <p:cNvSpPr>
            <a:spLocks noChangeArrowheads="1"/>
          </p:cNvSpPr>
          <p:nvPr/>
        </p:nvSpPr>
        <p:spPr bwMode="auto">
          <a:xfrm>
            <a:off x="2508250" y="915988"/>
            <a:ext cx="4959350" cy="4302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CC0000"/>
                </a:solidFill>
              </a:rPr>
              <a:t>GRID INTERFACES (e.g. Ganga)</a:t>
            </a:r>
          </a:p>
        </p:txBody>
      </p:sp>
      <p:sp>
        <p:nvSpPr>
          <p:cNvPr id="21515" name="AutoShape 12"/>
          <p:cNvSpPr>
            <a:spLocks noChangeArrowheads="1"/>
          </p:cNvSpPr>
          <p:nvPr/>
        </p:nvSpPr>
        <p:spPr bwMode="auto">
          <a:xfrm>
            <a:off x="2508250" y="1516063"/>
            <a:ext cx="4959350" cy="47783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CC0000"/>
                </a:solidFill>
              </a:rPr>
              <a:t>PRODUCTION/ANALYSIS SYSTEMS</a:t>
            </a:r>
          </a:p>
        </p:txBody>
      </p:sp>
      <p:sp>
        <p:nvSpPr>
          <p:cNvPr id="21516" name="tower"/>
          <p:cNvSpPr>
            <a:spLocks noEditPoints="1" noChangeArrowheads="1"/>
          </p:cNvSpPr>
          <p:nvPr/>
        </p:nvSpPr>
        <p:spPr bwMode="auto">
          <a:xfrm>
            <a:off x="3346450" y="6096000"/>
            <a:ext cx="379413" cy="614363"/>
          </a:xfrm>
          <a:custGeom>
            <a:avLst/>
            <a:gdLst>
              <a:gd name="T0" fmla="*/ 0 w 21600"/>
              <a:gd name="T1" fmla="*/ 62119 h 21600"/>
              <a:gd name="T2" fmla="*/ 117056 w 21600"/>
              <a:gd name="T3" fmla="*/ 0 h 21600"/>
              <a:gd name="T4" fmla="*/ 189707 w 21600"/>
              <a:gd name="T5" fmla="*/ 0 h 21600"/>
              <a:gd name="T6" fmla="*/ 379413 w 21600"/>
              <a:gd name="T7" fmla="*/ 0 h 21600"/>
              <a:gd name="T8" fmla="*/ 379413 w 21600"/>
              <a:gd name="T9" fmla="*/ 331329 h 21600"/>
              <a:gd name="T10" fmla="*/ 379413 w 21600"/>
              <a:gd name="T11" fmla="*/ 552244 h 21600"/>
              <a:gd name="T12" fmla="*/ 266397 w 21600"/>
              <a:gd name="T13" fmla="*/ 614363 h 21600"/>
              <a:gd name="T14" fmla="*/ 185666 w 21600"/>
              <a:gd name="T15" fmla="*/ 614363 h 21600"/>
              <a:gd name="T16" fmla="*/ 0 w 21600"/>
              <a:gd name="T17" fmla="*/ 614363 h 21600"/>
              <a:gd name="T18" fmla="*/ 0 w 21600"/>
              <a:gd name="T19" fmla="*/ 327888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17" name="tower"/>
          <p:cNvSpPr>
            <a:spLocks noEditPoints="1" noChangeArrowheads="1"/>
          </p:cNvSpPr>
          <p:nvPr/>
        </p:nvSpPr>
        <p:spPr bwMode="auto">
          <a:xfrm>
            <a:off x="3922713" y="6096000"/>
            <a:ext cx="379412" cy="614363"/>
          </a:xfrm>
          <a:custGeom>
            <a:avLst/>
            <a:gdLst>
              <a:gd name="T0" fmla="*/ 0 w 21600"/>
              <a:gd name="T1" fmla="*/ 62119 h 21600"/>
              <a:gd name="T2" fmla="*/ 117056 w 21600"/>
              <a:gd name="T3" fmla="*/ 0 h 21600"/>
              <a:gd name="T4" fmla="*/ 189706 w 21600"/>
              <a:gd name="T5" fmla="*/ 0 h 21600"/>
              <a:gd name="T6" fmla="*/ 379412 w 21600"/>
              <a:gd name="T7" fmla="*/ 0 h 21600"/>
              <a:gd name="T8" fmla="*/ 379412 w 21600"/>
              <a:gd name="T9" fmla="*/ 331329 h 21600"/>
              <a:gd name="T10" fmla="*/ 379412 w 21600"/>
              <a:gd name="T11" fmla="*/ 552244 h 21600"/>
              <a:gd name="T12" fmla="*/ 266396 w 21600"/>
              <a:gd name="T13" fmla="*/ 614363 h 21600"/>
              <a:gd name="T14" fmla="*/ 185666 w 21600"/>
              <a:gd name="T15" fmla="*/ 614363 h 21600"/>
              <a:gd name="T16" fmla="*/ 0 w 21600"/>
              <a:gd name="T17" fmla="*/ 614363 h 21600"/>
              <a:gd name="T18" fmla="*/ 0 w 21600"/>
              <a:gd name="T19" fmla="*/ 327888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18" name="tower"/>
          <p:cNvSpPr>
            <a:spLocks noEditPoints="1" noChangeArrowheads="1"/>
          </p:cNvSpPr>
          <p:nvPr/>
        </p:nvSpPr>
        <p:spPr bwMode="auto">
          <a:xfrm>
            <a:off x="4572000" y="6096000"/>
            <a:ext cx="379413" cy="614363"/>
          </a:xfrm>
          <a:custGeom>
            <a:avLst/>
            <a:gdLst>
              <a:gd name="T0" fmla="*/ 0 w 21600"/>
              <a:gd name="T1" fmla="*/ 62119 h 21600"/>
              <a:gd name="T2" fmla="*/ 117056 w 21600"/>
              <a:gd name="T3" fmla="*/ 0 h 21600"/>
              <a:gd name="T4" fmla="*/ 189707 w 21600"/>
              <a:gd name="T5" fmla="*/ 0 h 21600"/>
              <a:gd name="T6" fmla="*/ 379413 w 21600"/>
              <a:gd name="T7" fmla="*/ 0 h 21600"/>
              <a:gd name="T8" fmla="*/ 379413 w 21600"/>
              <a:gd name="T9" fmla="*/ 331329 h 21600"/>
              <a:gd name="T10" fmla="*/ 379413 w 21600"/>
              <a:gd name="T11" fmla="*/ 552244 h 21600"/>
              <a:gd name="T12" fmla="*/ 266397 w 21600"/>
              <a:gd name="T13" fmla="*/ 614363 h 21600"/>
              <a:gd name="T14" fmla="*/ 185666 w 21600"/>
              <a:gd name="T15" fmla="*/ 614363 h 21600"/>
              <a:gd name="T16" fmla="*/ 0 w 21600"/>
              <a:gd name="T17" fmla="*/ 614363 h 21600"/>
              <a:gd name="T18" fmla="*/ 0 w 21600"/>
              <a:gd name="T19" fmla="*/ 327888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19" name="Text Box 18"/>
          <p:cNvSpPr txBox="1">
            <a:spLocks noChangeArrowheads="1"/>
          </p:cNvSpPr>
          <p:nvPr/>
        </p:nvSpPr>
        <p:spPr bwMode="auto">
          <a:xfrm rot="-2798852">
            <a:off x="-235744" y="3456782"/>
            <a:ext cx="18716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>
                <a:solidFill>
                  <a:srgbClr val="000066"/>
                </a:solidFill>
              </a:rPr>
              <a:t>GRID</a:t>
            </a:r>
          </a:p>
          <a:p>
            <a:pPr algn="ctr">
              <a:spcBef>
                <a:spcPct val="50000"/>
              </a:spcBef>
            </a:pPr>
            <a:r>
              <a:rPr lang="en-GB" sz="1800" b="1">
                <a:solidFill>
                  <a:srgbClr val="000066"/>
                </a:solidFill>
              </a:rPr>
              <a:t>MIDDLEWARE</a:t>
            </a:r>
          </a:p>
        </p:txBody>
      </p:sp>
      <p:sp>
        <p:nvSpPr>
          <p:cNvPr id="21520" name="Text Box 19"/>
          <p:cNvSpPr txBox="1">
            <a:spLocks noChangeArrowheads="1"/>
          </p:cNvSpPr>
          <p:nvPr/>
        </p:nvSpPr>
        <p:spPr bwMode="auto">
          <a:xfrm>
            <a:off x="0" y="1174750"/>
            <a:ext cx="19431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GB" sz="1600" b="1">
                <a:solidFill>
                  <a:srgbClr val="CC0000"/>
                </a:solidFill>
              </a:rPr>
              <a:t>EXPERIMENT</a:t>
            </a:r>
          </a:p>
          <a:p>
            <a:r>
              <a:rPr lang="en-GB" sz="1600" b="1">
                <a:solidFill>
                  <a:srgbClr val="CC0000"/>
                </a:solidFill>
              </a:rPr>
              <a:t>FRAMEWORKS</a:t>
            </a:r>
          </a:p>
        </p:txBody>
      </p:sp>
      <p:sp>
        <p:nvSpPr>
          <p:cNvPr id="21521" name="Text Box 20"/>
          <p:cNvSpPr txBox="1">
            <a:spLocks noChangeArrowheads="1"/>
          </p:cNvSpPr>
          <p:nvPr/>
        </p:nvSpPr>
        <p:spPr bwMode="auto">
          <a:xfrm>
            <a:off x="220663" y="5734050"/>
            <a:ext cx="11112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90000" bIns="46800">
            <a:spAutoFit/>
          </a:bodyPr>
          <a:lstStyle/>
          <a:p>
            <a:pPr algn="ctr"/>
            <a:r>
              <a:rPr lang="en-GB" sz="1600" b="1">
                <a:solidFill>
                  <a:srgbClr val="663300"/>
                </a:solidFill>
              </a:rPr>
              <a:t>WLCG</a:t>
            </a:r>
          </a:p>
          <a:p>
            <a:pPr algn="ctr"/>
            <a:r>
              <a:rPr lang="en-GB" sz="1600" b="1">
                <a:solidFill>
                  <a:srgbClr val="663300"/>
                </a:solidFill>
              </a:rPr>
              <a:t>FABRIC</a:t>
            </a:r>
          </a:p>
        </p:txBody>
      </p:sp>
      <p:sp>
        <p:nvSpPr>
          <p:cNvPr id="21522" name="AutoShape 21"/>
          <p:cNvSpPr>
            <a:spLocks noChangeArrowheads="1"/>
          </p:cNvSpPr>
          <p:nvPr/>
        </p:nvSpPr>
        <p:spPr bwMode="auto">
          <a:xfrm>
            <a:off x="5326063" y="6324600"/>
            <a:ext cx="554037" cy="228600"/>
          </a:xfrm>
          <a:prstGeom prst="can">
            <a:avLst>
              <a:gd name="adj" fmla="val 25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23" name="AutoShape 22"/>
          <p:cNvSpPr>
            <a:spLocks noChangeArrowheads="1"/>
          </p:cNvSpPr>
          <p:nvPr/>
        </p:nvSpPr>
        <p:spPr bwMode="auto">
          <a:xfrm>
            <a:off x="6045200" y="6324600"/>
            <a:ext cx="554038" cy="228600"/>
          </a:xfrm>
          <a:prstGeom prst="can">
            <a:avLst>
              <a:gd name="adj" fmla="val 25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24" name="AutoShape 23"/>
          <p:cNvSpPr>
            <a:spLocks noChangeArrowheads="1"/>
          </p:cNvSpPr>
          <p:nvPr/>
        </p:nvSpPr>
        <p:spPr bwMode="auto">
          <a:xfrm>
            <a:off x="6837363" y="6324600"/>
            <a:ext cx="554037" cy="228600"/>
          </a:xfrm>
          <a:prstGeom prst="can">
            <a:avLst>
              <a:gd name="adj" fmla="val 25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25" name="AutoShape 24"/>
          <p:cNvSpPr>
            <a:spLocks/>
          </p:cNvSpPr>
          <p:nvPr/>
        </p:nvSpPr>
        <p:spPr bwMode="auto">
          <a:xfrm>
            <a:off x="1541463" y="914400"/>
            <a:ext cx="363537" cy="1128713"/>
          </a:xfrm>
          <a:prstGeom prst="leftBrace">
            <a:avLst>
              <a:gd name="adj1" fmla="val 25873"/>
              <a:gd name="adj2" fmla="val 50000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1526" name="AutoShape 25"/>
          <p:cNvSpPr>
            <a:spLocks/>
          </p:cNvSpPr>
          <p:nvPr/>
        </p:nvSpPr>
        <p:spPr bwMode="auto">
          <a:xfrm>
            <a:off x="1465263" y="2276475"/>
            <a:ext cx="363537" cy="2916238"/>
          </a:xfrm>
          <a:prstGeom prst="leftBrace">
            <a:avLst>
              <a:gd name="adj1" fmla="val 66849"/>
              <a:gd name="adj2" fmla="val 50000"/>
            </a:avLst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1527" name="AutoShape 26"/>
          <p:cNvSpPr>
            <a:spLocks/>
          </p:cNvSpPr>
          <p:nvPr/>
        </p:nvSpPr>
        <p:spPr bwMode="auto">
          <a:xfrm>
            <a:off x="1447800" y="5400675"/>
            <a:ext cx="363538" cy="1341438"/>
          </a:xfrm>
          <a:prstGeom prst="leftBrace">
            <a:avLst>
              <a:gd name="adj1" fmla="val 30750"/>
              <a:gd name="adj2" fmla="val 50000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5" name="Title 20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GB" dirty="0" smtClean="0">
                <a:latin typeface="+mn-lt"/>
                <a:cs typeface="Tahoma" pitchFamily="34" charset="0"/>
              </a:rPr>
              <a:t>… or this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92150"/>
            <a:ext cx="3883025" cy="547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050"/>
            <a:ext cx="4000500" cy="280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917950" y="4414838"/>
            <a:ext cx="4868863" cy="157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  <a:cs typeface="Tahoma" pitchFamily="34" charset="0"/>
              </a:rPr>
              <a:t>An open operating system does not only have advantages?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643438" y="3789363"/>
            <a:ext cx="82907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+mn-lt"/>
              </a:rPr>
              <a:t>LCG</a:t>
            </a:r>
            <a:endParaRPr lang="en-US" sz="3200">
              <a:latin typeface="+mn-lt"/>
            </a:endParaRP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5597525" y="3789363"/>
            <a:ext cx="92868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+mn-lt"/>
              </a:rPr>
              <a:t>OSG</a:t>
            </a:r>
            <a:endParaRPr lang="en-US" sz="3200">
              <a:latin typeface="+mn-lt"/>
            </a:endParaRP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6572250" y="3789363"/>
            <a:ext cx="96678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+mn-lt"/>
              </a:rPr>
              <a:t>NDG</a:t>
            </a:r>
            <a:endParaRPr lang="en-US" sz="3200">
              <a:latin typeface="+mn-lt"/>
            </a:endParaRP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7566025" y="3789363"/>
            <a:ext cx="9128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+mn-lt"/>
              </a:rPr>
              <a:t>NGS</a:t>
            </a:r>
            <a:endParaRPr lang="en-US" sz="3200">
              <a:latin typeface="+mn-lt"/>
            </a:endParaRPr>
          </a:p>
        </p:txBody>
      </p:sp>
      <p:sp>
        <p:nvSpPr>
          <p:cNvPr id="3994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+mn-lt"/>
              </a:rPr>
              <a:t>… or this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54363" y="3608388"/>
            <a:ext cx="2560637" cy="2246312"/>
            <a:chOff x="1987" y="2273"/>
            <a:chExt cx="1613" cy="1415"/>
          </a:xfrm>
        </p:grpSpPr>
        <p:sp>
          <p:nvSpPr>
            <p:cNvPr id="54296" name="Text Box 4"/>
            <p:cNvSpPr txBox="1">
              <a:spLocks noChangeArrowheads="1"/>
            </p:cNvSpPr>
            <p:nvPr/>
          </p:nvSpPr>
          <p:spPr bwMode="auto">
            <a:xfrm>
              <a:off x="2203" y="2273"/>
              <a:ext cx="12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Security</a:t>
              </a:r>
            </a:p>
          </p:txBody>
        </p:sp>
        <p:pic>
          <p:nvPicPr>
            <p:cNvPr id="542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7" y="2479"/>
              <a:ext cx="1613" cy="1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76563" y="1247775"/>
            <a:ext cx="2843212" cy="2260600"/>
            <a:chOff x="1875" y="786"/>
            <a:chExt cx="1791" cy="1424"/>
          </a:xfrm>
        </p:grpSpPr>
        <p:sp>
          <p:nvSpPr>
            <p:cNvPr id="54294" name="Text Box 7"/>
            <p:cNvSpPr txBox="1">
              <a:spLocks noChangeArrowheads="1"/>
            </p:cNvSpPr>
            <p:nvPr/>
          </p:nvSpPr>
          <p:spPr bwMode="auto">
            <a:xfrm>
              <a:off x="1875" y="786"/>
              <a:ext cx="17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Network Monitoring</a:t>
              </a:r>
            </a:p>
          </p:txBody>
        </p:sp>
        <p:pic>
          <p:nvPicPr>
            <p:cNvPr id="5429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0" y="1001"/>
              <a:ext cx="1610" cy="12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88913" y="3608388"/>
            <a:ext cx="2547937" cy="2252662"/>
            <a:chOff x="119" y="2273"/>
            <a:chExt cx="1605" cy="1419"/>
          </a:xfrm>
        </p:grpSpPr>
        <p:sp>
          <p:nvSpPr>
            <p:cNvPr id="54292" name="Text Box 10"/>
            <p:cNvSpPr txBox="1">
              <a:spLocks noChangeArrowheads="1"/>
            </p:cNvSpPr>
            <p:nvPr/>
          </p:nvSpPr>
          <p:spPr bwMode="auto">
            <a:xfrm>
              <a:off x="126" y="2273"/>
              <a:ext cx="15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Information Services</a:t>
              </a:r>
            </a:p>
          </p:txBody>
        </p:sp>
        <p:pic>
          <p:nvPicPr>
            <p:cNvPr id="54293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" y="2479"/>
              <a:ext cx="1605" cy="1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9388" y="1247775"/>
            <a:ext cx="2551112" cy="2254250"/>
            <a:chOff x="113" y="786"/>
            <a:chExt cx="1607" cy="1420"/>
          </a:xfrm>
        </p:grpSpPr>
        <p:sp>
          <p:nvSpPr>
            <p:cNvPr id="54290" name="Text Box 17"/>
            <p:cNvSpPr txBox="1">
              <a:spLocks noChangeArrowheads="1"/>
            </p:cNvSpPr>
            <p:nvPr/>
          </p:nvSpPr>
          <p:spPr bwMode="auto">
            <a:xfrm>
              <a:off x="120" y="786"/>
              <a:ext cx="15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Grid Data Management</a:t>
              </a:r>
            </a:p>
          </p:txBody>
        </p:sp>
        <p:pic>
          <p:nvPicPr>
            <p:cNvPr id="54291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1001"/>
              <a:ext cx="1607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132513" y="3608388"/>
            <a:ext cx="2605087" cy="2257425"/>
            <a:chOff x="3863" y="2273"/>
            <a:chExt cx="1641" cy="1422"/>
          </a:xfrm>
        </p:grpSpPr>
        <p:sp>
          <p:nvSpPr>
            <p:cNvPr id="54288" name="Text Box 20"/>
            <p:cNvSpPr txBox="1">
              <a:spLocks noChangeArrowheads="1"/>
            </p:cNvSpPr>
            <p:nvPr/>
          </p:nvSpPr>
          <p:spPr bwMode="auto">
            <a:xfrm>
              <a:off x="4007" y="2273"/>
              <a:ext cx="149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Storage Interfaces</a:t>
              </a:r>
            </a:p>
          </p:txBody>
        </p:sp>
        <p:pic>
          <p:nvPicPr>
            <p:cNvPr id="54289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63" y="2479"/>
              <a:ext cx="1621" cy="12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083300" y="1254125"/>
            <a:ext cx="2809875" cy="2254250"/>
            <a:chOff x="3832" y="785"/>
            <a:chExt cx="1770" cy="1420"/>
          </a:xfrm>
        </p:grpSpPr>
        <p:sp>
          <p:nvSpPr>
            <p:cNvPr id="54286" name="Text Box 23"/>
            <p:cNvSpPr txBox="1">
              <a:spLocks noChangeArrowheads="1"/>
            </p:cNvSpPr>
            <p:nvPr/>
          </p:nvSpPr>
          <p:spPr bwMode="auto">
            <a:xfrm>
              <a:off x="3833" y="785"/>
              <a:ext cx="17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latin typeface="+mn-lt"/>
                </a:rPr>
                <a:t>Workload Management</a:t>
              </a:r>
            </a:p>
          </p:txBody>
        </p:sp>
        <p:pic>
          <p:nvPicPr>
            <p:cNvPr id="54287" name="Picture 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32" y="991"/>
              <a:ext cx="1617" cy="121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9" name="Rectangle 4"/>
          <p:cNvSpPr txBox="1">
            <a:spLocks noChangeArrowheads="1"/>
          </p:cNvSpPr>
          <p:nvPr/>
        </p:nvSpPr>
        <p:spPr bwMode="auto">
          <a:xfrm>
            <a:off x="714348" y="357166"/>
            <a:ext cx="6586545" cy="628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4000" kern="0" dirty="0" err="1">
                <a:latin typeface="+mn-lt"/>
                <a:ea typeface="+mj-ea"/>
                <a:cs typeface="+mj-cs"/>
              </a:rPr>
              <a:t>GridPP</a:t>
            </a:r>
            <a:r>
              <a:rPr lang="en-US" sz="4000" kern="0" dirty="0">
                <a:latin typeface="+mn-lt"/>
                <a:ea typeface="+mj-ea"/>
                <a:cs typeface="+mj-cs"/>
              </a:rPr>
              <a:t> Middleware </a:t>
            </a:r>
            <a:r>
              <a:rPr lang="en-US" sz="4000" kern="0" dirty="0" smtClean="0">
                <a:latin typeface="+mn-lt"/>
                <a:ea typeface="+mj-ea"/>
                <a:cs typeface="+mj-cs"/>
              </a:rPr>
              <a:t>includes</a:t>
            </a:r>
            <a:endParaRPr lang="en-US" sz="4000" kern="0" dirty="0"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 rot="-5400000">
            <a:off x="3375025" y="3443288"/>
            <a:ext cx="3811587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>
                <a:latin typeface="+mn-lt"/>
                <a:cs typeface="Tahoma" pitchFamily="34" charset="0"/>
              </a:rPr>
              <a:t>Tagged release selected for certification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 rot="-5400000">
            <a:off x="5406231" y="3437732"/>
            <a:ext cx="3813175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>
                <a:latin typeface="+mn-lt"/>
                <a:cs typeface="Tahoma" pitchFamily="34" charset="0"/>
              </a:rPr>
              <a:t>Certified release selected for deployment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 rot="-5400000">
            <a:off x="2490788" y="2870200"/>
            <a:ext cx="1757362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>
                <a:latin typeface="+mn-lt"/>
                <a:cs typeface="Tahoma" pitchFamily="34" charset="0"/>
              </a:rPr>
              <a:t>Tagged package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673225" y="6172200"/>
            <a:ext cx="1428750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Problem reports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629275" y="1524000"/>
            <a:ext cx="1531938" cy="4648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758950" y="1524000"/>
            <a:ext cx="1477963" cy="4648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>
              <a:latin typeface="+mn-lt"/>
              <a:cs typeface="Tahoma" pitchFamily="34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177800" y="1905000"/>
            <a:ext cx="1406525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 sz="1600">
              <a:latin typeface="+mn-lt"/>
              <a:cs typeface="Tahoma" pitchFamily="34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133350" y="1524000"/>
            <a:ext cx="1381125" cy="1752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 sz="1600">
              <a:solidFill>
                <a:schemeClr val="bg2"/>
              </a:solidFill>
              <a:latin typeface="+mn-lt"/>
              <a:cs typeface="Tahoma" pitchFamily="34" charset="0"/>
            </a:endParaRPr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>
            <a:off x="211138" y="1905000"/>
            <a:ext cx="1233487" cy="11430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add unit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tested code to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repository</a:t>
            </a: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1900238" y="1905000"/>
            <a:ext cx="1265237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Run nightly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build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&amp; auto. tests</a:t>
            </a: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5699125" y="1905000"/>
            <a:ext cx="1403350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en-US" sz="1200">
                <a:latin typeface="+mn-lt"/>
                <a:cs typeface="Tahoma" pitchFamily="34" charset="0"/>
              </a:rPr>
              <a:t>Grid certification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0" y="3752850"/>
            <a:ext cx="982064" cy="276999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Fix problems</a:t>
            </a: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5702300" y="3429000"/>
            <a:ext cx="1397000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en-US" sz="1200">
                <a:latin typeface="+mn-lt"/>
                <a:cs typeface="Tahoma" pitchFamily="34" charset="0"/>
              </a:rPr>
              <a:t>Application Certification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1711325" y="914400"/>
            <a:ext cx="1619250" cy="457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Build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System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5756275" y="958850"/>
            <a:ext cx="1201611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Certification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Testbed ~40CPU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7599363" y="1524000"/>
            <a:ext cx="1390650" cy="4648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7540625" y="933450"/>
            <a:ext cx="1358705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Application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Testbed ~1000CPU</a:t>
            </a:r>
          </a:p>
        </p:txBody>
      </p:sp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7669213" y="1905000"/>
            <a:ext cx="1331912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Certified public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release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for use by apps.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7669213" y="5867400"/>
            <a:ext cx="1230312" cy="3048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400">
                <a:latin typeface="+mn-lt"/>
                <a:cs typeface="Tahoma" pitchFamily="34" charset="0"/>
              </a:rPr>
              <a:t> 24x7</a:t>
            </a:r>
            <a:endParaRPr lang="en-US" sz="1200">
              <a:solidFill>
                <a:srgbClr val="FF33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2181225" y="2781300"/>
            <a:ext cx="936625" cy="246221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Build system</a:t>
            </a: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6262688" y="2781300"/>
            <a:ext cx="927100" cy="244475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Test Group</a:t>
            </a:r>
          </a:p>
        </p:txBody>
      </p:sp>
      <p:sp>
        <p:nvSpPr>
          <p:cNvPr id="55319" name="Text Box 23"/>
          <p:cNvSpPr txBox="1">
            <a:spLocks noChangeArrowheads="1"/>
          </p:cNvSpPr>
          <p:nvPr/>
        </p:nvSpPr>
        <p:spPr bwMode="auto">
          <a:xfrm>
            <a:off x="1162050" y="3221038"/>
            <a:ext cx="413896" cy="246221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WPs</a:t>
            </a:r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 flipH="1">
            <a:off x="1125538" y="6477000"/>
            <a:ext cx="68246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21" name="Line 25"/>
          <p:cNvSpPr>
            <a:spLocks noChangeShapeType="1"/>
          </p:cNvSpPr>
          <p:nvPr/>
        </p:nvSpPr>
        <p:spPr bwMode="auto">
          <a:xfrm flipV="1">
            <a:off x="1125538" y="3505200"/>
            <a:ext cx="0" cy="297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>
            <a:off x="6402388" y="6172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23" name="Line 27"/>
          <p:cNvSpPr>
            <a:spLocks noChangeShapeType="1"/>
          </p:cNvSpPr>
          <p:nvPr/>
        </p:nvSpPr>
        <p:spPr bwMode="auto">
          <a:xfrm>
            <a:off x="2392363" y="6172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>
            <a:off x="5768975" y="27432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422275" y="1552575"/>
            <a:ext cx="984250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 u="sng">
                <a:latin typeface="+mn-lt"/>
                <a:cs typeface="Tahoma" pitchFamily="34" charset="0"/>
              </a:rPr>
              <a:t>Unit Test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2251075" y="1571625"/>
            <a:ext cx="588963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 u="sng">
                <a:latin typeface="+mn-lt"/>
                <a:cs typeface="Tahoma" pitchFamily="34" charset="0"/>
              </a:rPr>
              <a:t>Build</a:t>
            </a:r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5822950" y="1576388"/>
            <a:ext cx="1143000" cy="27622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 u="sng">
                <a:latin typeface="+mn-lt"/>
                <a:cs typeface="Tahoma" pitchFamily="34" charset="0"/>
              </a:rPr>
              <a:t>Certification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7832725" y="1558925"/>
            <a:ext cx="1019175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 u="sng">
                <a:latin typeface="+mn-lt"/>
                <a:cs typeface="Tahoma" pitchFamily="34" charset="0"/>
              </a:rPr>
              <a:t>Production</a:t>
            </a:r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8385175" y="2763838"/>
            <a:ext cx="474810" cy="246221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Users</a:t>
            </a:r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>
            <a:off x="7950200" y="6172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31" name="Text Box 35"/>
          <p:cNvSpPr txBox="1">
            <a:spLocks noChangeArrowheads="1"/>
          </p:cNvSpPr>
          <p:nvPr/>
        </p:nvSpPr>
        <p:spPr bwMode="auto">
          <a:xfrm>
            <a:off x="3517900" y="914400"/>
            <a:ext cx="1758950" cy="457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latin typeface="+mn-lt"/>
                <a:cs typeface="Tahoma" pitchFamily="34" charset="0"/>
              </a:rPr>
              <a:t>Development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Testbed ~15CPU</a:t>
            </a:r>
          </a:p>
        </p:txBody>
      </p:sp>
      <p:sp>
        <p:nvSpPr>
          <p:cNvPr id="55332" name="Rectangle 36"/>
          <p:cNvSpPr>
            <a:spLocks noChangeArrowheads="1"/>
          </p:cNvSpPr>
          <p:nvPr/>
        </p:nvSpPr>
        <p:spPr bwMode="auto">
          <a:xfrm>
            <a:off x="3575050" y="1524000"/>
            <a:ext cx="1477963" cy="4648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>
              <a:latin typeface="+mn-lt"/>
              <a:cs typeface="Tahoma" pitchFamily="34" charset="0"/>
            </a:endParaRPr>
          </a:p>
        </p:txBody>
      </p:sp>
      <p:sp>
        <p:nvSpPr>
          <p:cNvPr id="55333" name="AutoShape 37"/>
          <p:cNvSpPr>
            <a:spLocks noChangeArrowheads="1"/>
          </p:cNvSpPr>
          <p:nvPr/>
        </p:nvSpPr>
        <p:spPr bwMode="auto">
          <a:xfrm>
            <a:off x="3641725" y="1905000"/>
            <a:ext cx="1311275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Individual WP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tests</a:t>
            </a: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4081463" y="2781300"/>
            <a:ext cx="936625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Integration</a:t>
            </a:r>
          </a:p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Team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3798888" y="1571625"/>
            <a:ext cx="1149350" cy="2746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 u="sng">
                <a:latin typeface="+mn-lt"/>
                <a:cs typeface="Tahoma" pitchFamily="34" charset="0"/>
              </a:rPr>
              <a:t>Integration</a:t>
            </a:r>
          </a:p>
        </p:txBody>
      </p:sp>
      <p:sp>
        <p:nvSpPr>
          <p:cNvPr id="55336" name="Line 40"/>
          <p:cNvSpPr>
            <a:spLocks noChangeShapeType="1"/>
          </p:cNvSpPr>
          <p:nvPr/>
        </p:nvSpPr>
        <p:spPr bwMode="auto">
          <a:xfrm>
            <a:off x="4432300" y="6172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37" name="AutoShape 41"/>
          <p:cNvSpPr>
            <a:spLocks noChangeArrowheads="1"/>
          </p:cNvSpPr>
          <p:nvPr/>
        </p:nvSpPr>
        <p:spPr bwMode="auto">
          <a:xfrm>
            <a:off x="3641725" y="3429000"/>
            <a:ext cx="1328738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Overall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release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tests</a:t>
            </a:r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 flipH="1">
            <a:off x="3840163" y="27432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39" name="Line 43"/>
          <p:cNvSpPr>
            <a:spLocks noChangeShapeType="1"/>
          </p:cNvSpPr>
          <p:nvPr/>
        </p:nvSpPr>
        <p:spPr bwMode="auto">
          <a:xfrm>
            <a:off x="3840163" y="4267200"/>
            <a:ext cx="0" cy="6016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>
            <a:off x="4995863" y="5486400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 flipV="1">
            <a:off x="5418138" y="2286000"/>
            <a:ext cx="0" cy="3200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2" name="Line 46"/>
          <p:cNvSpPr>
            <a:spLocks noChangeShapeType="1"/>
          </p:cNvSpPr>
          <p:nvPr/>
        </p:nvSpPr>
        <p:spPr bwMode="auto">
          <a:xfrm>
            <a:off x="5418138" y="2286000"/>
            <a:ext cx="2809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3" name="AutoShape 47"/>
          <p:cNvSpPr>
            <a:spLocks noChangeArrowheads="1"/>
          </p:cNvSpPr>
          <p:nvPr/>
        </p:nvSpPr>
        <p:spPr bwMode="auto">
          <a:xfrm>
            <a:off x="3641725" y="4876800"/>
            <a:ext cx="1195388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Releases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candidate</a:t>
            </a:r>
          </a:p>
        </p:txBody>
      </p:sp>
      <p:sp>
        <p:nvSpPr>
          <p:cNvPr id="55344" name="AutoShape 48"/>
          <p:cNvSpPr>
            <a:spLocks noChangeArrowheads="1"/>
          </p:cNvSpPr>
          <p:nvPr/>
        </p:nvSpPr>
        <p:spPr bwMode="auto">
          <a:xfrm>
            <a:off x="3798888" y="5029200"/>
            <a:ext cx="1196975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Tagged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Releases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</a:t>
            </a:r>
          </a:p>
        </p:txBody>
      </p:sp>
      <p:sp>
        <p:nvSpPr>
          <p:cNvPr id="55345" name="Oval 49"/>
          <p:cNvSpPr>
            <a:spLocks noChangeArrowheads="1"/>
          </p:cNvSpPr>
          <p:nvPr/>
        </p:nvSpPr>
        <p:spPr bwMode="auto">
          <a:xfrm>
            <a:off x="3165475" y="2057400"/>
            <a:ext cx="47625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55346" name="Line 50"/>
          <p:cNvSpPr>
            <a:spLocks noChangeShapeType="1"/>
          </p:cNvSpPr>
          <p:nvPr/>
        </p:nvSpPr>
        <p:spPr bwMode="auto">
          <a:xfrm rot="-9357">
            <a:off x="3357563" y="2057400"/>
            <a:ext cx="1873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7" name="Line 51"/>
          <p:cNvSpPr>
            <a:spLocks noChangeShapeType="1"/>
          </p:cNvSpPr>
          <p:nvPr/>
        </p:nvSpPr>
        <p:spPr bwMode="auto">
          <a:xfrm>
            <a:off x="3262313" y="2362200"/>
            <a:ext cx="188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48" name="Oval 52"/>
          <p:cNvSpPr>
            <a:spLocks noChangeArrowheads="1"/>
          </p:cNvSpPr>
          <p:nvPr/>
        </p:nvSpPr>
        <p:spPr bwMode="auto">
          <a:xfrm>
            <a:off x="1444625" y="2058988"/>
            <a:ext cx="455613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>
              <a:latin typeface="+mn-lt"/>
              <a:cs typeface="Tahoma" pitchFamily="34" charset="0"/>
            </a:endParaRPr>
          </a:p>
        </p:txBody>
      </p:sp>
      <p:sp>
        <p:nvSpPr>
          <p:cNvPr id="55349" name="Line 53"/>
          <p:cNvSpPr>
            <a:spLocks noChangeShapeType="1"/>
          </p:cNvSpPr>
          <p:nvPr/>
        </p:nvSpPr>
        <p:spPr bwMode="auto">
          <a:xfrm rot="-9357">
            <a:off x="1625600" y="2058988"/>
            <a:ext cx="18256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0" name="Line 54"/>
          <p:cNvSpPr>
            <a:spLocks noChangeShapeType="1"/>
          </p:cNvSpPr>
          <p:nvPr/>
        </p:nvSpPr>
        <p:spPr bwMode="auto">
          <a:xfrm>
            <a:off x="1535113" y="2363788"/>
            <a:ext cx="182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1" name="Line 55"/>
          <p:cNvSpPr>
            <a:spLocks noChangeShapeType="1"/>
          </p:cNvSpPr>
          <p:nvPr/>
        </p:nvSpPr>
        <p:spPr bwMode="auto">
          <a:xfrm>
            <a:off x="6965950" y="5473700"/>
            <a:ext cx="492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2" name="AutoShape 56"/>
          <p:cNvSpPr>
            <a:spLocks noChangeArrowheads="1"/>
          </p:cNvSpPr>
          <p:nvPr/>
        </p:nvSpPr>
        <p:spPr bwMode="auto">
          <a:xfrm>
            <a:off x="5699125" y="4953000"/>
            <a:ext cx="1196975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Releases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candidate</a:t>
            </a:r>
          </a:p>
        </p:txBody>
      </p:sp>
      <p:sp>
        <p:nvSpPr>
          <p:cNvPr id="55353" name="AutoShape 57"/>
          <p:cNvSpPr>
            <a:spLocks noChangeArrowheads="1"/>
          </p:cNvSpPr>
          <p:nvPr/>
        </p:nvSpPr>
        <p:spPr bwMode="auto">
          <a:xfrm>
            <a:off x="5768975" y="5105400"/>
            <a:ext cx="1196975" cy="838200"/>
          </a:xfrm>
          <a:prstGeom prst="flowChartProcess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200">
                <a:latin typeface="+mn-lt"/>
                <a:cs typeface="Tahoma" pitchFamily="34" charset="0"/>
              </a:rPr>
              <a:t>Certified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Releases</a:t>
            </a:r>
          </a:p>
          <a:p>
            <a:r>
              <a:rPr lang="en-US" sz="1200">
                <a:latin typeface="+mn-lt"/>
                <a:cs typeface="Tahoma" pitchFamily="34" charset="0"/>
              </a:rPr>
              <a:t> </a:t>
            </a:r>
          </a:p>
        </p:txBody>
      </p:sp>
      <p:sp>
        <p:nvSpPr>
          <p:cNvPr id="55354" name="Line 58"/>
          <p:cNvSpPr>
            <a:spLocks noChangeShapeType="1"/>
          </p:cNvSpPr>
          <p:nvPr/>
        </p:nvSpPr>
        <p:spPr bwMode="auto">
          <a:xfrm>
            <a:off x="5768975" y="42672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5" name="Line 59"/>
          <p:cNvSpPr>
            <a:spLocks noChangeShapeType="1"/>
          </p:cNvSpPr>
          <p:nvPr/>
        </p:nvSpPr>
        <p:spPr bwMode="auto">
          <a:xfrm flipV="1">
            <a:off x="7458075" y="2209800"/>
            <a:ext cx="0" cy="3276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6" name="Line 60"/>
          <p:cNvSpPr>
            <a:spLocks noChangeShapeType="1"/>
          </p:cNvSpPr>
          <p:nvPr/>
        </p:nvSpPr>
        <p:spPr bwMode="auto">
          <a:xfrm>
            <a:off x="7458075" y="2209800"/>
            <a:ext cx="211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55357" name="Text Box 61"/>
          <p:cNvSpPr txBox="1">
            <a:spLocks noChangeArrowheads="1"/>
          </p:cNvSpPr>
          <p:nvPr/>
        </p:nvSpPr>
        <p:spPr bwMode="auto">
          <a:xfrm>
            <a:off x="5980113" y="4318000"/>
            <a:ext cx="12636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+mn-lt"/>
                <a:cs typeface="Tahoma" pitchFamily="34" charset="0"/>
              </a:rPr>
              <a:t>Apps. Representatives</a:t>
            </a:r>
          </a:p>
        </p:txBody>
      </p:sp>
      <p:sp>
        <p:nvSpPr>
          <p:cNvPr id="55358" name="Rectangle 63"/>
          <p:cNvSpPr>
            <a:spLocks noGrp="1" noChangeArrowheads="1"/>
          </p:cNvSpPr>
          <p:nvPr>
            <p:ph type="title"/>
          </p:nvPr>
        </p:nvSpPr>
        <p:spPr>
          <a:xfrm>
            <a:off x="1808163" y="0"/>
            <a:ext cx="5502275" cy="914400"/>
          </a:xfrm>
        </p:spPr>
        <p:txBody>
          <a:bodyPr/>
          <a:lstStyle/>
          <a:p>
            <a:r>
              <a:rPr lang="en-GB" sz="2400" smtClean="0">
                <a:latin typeface="+mn-lt"/>
                <a:cs typeface="Tahoma" pitchFamily="34" charset="0"/>
              </a:rPr>
              <a:t>Middleware Validation: 			From Testbed to Production</a:t>
            </a:r>
          </a:p>
        </p:txBody>
      </p:sp>
      <p:pic>
        <p:nvPicPr>
          <p:cNvPr id="55359" name="Picture 65" descr="gridpp200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200400"/>
            <a:ext cx="15033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60" name="Rectangle 66"/>
          <p:cNvSpPr>
            <a:spLocks noChangeArrowheads="1"/>
          </p:cNvSpPr>
          <p:nvPr/>
        </p:nvSpPr>
        <p:spPr bwMode="auto">
          <a:xfrm>
            <a:off x="1066800" y="4030663"/>
            <a:ext cx="3059113" cy="17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kumimoji="1" lang="en-GB">
                <a:solidFill>
                  <a:srgbClr val="003399"/>
                </a:solidFill>
                <a:latin typeface="+mn-lt"/>
                <a:cs typeface="Tahoma" pitchFamily="34" charset="0"/>
              </a:rPr>
              <a:t>Process to test:</a:t>
            </a:r>
            <a:endParaRPr kumimoji="1" lang="en-US">
              <a:solidFill>
                <a:srgbClr val="003399"/>
              </a:solidFill>
              <a:latin typeface="+mn-lt"/>
              <a:cs typeface="Tahoma" pitchFamily="34" charset="0"/>
            </a:endParaRPr>
          </a:p>
          <a:p>
            <a:r>
              <a:rPr kumimoji="1" lang="en-US">
                <a:solidFill>
                  <a:srgbClr val="003399"/>
                </a:solidFill>
                <a:latin typeface="+mn-lt"/>
                <a:cs typeface="Tahoma" pitchFamily="34" charset="0"/>
              </a:rPr>
              <a:t>frameworks</a:t>
            </a:r>
          </a:p>
          <a:p>
            <a:r>
              <a:rPr kumimoji="1" lang="en-US">
                <a:solidFill>
                  <a:srgbClr val="003399"/>
                </a:solidFill>
                <a:latin typeface="+mn-lt"/>
                <a:cs typeface="Tahoma" pitchFamily="34" charset="0"/>
              </a:rPr>
              <a:t>support</a:t>
            </a:r>
          </a:p>
          <a:p>
            <a:r>
              <a:rPr kumimoji="1" lang="en-US">
                <a:solidFill>
                  <a:srgbClr val="003399"/>
                </a:solidFill>
                <a:latin typeface="+mn-lt"/>
                <a:cs typeface="Tahoma" pitchFamily="34" charset="0"/>
              </a:rPr>
              <a:t>policies</a:t>
            </a:r>
          </a:p>
          <a:p>
            <a:r>
              <a:rPr kumimoji="1" lang="en-US">
                <a:solidFill>
                  <a:srgbClr val="003399"/>
                </a:solidFill>
                <a:latin typeface="+mn-lt"/>
                <a:cs typeface="Tahoma" pitchFamily="34" charset="0"/>
              </a:rPr>
              <a:t>documentation</a:t>
            </a:r>
          </a:p>
          <a:p>
            <a:r>
              <a:rPr kumimoji="1" lang="en-US">
                <a:solidFill>
                  <a:srgbClr val="003399"/>
                </a:solidFill>
                <a:latin typeface="+mn-lt"/>
                <a:cs typeface="Tahoma" pitchFamily="34" charset="0"/>
              </a:rPr>
              <a:t>platforms/compilers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1871663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484313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628775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1844675"/>
            <a:ext cx="17811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3429000"/>
            <a:ext cx="1779587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4941888"/>
            <a:ext cx="17081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4663" y="5013325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8538" y="4941888"/>
            <a:ext cx="17811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850" y="4868863"/>
            <a:ext cx="1779588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825" y="3284538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2339975" y="3370263"/>
            <a:ext cx="4248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>
                <a:latin typeface="+mn-lt"/>
              </a:rPr>
              <a:t>Data Management, Security and Sharing</a:t>
            </a:r>
          </a:p>
        </p:txBody>
      </p:sp>
      <p:sp>
        <p:nvSpPr>
          <p:cNvPr id="49165" name="Text Box 14"/>
          <p:cNvSpPr txBox="1">
            <a:spLocks noChangeArrowheads="1"/>
          </p:cNvSpPr>
          <p:nvPr/>
        </p:nvSpPr>
        <p:spPr bwMode="auto">
          <a:xfrm>
            <a:off x="0" y="126841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1. Software process</a:t>
            </a:r>
          </a:p>
        </p:txBody>
      </p:sp>
      <p:sp>
        <p:nvSpPr>
          <p:cNvPr id="49166" name="Text Box 15"/>
          <p:cNvSpPr txBox="1">
            <a:spLocks noChangeArrowheads="1"/>
          </p:cNvSpPr>
          <p:nvPr/>
        </p:nvSpPr>
        <p:spPr bwMode="auto">
          <a:xfrm>
            <a:off x="2051050" y="119697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2. Software efficiency</a:t>
            </a:r>
          </a:p>
        </p:txBody>
      </p:sp>
      <p:sp>
        <p:nvSpPr>
          <p:cNvPr id="49167" name="Text Box 16"/>
          <p:cNvSpPr txBox="1">
            <a:spLocks noChangeArrowheads="1"/>
          </p:cNvSpPr>
          <p:nvPr/>
        </p:nvSpPr>
        <p:spPr bwMode="auto">
          <a:xfrm>
            <a:off x="4140200" y="1341438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3. Deployment planning</a:t>
            </a:r>
          </a:p>
        </p:txBody>
      </p:sp>
      <p:sp>
        <p:nvSpPr>
          <p:cNvPr id="49168" name="Text Box 17"/>
          <p:cNvSpPr txBox="1">
            <a:spLocks noChangeArrowheads="1"/>
          </p:cNvSpPr>
          <p:nvPr/>
        </p:nvSpPr>
        <p:spPr bwMode="auto">
          <a:xfrm>
            <a:off x="6084888" y="1557338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4. Link centres</a:t>
            </a:r>
          </a:p>
        </p:txBody>
      </p:sp>
      <p:sp>
        <p:nvSpPr>
          <p:cNvPr id="49169" name="Text Box 18"/>
          <p:cNvSpPr txBox="1">
            <a:spLocks noChangeArrowheads="1"/>
          </p:cNvSpPr>
          <p:nvPr/>
        </p:nvSpPr>
        <p:spPr bwMode="auto">
          <a:xfrm>
            <a:off x="6443663" y="314166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5. Share data</a:t>
            </a:r>
          </a:p>
        </p:txBody>
      </p:sp>
      <p:sp>
        <p:nvSpPr>
          <p:cNvPr id="49170" name="Text Box 19"/>
          <p:cNvSpPr txBox="1">
            <a:spLocks noChangeArrowheads="1"/>
          </p:cNvSpPr>
          <p:nvPr/>
        </p:nvSpPr>
        <p:spPr bwMode="auto">
          <a:xfrm>
            <a:off x="6227763" y="465296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6. Manage data</a:t>
            </a:r>
          </a:p>
        </p:txBody>
      </p:sp>
      <p:sp>
        <p:nvSpPr>
          <p:cNvPr id="49171" name="Text Box 20"/>
          <p:cNvSpPr txBox="1">
            <a:spLocks noChangeArrowheads="1"/>
          </p:cNvSpPr>
          <p:nvPr/>
        </p:nvSpPr>
        <p:spPr bwMode="auto">
          <a:xfrm>
            <a:off x="3995738" y="465296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7. Install software</a:t>
            </a:r>
          </a:p>
        </p:txBody>
      </p:sp>
      <p:sp>
        <p:nvSpPr>
          <p:cNvPr id="49172" name="Text Box 21"/>
          <p:cNvSpPr txBox="1">
            <a:spLocks noChangeArrowheads="1"/>
          </p:cNvSpPr>
          <p:nvPr/>
        </p:nvSpPr>
        <p:spPr bwMode="auto">
          <a:xfrm>
            <a:off x="1979613" y="458152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8. Analyse data</a:t>
            </a:r>
          </a:p>
        </p:txBody>
      </p:sp>
      <p:sp>
        <p:nvSpPr>
          <p:cNvPr id="49173" name="Text Box 22"/>
          <p:cNvSpPr txBox="1">
            <a:spLocks noChangeArrowheads="1"/>
          </p:cNvSpPr>
          <p:nvPr/>
        </p:nvSpPr>
        <p:spPr bwMode="auto">
          <a:xfrm>
            <a:off x="-107950" y="458152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9. Accounting</a:t>
            </a:r>
          </a:p>
        </p:txBody>
      </p:sp>
      <p:sp>
        <p:nvSpPr>
          <p:cNvPr id="49174" name="Text Box 23"/>
          <p:cNvSpPr txBox="1">
            <a:spLocks noChangeArrowheads="1"/>
          </p:cNvSpPr>
          <p:nvPr/>
        </p:nvSpPr>
        <p:spPr bwMode="auto">
          <a:xfrm>
            <a:off x="0" y="29972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+mn-lt"/>
              </a:rPr>
              <a:t>10. Policies</a:t>
            </a:r>
          </a:p>
        </p:txBody>
      </p:sp>
      <p:sp>
        <p:nvSpPr>
          <p:cNvPr id="49175" name="Title 6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+mn-lt"/>
              </a:rPr>
              <a:t>More Challenges?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title"/>
          </p:nvPr>
        </p:nvSpPr>
        <p:spPr>
          <a:xfrm>
            <a:off x="1770063" y="-110083"/>
            <a:ext cx="5521325" cy="769441"/>
          </a:xfrm>
        </p:spPr>
        <p:txBody>
          <a:bodyPr>
            <a:spAutoFit/>
          </a:bodyPr>
          <a:lstStyle/>
          <a:p>
            <a:pPr eaLnBrk="1" hangingPunct="1"/>
            <a:r>
              <a:rPr lang="en-GB" dirty="0" smtClean="0">
                <a:latin typeface="+mn-lt"/>
              </a:rPr>
              <a:t>Physical Tier Structure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547688" y="801688"/>
            <a:ext cx="8413750" cy="5075237"/>
            <a:chOff x="345" y="845"/>
            <a:chExt cx="5300" cy="3197"/>
          </a:xfrm>
        </p:grpSpPr>
        <p:pic>
          <p:nvPicPr>
            <p:cNvPr id="532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1" y="3392"/>
              <a:ext cx="768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5" y="3392"/>
              <a:ext cx="768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9" y="3392"/>
              <a:ext cx="768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33" y="3392"/>
              <a:ext cx="768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3" name="Oval 7"/>
            <p:cNvSpPr>
              <a:spLocks noChangeArrowheads="1"/>
            </p:cNvSpPr>
            <p:nvPr/>
          </p:nvSpPr>
          <p:spPr bwMode="auto">
            <a:xfrm>
              <a:off x="4973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600" b="0">
                <a:latin typeface="+mn-lt"/>
              </a:endParaRPr>
            </a:p>
          </p:txBody>
        </p:sp>
        <p:sp>
          <p:nvSpPr>
            <p:cNvPr id="53264" name="Oval 8"/>
            <p:cNvSpPr>
              <a:spLocks noChangeArrowheads="1"/>
            </p:cNvSpPr>
            <p:nvPr/>
          </p:nvSpPr>
          <p:spPr bwMode="auto">
            <a:xfrm>
              <a:off x="4829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600" b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3265" name="Text Box 9"/>
            <p:cNvSpPr txBox="1">
              <a:spLocks noChangeArrowheads="1"/>
            </p:cNvSpPr>
            <p:nvPr/>
          </p:nvSpPr>
          <p:spPr bwMode="auto">
            <a:xfrm>
              <a:off x="1517" y="893"/>
              <a:ext cx="56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latin typeface="+mn-lt"/>
                </a:rPr>
                <a:t>Tier 0</a:t>
              </a:r>
            </a:p>
            <a:p>
              <a:endParaRPr lang="en-GB" sz="1600" b="0">
                <a:latin typeface="+mn-lt"/>
              </a:endParaRPr>
            </a:p>
          </p:txBody>
        </p:sp>
        <p:sp>
          <p:nvSpPr>
            <p:cNvPr id="53266" name="Text Box 10"/>
            <p:cNvSpPr txBox="1">
              <a:spLocks noChangeArrowheads="1"/>
            </p:cNvSpPr>
            <p:nvPr/>
          </p:nvSpPr>
          <p:spPr bwMode="auto">
            <a:xfrm>
              <a:off x="1517" y="1512"/>
              <a:ext cx="97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latin typeface="+mn-lt"/>
                </a:rPr>
                <a:t>Tier 1</a:t>
              </a:r>
            </a:p>
            <a:p>
              <a:r>
                <a:rPr lang="en-GB" sz="1600" b="0">
                  <a:latin typeface="+mn-lt"/>
                </a:rPr>
                <a:t>National centres</a:t>
              </a:r>
            </a:p>
          </p:txBody>
        </p:sp>
        <p:sp>
          <p:nvSpPr>
            <p:cNvPr id="53267" name="Text Box 11"/>
            <p:cNvSpPr txBox="1">
              <a:spLocks noChangeArrowheads="1"/>
            </p:cNvSpPr>
            <p:nvPr/>
          </p:nvSpPr>
          <p:spPr bwMode="auto">
            <a:xfrm>
              <a:off x="1517" y="2131"/>
              <a:ext cx="95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latin typeface="+mn-lt"/>
                </a:rPr>
                <a:t>Tier 2</a:t>
              </a:r>
            </a:p>
            <a:p>
              <a:r>
                <a:rPr lang="en-GB" sz="1600" b="0">
                  <a:latin typeface="+mn-lt"/>
                </a:rPr>
                <a:t>Regional groups</a:t>
              </a:r>
            </a:p>
          </p:txBody>
        </p:sp>
        <p:sp>
          <p:nvSpPr>
            <p:cNvPr id="53268" name="Text Box 12"/>
            <p:cNvSpPr txBox="1">
              <a:spLocks noChangeArrowheads="1"/>
            </p:cNvSpPr>
            <p:nvPr/>
          </p:nvSpPr>
          <p:spPr bwMode="auto">
            <a:xfrm>
              <a:off x="1545" y="2934"/>
              <a:ext cx="60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0">
                  <a:latin typeface="+mn-lt"/>
                </a:rPr>
                <a:t>Institutes</a:t>
              </a:r>
            </a:p>
          </p:txBody>
        </p:sp>
        <p:sp>
          <p:nvSpPr>
            <p:cNvPr id="53269" name="Text Box 13"/>
            <p:cNvSpPr txBox="1">
              <a:spLocks noChangeArrowheads="1"/>
            </p:cNvSpPr>
            <p:nvPr/>
          </p:nvSpPr>
          <p:spPr bwMode="auto">
            <a:xfrm>
              <a:off x="1517" y="3585"/>
              <a:ext cx="80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0">
                  <a:latin typeface="+mn-lt"/>
                </a:rPr>
                <a:t>Workstations</a:t>
              </a:r>
            </a:p>
          </p:txBody>
        </p:sp>
        <p:sp>
          <p:nvSpPr>
            <p:cNvPr id="53270" name="Oval 14"/>
            <p:cNvSpPr>
              <a:spLocks noChangeArrowheads="1"/>
            </p:cNvSpPr>
            <p:nvPr/>
          </p:nvSpPr>
          <p:spPr bwMode="auto">
            <a:xfrm>
              <a:off x="579" y="951"/>
              <a:ext cx="864" cy="432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Offline farm</a:t>
              </a:r>
            </a:p>
          </p:txBody>
        </p:sp>
        <p:sp>
          <p:nvSpPr>
            <p:cNvPr id="53271" name="Rectangle 15"/>
            <p:cNvSpPr>
              <a:spLocks noChangeArrowheads="1"/>
            </p:cNvSpPr>
            <p:nvPr/>
          </p:nvSpPr>
          <p:spPr bwMode="auto">
            <a:xfrm>
              <a:off x="345" y="1534"/>
              <a:ext cx="888" cy="33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Online system</a:t>
              </a:r>
            </a:p>
          </p:txBody>
        </p:sp>
        <p:sp>
          <p:nvSpPr>
            <p:cNvPr id="53272" name="Oval 16"/>
            <p:cNvSpPr>
              <a:spLocks noChangeArrowheads="1"/>
            </p:cNvSpPr>
            <p:nvPr/>
          </p:nvSpPr>
          <p:spPr bwMode="auto">
            <a:xfrm>
              <a:off x="2789" y="845"/>
              <a:ext cx="1608" cy="432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 b="0">
                  <a:solidFill>
                    <a:schemeClr val="bg1"/>
                  </a:solidFill>
                  <a:latin typeface="+mn-lt"/>
                </a:rPr>
                <a:t>CERN computer centre</a:t>
              </a:r>
            </a:p>
          </p:txBody>
        </p:sp>
        <p:sp>
          <p:nvSpPr>
            <p:cNvPr id="53273" name="Oval 17"/>
            <p:cNvSpPr>
              <a:spLocks noChangeArrowheads="1"/>
            </p:cNvSpPr>
            <p:nvPr/>
          </p:nvSpPr>
          <p:spPr bwMode="auto">
            <a:xfrm>
              <a:off x="2477" y="1491"/>
              <a:ext cx="672" cy="384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RAL,UK</a:t>
              </a:r>
            </a:p>
          </p:txBody>
        </p:sp>
        <p:sp>
          <p:nvSpPr>
            <p:cNvPr id="53274" name="Oval 18"/>
            <p:cNvSpPr>
              <a:spLocks noChangeArrowheads="1"/>
            </p:cNvSpPr>
            <p:nvPr/>
          </p:nvSpPr>
          <p:spPr bwMode="auto">
            <a:xfrm>
              <a:off x="2781" y="2193"/>
              <a:ext cx="672" cy="384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ScotGrid</a:t>
              </a:r>
            </a:p>
          </p:txBody>
        </p:sp>
        <p:sp>
          <p:nvSpPr>
            <p:cNvPr id="53275" name="Oval 19"/>
            <p:cNvSpPr>
              <a:spLocks noChangeArrowheads="1"/>
            </p:cNvSpPr>
            <p:nvPr/>
          </p:nvSpPr>
          <p:spPr bwMode="auto">
            <a:xfrm>
              <a:off x="3421" y="2193"/>
              <a:ext cx="672" cy="384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NorthGrid</a:t>
              </a:r>
            </a:p>
          </p:txBody>
        </p:sp>
        <p:sp>
          <p:nvSpPr>
            <p:cNvPr id="53276" name="Oval 20"/>
            <p:cNvSpPr>
              <a:spLocks noChangeArrowheads="1"/>
            </p:cNvSpPr>
            <p:nvPr/>
          </p:nvSpPr>
          <p:spPr bwMode="auto">
            <a:xfrm>
              <a:off x="4061" y="2193"/>
              <a:ext cx="672" cy="384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SouthGrid</a:t>
              </a:r>
            </a:p>
          </p:txBody>
        </p:sp>
        <p:sp>
          <p:nvSpPr>
            <p:cNvPr id="53277" name="Oval 21"/>
            <p:cNvSpPr>
              <a:spLocks noChangeArrowheads="1"/>
            </p:cNvSpPr>
            <p:nvPr/>
          </p:nvSpPr>
          <p:spPr bwMode="auto">
            <a:xfrm>
              <a:off x="4701" y="2193"/>
              <a:ext cx="672" cy="384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London</a:t>
              </a:r>
            </a:p>
          </p:txBody>
        </p:sp>
        <p:sp>
          <p:nvSpPr>
            <p:cNvPr id="53278" name="Oval 22"/>
            <p:cNvSpPr>
              <a:spLocks noChangeArrowheads="1"/>
            </p:cNvSpPr>
            <p:nvPr/>
          </p:nvSpPr>
          <p:spPr bwMode="auto">
            <a:xfrm>
              <a:off x="4733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600" b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3279" name="Oval 23"/>
            <p:cNvSpPr>
              <a:spLocks noChangeArrowheads="1"/>
            </p:cNvSpPr>
            <p:nvPr/>
          </p:nvSpPr>
          <p:spPr bwMode="auto">
            <a:xfrm>
              <a:off x="4589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France</a:t>
              </a:r>
            </a:p>
          </p:txBody>
        </p:sp>
        <p:sp>
          <p:nvSpPr>
            <p:cNvPr id="53280" name="Oval 24"/>
            <p:cNvSpPr>
              <a:spLocks noChangeArrowheads="1"/>
            </p:cNvSpPr>
            <p:nvPr/>
          </p:nvSpPr>
          <p:spPr bwMode="auto">
            <a:xfrm>
              <a:off x="4109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Italy</a:t>
              </a:r>
            </a:p>
          </p:txBody>
        </p:sp>
        <p:sp>
          <p:nvSpPr>
            <p:cNvPr id="53281" name="Oval 25"/>
            <p:cNvSpPr>
              <a:spLocks noChangeArrowheads="1"/>
            </p:cNvSpPr>
            <p:nvPr/>
          </p:nvSpPr>
          <p:spPr bwMode="auto">
            <a:xfrm>
              <a:off x="3629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Germany</a:t>
              </a:r>
            </a:p>
          </p:txBody>
        </p:sp>
        <p:sp>
          <p:nvSpPr>
            <p:cNvPr id="53282" name="Oval 26"/>
            <p:cNvSpPr>
              <a:spLocks noChangeArrowheads="1"/>
            </p:cNvSpPr>
            <p:nvPr/>
          </p:nvSpPr>
          <p:spPr bwMode="auto">
            <a:xfrm>
              <a:off x="3149" y="1491"/>
              <a:ext cx="672" cy="384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solidFill>
                    <a:schemeClr val="bg1"/>
                  </a:solidFill>
                  <a:latin typeface="+mn-lt"/>
                </a:rPr>
                <a:t>Spain</a:t>
              </a:r>
            </a:p>
          </p:txBody>
        </p:sp>
        <p:sp>
          <p:nvSpPr>
            <p:cNvPr id="53283" name="Line 27"/>
            <p:cNvSpPr>
              <a:spLocks noChangeShapeType="1"/>
            </p:cNvSpPr>
            <p:nvPr/>
          </p:nvSpPr>
          <p:spPr bwMode="auto">
            <a:xfrm flipH="1">
              <a:off x="2813" y="1277"/>
              <a:ext cx="672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4" name="Line 28"/>
            <p:cNvSpPr>
              <a:spLocks noChangeShapeType="1"/>
            </p:cNvSpPr>
            <p:nvPr/>
          </p:nvSpPr>
          <p:spPr bwMode="auto">
            <a:xfrm flipH="1">
              <a:off x="3485" y="1268"/>
              <a:ext cx="16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5" name="Line 29"/>
            <p:cNvSpPr>
              <a:spLocks noChangeShapeType="1"/>
            </p:cNvSpPr>
            <p:nvPr/>
          </p:nvSpPr>
          <p:spPr bwMode="auto">
            <a:xfrm>
              <a:off x="3521" y="1277"/>
              <a:ext cx="4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6" name="Line 30"/>
            <p:cNvSpPr>
              <a:spLocks noChangeShapeType="1"/>
            </p:cNvSpPr>
            <p:nvPr/>
          </p:nvSpPr>
          <p:spPr bwMode="auto">
            <a:xfrm>
              <a:off x="3485" y="1277"/>
              <a:ext cx="92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7" name="Line 31"/>
            <p:cNvSpPr>
              <a:spLocks noChangeShapeType="1"/>
            </p:cNvSpPr>
            <p:nvPr/>
          </p:nvSpPr>
          <p:spPr bwMode="auto">
            <a:xfrm>
              <a:off x="3485" y="1277"/>
              <a:ext cx="134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8" name="Line 32"/>
            <p:cNvSpPr>
              <a:spLocks noChangeShapeType="1"/>
            </p:cNvSpPr>
            <p:nvPr/>
          </p:nvSpPr>
          <p:spPr bwMode="auto">
            <a:xfrm>
              <a:off x="2757" y="1859"/>
              <a:ext cx="231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89" name="Line 33"/>
            <p:cNvSpPr>
              <a:spLocks noChangeShapeType="1"/>
            </p:cNvSpPr>
            <p:nvPr/>
          </p:nvSpPr>
          <p:spPr bwMode="auto">
            <a:xfrm>
              <a:off x="2903" y="1863"/>
              <a:ext cx="742" cy="4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0" name="Line 34"/>
            <p:cNvSpPr>
              <a:spLocks noChangeShapeType="1"/>
            </p:cNvSpPr>
            <p:nvPr/>
          </p:nvSpPr>
          <p:spPr bwMode="auto">
            <a:xfrm>
              <a:off x="3009" y="1851"/>
              <a:ext cx="125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1" name="Oval 36"/>
            <p:cNvSpPr>
              <a:spLocks noChangeArrowheads="1"/>
            </p:cNvSpPr>
            <p:nvPr/>
          </p:nvSpPr>
          <p:spPr bwMode="auto">
            <a:xfrm>
              <a:off x="2854" y="2831"/>
              <a:ext cx="672" cy="38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Glasgow</a:t>
              </a:r>
            </a:p>
          </p:txBody>
        </p:sp>
        <p:sp>
          <p:nvSpPr>
            <p:cNvPr id="53292" name="Oval 37"/>
            <p:cNvSpPr>
              <a:spLocks noChangeArrowheads="1"/>
            </p:cNvSpPr>
            <p:nvPr/>
          </p:nvSpPr>
          <p:spPr bwMode="auto">
            <a:xfrm>
              <a:off x="3494" y="2831"/>
              <a:ext cx="672" cy="38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Edinburgh</a:t>
              </a:r>
            </a:p>
          </p:txBody>
        </p:sp>
        <p:sp>
          <p:nvSpPr>
            <p:cNvPr id="53293" name="Oval 38"/>
            <p:cNvSpPr>
              <a:spLocks noChangeArrowheads="1"/>
            </p:cNvSpPr>
            <p:nvPr/>
          </p:nvSpPr>
          <p:spPr bwMode="auto">
            <a:xfrm>
              <a:off x="4134" y="2831"/>
              <a:ext cx="672" cy="38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>
                  <a:latin typeface="+mn-lt"/>
                </a:rPr>
                <a:t>Durham</a:t>
              </a:r>
            </a:p>
          </p:txBody>
        </p:sp>
        <p:sp>
          <p:nvSpPr>
            <p:cNvPr id="53294" name="Line 39"/>
            <p:cNvSpPr>
              <a:spLocks noChangeShapeType="1"/>
            </p:cNvSpPr>
            <p:nvPr/>
          </p:nvSpPr>
          <p:spPr bwMode="auto">
            <a:xfrm flipH="1">
              <a:off x="2761" y="3201"/>
              <a:ext cx="333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5" name="Line 40"/>
            <p:cNvSpPr>
              <a:spLocks noChangeShapeType="1"/>
            </p:cNvSpPr>
            <p:nvPr/>
          </p:nvSpPr>
          <p:spPr bwMode="auto">
            <a:xfrm>
              <a:off x="3345" y="3194"/>
              <a:ext cx="907" cy="3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6" name="Line 41"/>
            <p:cNvSpPr>
              <a:spLocks noChangeShapeType="1"/>
            </p:cNvSpPr>
            <p:nvPr/>
          </p:nvSpPr>
          <p:spPr bwMode="auto">
            <a:xfrm>
              <a:off x="3425" y="3176"/>
              <a:ext cx="1515" cy="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7" name="Line 42"/>
            <p:cNvSpPr>
              <a:spLocks noChangeShapeType="1"/>
            </p:cNvSpPr>
            <p:nvPr/>
          </p:nvSpPr>
          <p:spPr bwMode="auto">
            <a:xfrm flipV="1">
              <a:off x="1444" y="1105"/>
              <a:ext cx="1368" cy="9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8" name="Line 43"/>
            <p:cNvSpPr>
              <a:spLocks noChangeShapeType="1"/>
            </p:cNvSpPr>
            <p:nvPr/>
          </p:nvSpPr>
          <p:spPr bwMode="auto">
            <a:xfrm flipH="1">
              <a:off x="3005" y="2582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299" name="Line 44"/>
            <p:cNvSpPr>
              <a:spLocks noChangeShapeType="1"/>
            </p:cNvSpPr>
            <p:nvPr/>
          </p:nvSpPr>
          <p:spPr bwMode="auto">
            <a:xfrm>
              <a:off x="3247" y="3215"/>
              <a:ext cx="311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300" name="Line 45"/>
            <p:cNvSpPr>
              <a:spLocks noChangeShapeType="1"/>
            </p:cNvSpPr>
            <p:nvPr/>
          </p:nvSpPr>
          <p:spPr bwMode="auto">
            <a:xfrm>
              <a:off x="3182" y="2582"/>
              <a:ext cx="658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301" name="Line 46"/>
            <p:cNvSpPr>
              <a:spLocks noChangeShapeType="1"/>
            </p:cNvSpPr>
            <p:nvPr/>
          </p:nvSpPr>
          <p:spPr bwMode="auto">
            <a:xfrm>
              <a:off x="3329" y="2541"/>
              <a:ext cx="1092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302" name="Line 47"/>
            <p:cNvSpPr>
              <a:spLocks noChangeShapeType="1"/>
            </p:cNvSpPr>
            <p:nvPr/>
          </p:nvSpPr>
          <p:spPr bwMode="auto">
            <a:xfrm flipV="1">
              <a:off x="725" y="1888"/>
              <a:ext cx="0" cy="3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303" name="Line 48"/>
            <p:cNvSpPr>
              <a:spLocks noChangeShapeType="1"/>
            </p:cNvSpPr>
            <p:nvPr/>
          </p:nvSpPr>
          <p:spPr bwMode="auto">
            <a:xfrm flipV="1">
              <a:off x="779" y="1387"/>
              <a:ext cx="138" cy="1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+mn-lt"/>
              </a:endParaRPr>
            </a:p>
          </p:txBody>
        </p:sp>
      </p:grpSp>
      <p:pic>
        <p:nvPicPr>
          <p:cNvPr id="53252" name="Picture 52" descr="atlasdete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97200"/>
            <a:ext cx="1554163" cy="1201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3253" name="Picture 53" descr="cms_persp_pl_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4149725"/>
            <a:ext cx="12128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4" descr="Alice Detec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5876925"/>
            <a:ext cx="14684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Line 35"/>
          <p:cNvSpPr>
            <a:spLocks noChangeShapeType="1"/>
          </p:cNvSpPr>
          <p:nvPr/>
        </p:nvSpPr>
        <p:spPr bwMode="auto">
          <a:xfrm>
            <a:off x="4865688" y="2286000"/>
            <a:ext cx="302895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+mn-lt"/>
            </a:endParaRPr>
          </a:p>
        </p:txBody>
      </p:sp>
      <p:pic>
        <p:nvPicPr>
          <p:cNvPr id="53256" name="Picture 56" descr="detec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4913313"/>
            <a:ext cx="124777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Text Box 57"/>
          <p:cNvSpPr txBox="1">
            <a:spLocks noChangeArrowheads="1"/>
          </p:cNvSpPr>
          <p:nvPr/>
        </p:nvSpPr>
        <p:spPr bwMode="auto">
          <a:xfrm>
            <a:off x="3417764" y="6021388"/>
            <a:ext cx="3459409" cy="553998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>
                <a:latin typeface="+mn-lt"/>
              </a:rPr>
              <a:t>Structure chosen for particle physics.</a:t>
            </a:r>
          </a:p>
          <a:p>
            <a:pPr algn="ctr"/>
            <a:r>
              <a:rPr lang="en-GB">
                <a:latin typeface="+mn-lt"/>
              </a:rPr>
              <a:t>Different for others.</a:t>
            </a:r>
          </a:p>
        </p:txBody>
      </p:sp>
      <p:sp>
        <p:nvSpPr>
          <p:cNvPr id="53258" name="Text Box 60"/>
          <p:cNvSpPr txBox="1">
            <a:spLocks noChangeArrowheads="1"/>
          </p:cNvSpPr>
          <p:nvPr/>
        </p:nvSpPr>
        <p:spPr bwMode="auto">
          <a:xfrm>
            <a:off x="7343775" y="1431925"/>
            <a:ext cx="1246623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i="1">
                <a:solidFill>
                  <a:srgbClr val="660066"/>
                </a:solidFill>
                <a:latin typeface="+mn-lt"/>
              </a:rPr>
              <a:t>11 T1 centres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2365375"/>
            <a:ext cx="325462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3708889" cy="1189038"/>
          </a:xfrm>
        </p:spPr>
        <p:txBody>
          <a:bodyPr/>
          <a:lstStyle/>
          <a:p>
            <a:pPr eaLnBrk="1" hangingPunct="1"/>
            <a:r>
              <a:rPr lang="en-GB" sz="3200" smtClean="0"/>
              <a:t>An Example - ScotGrid</a:t>
            </a:r>
          </a:p>
        </p:txBody>
      </p:sp>
      <p:sp>
        <p:nvSpPr>
          <p:cNvPr id="54276" name="TextBox 6"/>
          <p:cNvSpPr txBox="1">
            <a:spLocks noChangeArrowheads="1"/>
          </p:cNvSpPr>
          <p:nvPr/>
        </p:nvSpPr>
        <p:spPr bwMode="auto">
          <a:xfrm>
            <a:off x="337039" y="4306889"/>
            <a:ext cx="329858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dirty="0"/>
              <a:t>Just in time </a:t>
            </a:r>
          </a:p>
          <a:p>
            <a:r>
              <a:rPr lang="en-GB" sz="4000" dirty="0"/>
              <a:t>for the </a:t>
            </a:r>
            <a:r>
              <a:rPr lang="en-GB" sz="4000" dirty="0" smtClean="0"/>
              <a:t>LHC</a:t>
            </a:r>
            <a:endParaRPr lang="en-GB" sz="4000" dirty="0"/>
          </a:p>
        </p:txBody>
      </p:sp>
      <p:pic>
        <p:nvPicPr>
          <p:cNvPr id="54277" name="Picture 9" descr="AndyMikeTonyDav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889" y="3243264"/>
            <a:ext cx="5435111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0" descr="viglenTea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889" y="7938"/>
            <a:ext cx="5435111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0" descr="ScotGri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631" y="1212850"/>
            <a:ext cx="336159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950677" y="6302376"/>
            <a:ext cx="5117123" cy="363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 b="1">
                <a:latin typeface="+mn-lt"/>
              </a:rPr>
              <a:t>REAL and SIMULATED data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2180492" y="0"/>
            <a:ext cx="6963508" cy="736600"/>
          </a:xfrm>
        </p:spPr>
        <p:txBody>
          <a:bodyPr>
            <a:normAutofit/>
          </a:bodyPr>
          <a:lstStyle/>
          <a:p>
            <a:r>
              <a:rPr lang="en-GB" sz="3600" smtClean="0">
                <a:latin typeface="+mn-lt"/>
              </a:rPr>
              <a:t>Data Structure</a:t>
            </a:r>
          </a:p>
        </p:txBody>
      </p:sp>
      <p:pic>
        <p:nvPicPr>
          <p:cNvPr id="52228" name="Picture 4" descr="D:\MyFiles\department\ext-rev-00\atlas_lafever3_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3600" cy="1651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sp>
        <p:nvSpPr>
          <p:cNvPr id="251909" name="AutoShape 5"/>
          <p:cNvSpPr>
            <a:spLocks noChangeArrowheads="1"/>
          </p:cNvSpPr>
          <p:nvPr/>
        </p:nvSpPr>
        <p:spPr bwMode="auto">
          <a:xfrm>
            <a:off x="2088174" y="3916363"/>
            <a:ext cx="1206011" cy="40640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600">
                <a:latin typeface="+mn-lt"/>
              </a:rPr>
              <a:t>Raw Data</a:t>
            </a:r>
          </a:p>
        </p:txBody>
      </p:sp>
      <p:cxnSp>
        <p:nvCxnSpPr>
          <p:cNvPr id="52230" name="AutoShape 6"/>
          <p:cNvCxnSpPr>
            <a:cxnSpLocks noChangeShapeType="1"/>
          </p:cNvCxnSpPr>
          <p:nvPr/>
        </p:nvCxnSpPr>
        <p:spPr bwMode="auto">
          <a:xfrm rot="16200000" flipH="1">
            <a:off x="2565034" y="2945790"/>
            <a:ext cx="307975" cy="439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2013439" y="4716463"/>
            <a:ext cx="1339362" cy="49371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400">
                <a:latin typeface="+mn-lt"/>
              </a:rPr>
              <a:t>Reconstruction</a:t>
            </a:r>
          </a:p>
        </p:txBody>
      </p:sp>
      <p:cxnSp>
        <p:nvCxnSpPr>
          <p:cNvPr id="52232" name="AutoShape 8"/>
          <p:cNvCxnSpPr>
            <a:cxnSpLocks noChangeShapeType="1"/>
          </p:cNvCxnSpPr>
          <p:nvPr/>
        </p:nvCxnSpPr>
        <p:spPr bwMode="auto">
          <a:xfrm flipH="1">
            <a:off x="2708031" y="4322763"/>
            <a:ext cx="8792" cy="393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2022231" y="2300288"/>
            <a:ext cx="1340827" cy="49371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Data Acquisition</a:t>
            </a:r>
          </a:p>
        </p:txBody>
      </p:sp>
      <p:cxnSp>
        <p:nvCxnSpPr>
          <p:cNvPr id="52234" name="AutoShape 10"/>
          <p:cNvCxnSpPr>
            <a:cxnSpLocks noChangeShapeType="1"/>
            <a:endCxn id="52248" idx="0"/>
          </p:cNvCxnSpPr>
          <p:nvPr/>
        </p:nvCxnSpPr>
        <p:spPr bwMode="auto">
          <a:xfrm rot="16200000" flipH="1">
            <a:off x="2062712" y="893457"/>
            <a:ext cx="738188" cy="526074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2026628" y="3101976"/>
            <a:ext cx="1339362" cy="49371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400">
                <a:latin typeface="+mn-lt"/>
              </a:rPr>
              <a:t>Level 3 trigger</a:t>
            </a:r>
          </a:p>
        </p:txBody>
      </p:sp>
      <p:cxnSp>
        <p:nvCxnSpPr>
          <p:cNvPr id="52236" name="AutoShape 12"/>
          <p:cNvCxnSpPr>
            <a:cxnSpLocks noChangeShapeType="1"/>
          </p:cNvCxnSpPr>
          <p:nvPr/>
        </p:nvCxnSpPr>
        <p:spPr bwMode="auto">
          <a:xfrm rot="5400000">
            <a:off x="2558684" y="3753828"/>
            <a:ext cx="320675" cy="439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51917" name="AutoShape 13"/>
          <p:cNvSpPr>
            <a:spLocks noChangeArrowheads="1"/>
          </p:cNvSpPr>
          <p:nvPr/>
        </p:nvSpPr>
        <p:spPr bwMode="auto">
          <a:xfrm>
            <a:off x="737089" y="3925888"/>
            <a:ext cx="1258765" cy="40640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600">
                <a:latin typeface="+mn-lt"/>
              </a:rPr>
              <a:t>Trigger Tags</a:t>
            </a:r>
          </a:p>
        </p:txBody>
      </p:sp>
      <p:cxnSp>
        <p:nvCxnSpPr>
          <p:cNvPr id="52238" name="AutoShape 14"/>
          <p:cNvCxnSpPr>
            <a:cxnSpLocks noChangeShapeType="1"/>
          </p:cNvCxnSpPr>
          <p:nvPr/>
        </p:nvCxnSpPr>
        <p:spPr bwMode="auto">
          <a:xfrm rot="10800000" flipV="1">
            <a:off x="1317381" y="3349625"/>
            <a:ext cx="713642" cy="576263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51919" name="AutoShape 15"/>
          <p:cNvSpPr>
            <a:spLocks noChangeArrowheads="1"/>
          </p:cNvSpPr>
          <p:nvPr/>
        </p:nvSpPr>
        <p:spPr bwMode="auto">
          <a:xfrm>
            <a:off x="782516" y="5592764"/>
            <a:ext cx="1847850" cy="687387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Event Summary Data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ESD</a:t>
            </a:r>
          </a:p>
        </p:txBody>
      </p:sp>
      <p:sp>
        <p:nvSpPr>
          <p:cNvPr id="251920" name="AutoShape 16"/>
          <p:cNvSpPr>
            <a:spLocks noChangeArrowheads="1"/>
          </p:cNvSpPr>
          <p:nvPr/>
        </p:nvSpPr>
        <p:spPr bwMode="auto">
          <a:xfrm>
            <a:off x="2826728" y="5600701"/>
            <a:ext cx="1003788" cy="422275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 Event Tags</a:t>
            </a:r>
          </a:p>
        </p:txBody>
      </p:sp>
      <p:cxnSp>
        <p:nvCxnSpPr>
          <p:cNvPr id="52241" name="AutoShape 17"/>
          <p:cNvCxnSpPr>
            <a:cxnSpLocks noChangeShapeType="1"/>
            <a:stCxn id="52231" idx="4"/>
            <a:endCxn id="251919" idx="0"/>
          </p:cNvCxnSpPr>
          <p:nvPr/>
        </p:nvCxnSpPr>
        <p:spPr bwMode="auto">
          <a:xfrm rot="5400000">
            <a:off x="2003853" y="4913496"/>
            <a:ext cx="382588" cy="97594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2" name="AutoShape 18"/>
          <p:cNvCxnSpPr>
            <a:cxnSpLocks noChangeShapeType="1"/>
            <a:stCxn id="52231" idx="4"/>
            <a:endCxn id="251920" idx="0"/>
          </p:cNvCxnSpPr>
          <p:nvPr/>
        </p:nvCxnSpPr>
        <p:spPr bwMode="auto">
          <a:xfrm rot="16200000" flipH="1">
            <a:off x="2810975" y="5082321"/>
            <a:ext cx="390525" cy="64623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850423" y="1073150"/>
            <a:ext cx="3596054" cy="5022850"/>
            <a:chOff x="3132" y="598"/>
            <a:chExt cx="2454" cy="3164"/>
          </a:xfrm>
        </p:grpSpPr>
        <p:sp>
          <p:nvSpPr>
            <p:cNvPr id="52250" name="Oval 20"/>
            <p:cNvSpPr>
              <a:spLocks noChangeArrowheads="1"/>
            </p:cNvSpPr>
            <p:nvPr/>
          </p:nvSpPr>
          <p:spPr bwMode="auto">
            <a:xfrm>
              <a:off x="3995" y="598"/>
              <a:ext cx="914" cy="311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600">
                  <a:latin typeface="+mn-lt"/>
                </a:rPr>
                <a:t>Physics Models</a:t>
              </a:r>
            </a:p>
          </p:txBody>
        </p:sp>
        <p:sp>
          <p:nvSpPr>
            <p:cNvPr id="251925" name="AutoShape 21"/>
            <p:cNvSpPr>
              <a:spLocks noChangeArrowheads="1"/>
            </p:cNvSpPr>
            <p:nvPr/>
          </p:nvSpPr>
          <p:spPr bwMode="auto">
            <a:xfrm>
              <a:off x="3775" y="1157"/>
              <a:ext cx="1354" cy="247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400">
                  <a:latin typeface="+mn-lt"/>
                </a:rPr>
                <a:t>Monte Carlo Truth Data</a:t>
              </a:r>
            </a:p>
          </p:txBody>
        </p:sp>
        <p:sp>
          <p:nvSpPr>
            <p:cNvPr id="251926" name="AutoShape 22"/>
            <p:cNvSpPr>
              <a:spLocks noChangeArrowheads="1"/>
            </p:cNvSpPr>
            <p:nvPr/>
          </p:nvSpPr>
          <p:spPr bwMode="auto">
            <a:xfrm>
              <a:off x="4001" y="2341"/>
              <a:ext cx="905" cy="265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600">
                  <a:latin typeface="+mn-lt"/>
                </a:rPr>
                <a:t>MC Raw Data</a:t>
              </a:r>
            </a:p>
          </p:txBody>
        </p:sp>
        <p:sp>
          <p:nvSpPr>
            <p:cNvPr id="52253" name="Oval 23"/>
            <p:cNvSpPr>
              <a:spLocks noChangeArrowheads="1"/>
            </p:cNvSpPr>
            <p:nvPr/>
          </p:nvSpPr>
          <p:spPr bwMode="auto">
            <a:xfrm>
              <a:off x="3991" y="2890"/>
              <a:ext cx="914" cy="311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400">
                  <a:latin typeface="+mn-lt"/>
                </a:rPr>
                <a:t>Reconstruction</a:t>
              </a:r>
            </a:p>
          </p:txBody>
        </p:sp>
        <p:cxnSp>
          <p:nvCxnSpPr>
            <p:cNvPr id="52254" name="AutoShape 24"/>
            <p:cNvCxnSpPr>
              <a:cxnSpLocks noChangeShapeType="1"/>
              <a:stCxn id="251926" idx="2"/>
              <a:endCxn id="52253" idx="0"/>
            </p:cNvCxnSpPr>
            <p:nvPr/>
          </p:nvCxnSpPr>
          <p:spPr bwMode="auto">
            <a:xfrm flipH="1">
              <a:off x="4448" y="2606"/>
              <a:ext cx="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51929" name="AutoShape 25"/>
            <p:cNvSpPr>
              <a:spLocks noChangeArrowheads="1"/>
            </p:cNvSpPr>
            <p:nvPr/>
          </p:nvSpPr>
          <p:spPr bwMode="auto">
            <a:xfrm>
              <a:off x="3132" y="3442"/>
              <a:ext cx="1452" cy="320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400">
                  <a:latin typeface="+mn-lt"/>
                </a:rPr>
                <a:t>MC Event Summary Data</a:t>
              </a:r>
            </a:p>
          </p:txBody>
        </p:sp>
        <p:sp>
          <p:nvSpPr>
            <p:cNvPr id="251930" name="AutoShape 26"/>
            <p:cNvSpPr>
              <a:spLocks noChangeArrowheads="1"/>
            </p:cNvSpPr>
            <p:nvPr/>
          </p:nvSpPr>
          <p:spPr bwMode="auto">
            <a:xfrm>
              <a:off x="4700" y="3447"/>
              <a:ext cx="886" cy="312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400">
                  <a:latin typeface="+mn-lt"/>
                </a:rPr>
                <a:t> MC Event Tags</a:t>
              </a:r>
            </a:p>
          </p:txBody>
        </p:sp>
        <p:cxnSp>
          <p:nvCxnSpPr>
            <p:cNvPr id="52257" name="AutoShape 27"/>
            <p:cNvCxnSpPr>
              <a:cxnSpLocks noChangeShapeType="1"/>
              <a:stCxn id="52253" idx="4"/>
              <a:endCxn id="251929" idx="0"/>
            </p:cNvCxnSpPr>
            <p:nvPr/>
          </p:nvCxnSpPr>
          <p:spPr bwMode="auto">
            <a:xfrm flipH="1">
              <a:off x="3858" y="3201"/>
              <a:ext cx="590" cy="2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258" name="AutoShape 28"/>
            <p:cNvCxnSpPr>
              <a:cxnSpLocks noChangeShapeType="1"/>
              <a:stCxn id="52253" idx="4"/>
              <a:endCxn id="251930" idx="0"/>
            </p:cNvCxnSpPr>
            <p:nvPr/>
          </p:nvCxnSpPr>
          <p:spPr bwMode="auto">
            <a:xfrm>
              <a:off x="4448" y="3201"/>
              <a:ext cx="695" cy="24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259" name="AutoShape 29"/>
            <p:cNvCxnSpPr>
              <a:cxnSpLocks noChangeShapeType="1"/>
              <a:stCxn id="251925" idx="2"/>
              <a:endCxn id="52261" idx="0"/>
            </p:cNvCxnSpPr>
            <p:nvPr/>
          </p:nvCxnSpPr>
          <p:spPr bwMode="auto">
            <a:xfrm rot="5400000">
              <a:off x="4294" y="1562"/>
              <a:ext cx="31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260" name="AutoShape 30"/>
            <p:cNvCxnSpPr>
              <a:cxnSpLocks noChangeShapeType="1"/>
              <a:stCxn id="52250" idx="4"/>
              <a:endCxn id="251925" idx="0"/>
            </p:cNvCxnSpPr>
            <p:nvPr/>
          </p:nvCxnSpPr>
          <p:spPr bwMode="auto">
            <a:xfrm rot="5400000">
              <a:off x="4328" y="1033"/>
              <a:ext cx="24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2261" name="Oval 31"/>
            <p:cNvSpPr>
              <a:spLocks noChangeArrowheads="1"/>
            </p:cNvSpPr>
            <p:nvPr/>
          </p:nvSpPr>
          <p:spPr bwMode="auto">
            <a:xfrm>
              <a:off x="3862" y="1719"/>
              <a:ext cx="1179" cy="321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400">
                  <a:latin typeface="+mn-lt"/>
                </a:rPr>
                <a:t>Detector Simulation</a:t>
              </a:r>
            </a:p>
          </p:txBody>
        </p:sp>
        <p:cxnSp>
          <p:nvCxnSpPr>
            <p:cNvPr id="52262" name="AutoShape 32"/>
            <p:cNvCxnSpPr>
              <a:cxnSpLocks noChangeShapeType="1"/>
              <a:stCxn id="52261" idx="4"/>
              <a:endCxn id="251926" idx="0"/>
            </p:cNvCxnSpPr>
            <p:nvPr/>
          </p:nvCxnSpPr>
          <p:spPr bwMode="auto">
            <a:xfrm rot="16200000" flipH="1">
              <a:off x="4302" y="2190"/>
              <a:ext cx="301" cy="2"/>
            </a:xfrm>
            <a:prstGeom prst="bentConnector3">
              <a:avLst>
                <a:gd name="adj1" fmla="val 498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251937" name="AutoShape 33"/>
          <p:cNvSpPr>
            <a:spLocks noChangeArrowheads="1"/>
          </p:cNvSpPr>
          <p:nvPr/>
        </p:nvSpPr>
        <p:spPr bwMode="auto">
          <a:xfrm>
            <a:off x="3525716" y="3906838"/>
            <a:ext cx="1515208" cy="45085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Calibration Data</a:t>
            </a:r>
          </a:p>
        </p:txBody>
      </p:sp>
      <p:sp>
        <p:nvSpPr>
          <p:cNvPr id="251938" name="AutoShape 34"/>
          <p:cNvSpPr>
            <a:spLocks noChangeArrowheads="1"/>
          </p:cNvSpPr>
          <p:nvPr/>
        </p:nvSpPr>
        <p:spPr bwMode="auto">
          <a:xfrm>
            <a:off x="3738197" y="2868613"/>
            <a:ext cx="1515208" cy="45085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Run Conditions</a:t>
            </a:r>
          </a:p>
        </p:txBody>
      </p:sp>
      <p:cxnSp>
        <p:nvCxnSpPr>
          <p:cNvPr id="52246" name="AutoShape 35"/>
          <p:cNvCxnSpPr>
            <a:cxnSpLocks noChangeShapeType="1"/>
            <a:stCxn id="251937" idx="2"/>
          </p:cNvCxnSpPr>
          <p:nvPr/>
        </p:nvCxnSpPr>
        <p:spPr bwMode="auto">
          <a:xfrm rot="5400000">
            <a:off x="3549712" y="4219392"/>
            <a:ext cx="595312" cy="871904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2247" name="AutoShape 36"/>
          <p:cNvCxnSpPr>
            <a:cxnSpLocks noChangeShapeType="1"/>
            <a:stCxn id="251938" idx="2"/>
            <a:endCxn id="251937" idx="0"/>
          </p:cNvCxnSpPr>
          <p:nvPr/>
        </p:nvCxnSpPr>
        <p:spPr bwMode="auto">
          <a:xfrm rot="5400000">
            <a:off x="4462219" y="3498119"/>
            <a:ext cx="587375" cy="23006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2248" name="Oval 37"/>
          <p:cNvSpPr>
            <a:spLocks noChangeArrowheads="1"/>
          </p:cNvSpPr>
          <p:nvPr/>
        </p:nvSpPr>
        <p:spPr bwMode="auto">
          <a:xfrm>
            <a:off x="2025162" y="1525589"/>
            <a:ext cx="1339362" cy="37782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Trigger System</a:t>
            </a:r>
          </a:p>
        </p:txBody>
      </p:sp>
      <p:cxnSp>
        <p:nvCxnSpPr>
          <p:cNvPr id="52249" name="AutoShape 38"/>
          <p:cNvCxnSpPr>
            <a:cxnSpLocks noChangeShapeType="1"/>
          </p:cNvCxnSpPr>
          <p:nvPr/>
        </p:nvCxnSpPr>
        <p:spPr bwMode="auto">
          <a:xfrm rot="5400000">
            <a:off x="2519851" y="2100386"/>
            <a:ext cx="396875" cy="293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0"/>
            <a:ext cx="6175131" cy="665163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+mn-lt"/>
              </a:rPr>
              <a:t>Physics Analysis</a:t>
            </a:r>
          </a:p>
        </p:txBody>
      </p:sp>
      <p:sp>
        <p:nvSpPr>
          <p:cNvPr id="247812" name="AutoShape 4"/>
          <p:cNvSpPr>
            <a:spLocks noChangeArrowheads="1"/>
          </p:cNvSpPr>
          <p:nvPr/>
        </p:nvSpPr>
        <p:spPr bwMode="auto">
          <a:xfrm>
            <a:off x="2118946" y="1101725"/>
            <a:ext cx="2281604" cy="32385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600">
                <a:latin typeface="+mn-lt"/>
              </a:rPr>
              <a:t>ESD: Data or Monte Carlo</a:t>
            </a:r>
          </a:p>
        </p:txBody>
      </p:sp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5099539" y="1538289"/>
            <a:ext cx="1049215" cy="396875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600">
                <a:latin typeface="+mn-lt"/>
              </a:rPr>
              <a:t> Event Tags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2431074" y="1738313"/>
            <a:ext cx="1658815" cy="393700"/>
          </a:xfrm>
          <a:prstGeom prst="flowChartDecision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Event Selection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52346" y="2378076"/>
            <a:ext cx="1824404" cy="777875"/>
            <a:chOff x="1556" y="1645"/>
            <a:chExt cx="1365" cy="609"/>
          </a:xfrm>
        </p:grpSpPr>
        <p:sp>
          <p:nvSpPr>
            <p:cNvPr id="247816" name="AutoShape 8"/>
            <p:cNvSpPr>
              <a:spLocks noChangeArrowheads="1"/>
            </p:cNvSpPr>
            <p:nvPr/>
          </p:nvSpPr>
          <p:spPr bwMode="auto">
            <a:xfrm>
              <a:off x="1556" y="1645"/>
              <a:ext cx="1261" cy="321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600">
                  <a:latin typeface="+mn-lt"/>
                </a:rPr>
                <a:t>Analysis Object Data</a:t>
              </a:r>
            </a:p>
          </p:txBody>
        </p:sp>
        <p:sp>
          <p:nvSpPr>
            <p:cNvPr id="247817" name="AutoShape 9"/>
            <p:cNvSpPr>
              <a:spLocks noChangeArrowheads="1"/>
            </p:cNvSpPr>
            <p:nvPr/>
          </p:nvSpPr>
          <p:spPr bwMode="auto">
            <a:xfrm>
              <a:off x="1620" y="1741"/>
              <a:ext cx="1262" cy="322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600">
                  <a:latin typeface="+mn-lt"/>
                </a:rPr>
                <a:t>Analysis Object Data</a:t>
              </a:r>
            </a:p>
          </p:txBody>
        </p:sp>
        <p:sp>
          <p:nvSpPr>
            <p:cNvPr id="247818" name="AutoShape 10"/>
            <p:cNvSpPr>
              <a:spLocks noChangeArrowheads="1"/>
            </p:cNvSpPr>
            <p:nvPr/>
          </p:nvSpPr>
          <p:spPr bwMode="auto">
            <a:xfrm>
              <a:off x="1660" y="1853"/>
              <a:ext cx="1261" cy="401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400" dirty="0">
                  <a:latin typeface="+mn-lt"/>
                </a:rPr>
                <a:t>Analysis Object Data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  <a:defRPr/>
              </a:pPr>
              <a:r>
                <a:rPr lang="en-US" sz="1400" dirty="0">
                  <a:latin typeface="+mn-lt"/>
                </a:rPr>
                <a:t>AOD</a:t>
              </a:r>
            </a:p>
          </p:txBody>
        </p:sp>
      </p:grpSp>
      <p:cxnSp>
        <p:nvCxnSpPr>
          <p:cNvPr id="5128" name="AutoShape 11"/>
          <p:cNvCxnSpPr>
            <a:cxnSpLocks noChangeShapeType="1"/>
            <a:stCxn id="247813" idx="2"/>
            <a:endCxn id="5126" idx="3"/>
          </p:cNvCxnSpPr>
          <p:nvPr/>
        </p:nvCxnSpPr>
        <p:spPr bwMode="auto">
          <a:xfrm rot="5400000">
            <a:off x="4856224" y="1168829"/>
            <a:ext cx="1587" cy="1534257"/>
          </a:xfrm>
          <a:prstGeom prst="bentConnector4">
            <a:avLst>
              <a:gd name="adj1" fmla="val 14400005"/>
              <a:gd name="adj2" fmla="val 6711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47820" name="AutoShape 12"/>
          <p:cNvSpPr>
            <a:spLocks noChangeArrowheads="1"/>
          </p:cNvSpPr>
          <p:nvPr/>
        </p:nvSpPr>
        <p:spPr bwMode="auto">
          <a:xfrm>
            <a:off x="4970585" y="2513013"/>
            <a:ext cx="1320312" cy="303212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400">
                <a:latin typeface="+mn-lt"/>
              </a:rPr>
              <a:t>Calibration Data</a:t>
            </a:r>
          </a:p>
        </p:txBody>
      </p:sp>
      <p:sp>
        <p:nvSpPr>
          <p:cNvPr id="5130" name="AutoShape 13"/>
          <p:cNvSpPr>
            <a:spLocks noChangeArrowheads="1"/>
          </p:cNvSpPr>
          <p:nvPr/>
        </p:nvSpPr>
        <p:spPr bwMode="auto">
          <a:xfrm>
            <a:off x="3464170" y="3373438"/>
            <a:ext cx="1340827" cy="5715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400" b="1">
                <a:latin typeface="+mn-lt"/>
              </a:rPr>
              <a:t>Analysis, Skims</a:t>
            </a:r>
          </a:p>
        </p:txBody>
      </p:sp>
      <p:cxnSp>
        <p:nvCxnSpPr>
          <p:cNvPr id="5131" name="AutoShape 14"/>
          <p:cNvCxnSpPr>
            <a:cxnSpLocks noChangeShapeType="1"/>
            <a:endCxn id="5130" idx="0"/>
          </p:cNvCxnSpPr>
          <p:nvPr/>
        </p:nvCxnSpPr>
        <p:spPr bwMode="auto">
          <a:xfrm rot="16200000" flipH="1">
            <a:off x="3776724" y="3014846"/>
            <a:ext cx="217488" cy="499696"/>
          </a:xfrm>
          <a:prstGeom prst="bentConnector3">
            <a:avLst>
              <a:gd name="adj1" fmla="val 4963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32" name="AutoShape 15"/>
          <p:cNvCxnSpPr>
            <a:cxnSpLocks noChangeShapeType="1"/>
            <a:stCxn id="5126" idx="2"/>
          </p:cNvCxnSpPr>
          <p:nvPr/>
        </p:nvCxnSpPr>
        <p:spPr bwMode="auto">
          <a:xfrm rot="16200000" flipH="1">
            <a:off x="3255414" y="2137081"/>
            <a:ext cx="246062" cy="235926"/>
          </a:xfrm>
          <a:prstGeom prst="bentConnector3">
            <a:avLst>
              <a:gd name="adj1" fmla="val 4967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33" name="AutoShape 16"/>
          <p:cNvCxnSpPr>
            <a:cxnSpLocks noChangeShapeType="1"/>
            <a:stCxn id="247812" idx="2"/>
            <a:endCxn id="5126" idx="0"/>
          </p:cNvCxnSpPr>
          <p:nvPr/>
        </p:nvCxnSpPr>
        <p:spPr bwMode="auto">
          <a:xfrm rot="5400000">
            <a:off x="3104112" y="1581944"/>
            <a:ext cx="3127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7825" name="AutoShape 17"/>
          <p:cNvSpPr>
            <a:spLocks noChangeArrowheads="1"/>
          </p:cNvSpPr>
          <p:nvPr/>
        </p:nvSpPr>
        <p:spPr bwMode="auto">
          <a:xfrm>
            <a:off x="1836128" y="3702050"/>
            <a:ext cx="1153257" cy="323850"/>
          </a:xfrm>
          <a:prstGeom prst="flowChart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defRPr/>
            </a:pPr>
            <a:r>
              <a:rPr lang="en-US" sz="1600">
                <a:latin typeface="+mn-lt"/>
              </a:rPr>
              <a:t>Raw Data</a:t>
            </a:r>
          </a:p>
        </p:txBody>
      </p:sp>
      <p:cxnSp>
        <p:nvCxnSpPr>
          <p:cNvPr id="5135" name="AutoShape 18"/>
          <p:cNvCxnSpPr>
            <a:cxnSpLocks noChangeShapeType="1"/>
            <a:stCxn id="247820" idx="2"/>
            <a:endCxn id="5130" idx="3"/>
          </p:cNvCxnSpPr>
          <p:nvPr/>
        </p:nvCxnSpPr>
        <p:spPr bwMode="auto">
          <a:xfrm rot="5400000">
            <a:off x="4796754" y="2824469"/>
            <a:ext cx="842963" cy="82647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36" name="AutoShape 19"/>
          <p:cNvCxnSpPr>
            <a:cxnSpLocks noChangeShapeType="1"/>
            <a:stCxn id="247825" idx="3"/>
            <a:endCxn id="5130" idx="1"/>
          </p:cNvCxnSpPr>
          <p:nvPr/>
        </p:nvCxnSpPr>
        <p:spPr bwMode="auto">
          <a:xfrm flipV="1">
            <a:off x="2989384" y="3659189"/>
            <a:ext cx="474785" cy="204787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5137" name="AutoShape 20"/>
          <p:cNvCxnSpPr>
            <a:cxnSpLocks noChangeShapeType="1"/>
            <a:stCxn id="5130" idx="2"/>
            <a:endCxn id="5145" idx="1"/>
          </p:cNvCxnSpPr>
          <p:nvPr/>
        </p:nvCxnSpPr>
        <p:spPr bwMode="auto">
          <a:xfrm rot="5400000">
            <a:off x="2966305" y="3433153"/>
            <a:ext cx="657225" cy="168079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38" name="AutoShape 21"/>
          <p:cNvCxnSpPr>
            <a:cxnSpLocks noChangeShapeType="1"/>
            <a:stCxn id="5130" idx="2"/>
            <a:endCxn id="5146" idx="1"/>
          </p:cNvCxnSpPr>
          <p:nvPr/>
        </p:nvCxnSpPr>
        <p:spPr bwMode="auto">
          <a:xfrm rot="5400000">
            <a:off x="3715239" y="4217012"/>
            <a:ext cx="692150" cy="14800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39" name="AutoShape 22"/>
          <p:cNvCxnSpPr>
            <a:cxnSpLocks noChangeShapeType="1"/>
            <a:stCxn id="5130" idx="2"/>
            <a:endCxn id="5147" idx="1"/>
          </p:cNvCxnSpPr>
          <p:nvPr/>
        </p:nvCxnSpPr>
        <p:spPr bwMode="auto">
          <a:xfrm rot="16200000" flipH="1">
            <a:off x="4402199" y="3678055"/>
            <a:ext cx="681037" cy="1214804"/>
          </a:xfrm>
          <a:prstGeom prst="bentConnector3">
            <a:avLst>
              <a:gd name="adj1" fmla="val 4988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7572396" y="1458913"/>
            <a:ext cx="1252903" cy="4906962"/>
            <a:chOff x="7709827" y="1497013"/>
            <a:chExt cx="1358635" cy="4906962"/>
          </a:xfrm>
        </p:grpSpPr>
        <p:sp>
          <p:nvSpPr>
            <p:cNvPr id="5181" name="Rectangle 3"/>
            <p:cNvSpPr>
              <a:spLocks noChangeArrowheads="1"/>
            </p:cNvSpPr>
            <p:nvPr/>
          </p:nvSpPr>
          <p:spPr bwMode="auto">
            <a:xfrm>
              <a:off x="7709827" y="1497013"/>
              <a:ext cx="1358635" cy="4906962"/>
            </a:xfrm>
            <a:prstGeom prst="rect">
              <a:avLst/>
            </a:prstGeom>
            <a:gradFill rotWithShape="0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5182" name="Rectangle 23"/>
            <p:cNvSpPr>
              <a:spLocks noChangeArrowheads="1"/>
            </p:cNvSpPr>
            <p:nvPr/>
          </p:nvSpPr>
          <p:spPr bwMode="auto">
            <a:xfrm>
              <a:off x="7883526" y="1962151"/>
              <a:ext cx="885693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2400" dirty="0">
                  <a:latin typeface="+mn-lt"/>
                </a:rPr>
                <a:t>Tier 0,1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100" dirty="0">
                  <a:latin typeface="+mn-lt"/>
                </a:rPr>
                <a:t>Collaboration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100" dirty="0">
                  <a:latin typeface="+mn-lt"/>
                </a:rPr>
                <a:t>wide</a:t>
              </a:r>
            </a:p>
          </p:txBody>
        </p:sp>
        <p:sp>
          <p:nvSpPr>
            <p:cNvPr id="5183" name="Rectangle 24"/>
            <p:cNvSpPr>
              <a:spLocks noChangeArrowheads="1"/>
            </p:cNvSpPr>
            <p:nvPr/>
          </p:nvSpPr>
          <p:spPr bwMode="auto">
            <a:xfrm>
              <a:off x="7871487" y="4229100"/>
              <a:ext cx="885692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2400">
                  <a:latin typeface="+mn-lt"/>
                </a:rPr>
                <a:t>Tier 2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600">
                  <a:latin typeface="+mn-lt"/>
                </a:rPr>
                <a:t>Analysis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600">
                  <a:latin typeface="+mn-lt"/>
                </a:rPr>
                <a:t>Groups</a:t>
              </a:r>
            </a:p>
          </p:txBody>
        </p:sp>
        <p:sp>
          <p:nvSpPr>
            <p:cNvPr id="5184" name="Rectangle 25"/>
            <p:cNvSpPr>
              <a:spLocks noChangeArrowheads="1"/>
            </p:cNvSpPr>
            <p:nvPr/>
          </p:nvSpPr>
          <p:spPr bwMode="auto">
            <a:xfrm>
              <a:off x="7787294" y="5684839"/>
              <a:ext cx="885691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2400" dirty="0">
                  <a:latin typeface="+mn-lt"/>
                </a:rPr>
                <a:t>Tier 3, 4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rgbClr val="600000"/>
                </a:buClr>
              </a:pPr>
              <a:r>
                <a:rPr lang="en-US" sz="1600" dirty="0">
                  <a:latin typeface="+mn-lt"/>
                </a:rPr>
                <a:t>Physicists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15108" y="5006976"/>
            <a:ext cx="1159120" cy="1204913"/>
            <a:chOff x="256" y="1424"/>
            <a:chExt cx="520" cy="728"/>
          </a:xfrm>
        </p:grpSpPr>
        <p:sp>
          <p:nvSpPr>
            <p:cNvPr id="5179" name="AutoShape 27"/>
            <p:cNvSpPr>
              <a:spLocks noChangeArrowheads="1"/>
            </p:cNvSpPr>
            <p:nvPr/>
          </p:nvSpPr>
          <p:spPr bwMode="auto">
            <a:xfrm>
              <a:off x="320" y="1856"/>
              <a:ext cx="456" cy="296"/>
            </a:xfrm>
            <a:prstGeom prst="curvedUpArrow">
              <a:avLst>
                <a:gd name="adj1" fmla="val 30811"/>
                <a:gd name="adj2" fmla="val 6162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5180" name="AutoShape 28"/>
            <p:cNvSpPr>
              <a:spLocks noChangeArrowheads="1"/>
            </p:cNvSpPr>
            <p:nvPr/>
          </p:nvSpPr>
          <p:spPr bwMode="auto">
            <a:xfrm flipH="1">
              <a:off x="256" y="1424"/>
              <a:ext cx="488" cy="328"/>
            </a:xfrm>
            <a:prstGeom prst="curvedDownArrow">
              <a:avLst>
                <a:gd name="adj1" fmla="val 29756"/>
                <a:gd name="adj2" fmla="val 5951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056543" y="1690689"/>
            <a:ext cx="398585" cy="549275"/>
            <a:chOff x="256" y="1424"/>
            <a:chExt cx="520" cy="728"/>
          </a:xfrm>
        </p:grpSpPr>
        <p:sp>
          <p:nvSpPr>
            <p:cNvPr id="5177" name="AutoShape 30"/>
            <p:cNvSpPr>
              <a:spLocks noChangeArrowheads="1"/>
            </p:cNvSpPr>
            <p:nvPr/>
          </p:nvSpPr>
          <p:spPr bwMode="auto">
            <a:xfrm>
              <a:off x="320" y="1856"/>
              <a:ext cx="456" cy="296"/>
            </a:xfrm>
            <a:prstGeom prst="curvedUpArrow">
              <a:avLst>
                <a:gd name="adj1" fmla="val 30811"/>
                <a:gd name="adj2" fmla="val 6162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5178" name="AutoShape 31"/>
            <p:cNvSpPr>
              <a:spLocks noChangeArrowheads="1"/>
            </p:cNvSpPr>
            <p:nvPr/>
          </p:nvSpPr>
          <p:spPr bwMode="auto">
            <a:xfrm flipH="1">
              <a:off x="256" y="1424"/>
              <a:ext cx="488" cy="328"/>
            </a:xfrm>
            <a:prstGeom prst="curvedDownArrow">
              <a:avLst>
                <a:gd name="adj1" fmla="val 29756"/>
                <a:gd name="adj2" fmla="val 5951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53966" y="3384550"/>
            <a:ext cx="578826" cy="882650"/>
            <a:chOff x="256" y="1424"/>
            <a:chExt cx="520" cy="728"/>
          </a:xfrm>
        </p:grpSpPr>
        <p:sp>
          <p:nvSpPr>
            <p:cNvPr id="5175" name="AutoShape 33"/>
            <p:cNvSpPr>
              <a:spLocks noChangeArrowheads="1"/>
            </p:cNvSpPr>
            <p:nvPr/>
          </p:nvSpPr>
          <p:spPr bwMode="auto">
            <a:xfrm>
              <a:off x="320" y="1856"/>
              <a:ext cx="456" cy="296"/>
            </a:xfrm>
            <a:prstGeom prst="curvedUpArrow">
              <a:avLst>
                <a:gd name="adj1" fmla="val 30811"/>
                <a:gd name="adj2" fmla="val 6162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5176" name="AutoShape 34"/>
            <p:cNvSpPr>
              <a:spLocks noChangeArrowheads="1"/>
            </p:cNvSpPr>
            <p:nvPr/>
          </p:nvSpPr>
          <p:spPr bwMode="auto">
            <a:xfrm flipH="1">
              <a:off x="256" y="1424"/>
              <a:ext cx="488" cy="328"/>
            </a:xfrm>
            <a:prstGeom prst="curvedDownArrow">
              <a:avLst>
                <a:gd name="adj1" fmla="val 29756"/>
                <a:gd name="adj2" fmla="val 5951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+mn-lt"/>
              </a:endParaRPr>
            </a:p>
          </p:txBody>
        </p:sp>
      </p:grpSp>
      <p:sp>
        <p:nvSpPr>
          <p:cNvPr id="5144" name="AutoShape 35"/>
          <p:cNvSpPr>
            <a:spLocks noChangeArrowheads="1"/>
          </p:cNvSpPr>
          <p:nvPr/>
        </p:nvSpPr>
        <p:spPr bwMode="auto">
          <a:xfrm>
            <a:off x="3418743" y="5794376"/>
            <a:ext cx="1330569" cy="525463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Physics Analysis</a:t>
            </a:r>
          </a:p>
        </p:txBody>
      </p:sp>
      <p:sp>
        <p:nvSpPr>
          <p:cNvPr id="5145" name="AutoShape 36"/>
          <p:cNvSpPr>
            <a:spLocks noChangeArrowheads="1"/>
          </p:cNvSpPr>
          <p:nvPr/>
        </p:nvSpPr>
        <p:spPr bwMode="auto">
          <a:xfrm>
            <a:off x="2102828" y="4602163"/>
            <a:ext cx="704850" cy="798512"/>
          </a:xfrm>
          <a:prstGeom prst="flowChartMagneticDisk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 Physics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Objects</a:t>
            </a:r>
          </a:p>
        </p:txBody>
      </p:sp>
      <p:sp>
        <p:nvSpPr>
          <p:cNvPr id="5146" name="AutoShape 37"/>
          <p:cNvSpPr>
            <a:spLocks noChangeArrowheads="1"/>
          </p:cNvSpPr>
          <p:nvPr/>
        </p:nvSpPr>
        <p:spPr bwMode="auto">
          <a:xfrm>
            <a:off x="3635620" y="4637088"/>
            <a:ext cx="703385" cy="800100"/>
          </a:xfrm>
          <a:prstGeom prst="flowChartMagneticDisk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 Physics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Objects</a:t>
            </a:r>
          </a:p>
        </p:txBody>
      </p:sp>
      <p:sp>
        <p:nvSpPr>
          <p:cNvPr id="5147" name="AutoShape 38"/>
          <p:cNvSpPr>
            <a:spLocks noChangeArrowheads="1"/>
          </p:cNvSpPr>
          <p:nvPr/>
        </p:nvSpPr>
        <p:spPr bwMode="auto">
          <a:xfrm>
            <a:off x="4998428" y="4625976"/>
            <a:ext cx="704850" cy="798513"/>
          </a:xfrm>
          <a:prstGeom prst="flowChartMagneticDisk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 Physics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</a:pPr>
            <a:r>
              <a:rPr lang="en-US" sz="1600">
                <a:latin typeface="+mn-lt"/>
              </a:rPr>
              <a:t>Objects</a:t>
            </a:r>
          </a:p>
        </p:txBody>
      </p:sp>
      <p:cxnSp>
        <p:nvCxnSpPr>
          <p:cNvPr id="5148" name="AutoShape 39"/>
          <p:cNvCxnSpPr>
            <a:cxnSpLocks noChangeShapeType="1"/>
            <a:stCxn id="5147" idx="3"/>
            <a:endCxn id="5144" idx="3"/>
          </p:cNvCxnSpPr>
          <p:nvPr/>
        </p:nvCxnSpPr>
        <p:spPr bwMode="auto">
          <a:xfrm rot="5400000">
            <a:off x="4733010" y="5440790"/>
            <a:ext cx="633412" cy="60080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5149" name="AutoShape 40"/>
          <p:cNvCxnSpPr>
            <a:cxnSpLocks noChangeShapeType="1"/>
            <a:stCxn id="5146" idx="3"/>
            <a:endCxn id="5144" idx="0"/>
          </p:cNvCxnSpPr>
          <p:nvPr/>
        </p:nvCxnSpPr>
        <p:spPr bwMode="auto">
          <a:xfrm rot="16200000" flipH="1">
            <a:off x="3858542" y="5567425"/>
            <a:ext cx="357187" cy="96715"/>
          </a:xfrm>
          <a:prstGeom prst="bentConnector3">
            <a:avLst>
              <a:gd name="adj1" fmla="val 49778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5150" name="AutoShape 41"/>
          <p:cNvCxnSpPr>
            <a:cxnSpLocks noChangeShapeType="1"/>
          </p:cNvCxnSpPr>
          <p:nvPr/>
        </p:nvCxnSpPr>
        <p:spPr bwMode="auto">
          <a:xfrm rot="16200000" flipH="1">
            <a:off x="2869957" y="5172808"/>
            <a:ext cx="590550" cy="104628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pic>
        <p:nvPicPr>
          <p:cNvPr id="247850" name="Picture 42" descr="D:\MyFiles\department\ext-rev-00\people_scal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3731" y="1558925"/>
            <a:ext cx="666750" cy="482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6372959" y="3365500"/>
            <a:ext cx="800100" cy="703263"/>
            <a:chOff x="4176" y="2211"/>
            <a:chExt cx="563" cy="472"/>
          </a:xfrm>
        </p:grpSpPr>
        <p:pic>
          <p:nvPicPr>
            <p:cNvPr id="5172" name="Picture 44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" y="237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73" name="Picture 45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72" y="2472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74" name="Picture 46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2" y="2211"/>
              <a:ext cx="307" cy="27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884985" y="5102225"/>
            <a:ext cx="1299797" cy="1341438"/>
            <a:chOff x="3832" y="3376"/>
            <a:chExt cx="915" cy="899"/>
          </a:xfrm>
        </p:grpSpPr>
        <p:pic>
          <p:nvPicPr>
            <p:cNvPr id="5155" name="Picture 48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0" y="3856"/>
              <a:ext cx="237" cy="16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56" name="Picture 49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" y="337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57" name="Picture 50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72" y="3472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58" name="Picture 51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3568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59" name="Picture 52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04" y="385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0" name="Picture 53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0" y="3640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1" name="Picture 54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8" y="3760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2" name="Picture 55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" y="3952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3" name="Picture 56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4" y="3968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4" name="Picture 57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0" y="373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5" name="Picture 58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8" y="3520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6" name="Picture 59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2" y="3800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7" name="Picture 60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0" y="4064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8" name="Picture 61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3757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69" name="Picture 62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3621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70" name="Picture 63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4" y="385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71" name="Picture 64" descr="D:\MyFiles\department\ext-rev-00\people_scale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4" y="3976"/>
              <a:ext cx="307" cy="21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5154" name="Text Box 65"/>
          <p:cNvSpPr txBox="1">
            <a:spLocks noChangeArrowheads="1"/>
          </p:cNvSpPr>
          <p:nvPr/>
        </p:nvSpPr>
        <p:spPr bwMode="auto">
          <a:xfrm rot="5400000">
            <a:off x="-1808468" y="3540083"/>
            <a:ext cx="4519612" cy="36997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B" sz="2000">
                <a:solidFill>
                  <a:schemeClr val="bg1"/>
                </a:solidFill>
                <a:latin typeface="+mn-lt"/>
              </a:rPr>
              <a:t>INCREASING DATA FLOW</a:t>
            </a:r>
            <a:endParaRPr lang="en-GB" sz="2000">
              <a:latin typeface="+mn-lt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775331" y="0"/>
          <a:ext cx="1368669" cy="1371600"/>
        </p:xfrm>
        <a:graphic>
          <a:graphicData uri="http://schemas.openxmlformats.org/presentationml/2006/ole">
            <p:oleObj spid="_x0000_s410626" name="Document" r:id="rId5" imgW="3010680" imgH="301752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7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7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heee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675" y="1404938"/>
            <a:ext cx="3717925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930525" y="142875"/>
            <a:ext cx="6213475" cy="785813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      Why (particularly) the LHC?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950" y="1512888"/>
            <a:ext cx="4038600" cy="4940300"/>
            <a:chOff x="1632" y="288"/>
            <a:chExt cx="2688" cy="3936"/>
          </a:xfrm>
        </p:grpSpPr>
        <p:sp>
          <p:nvSpPr>
            <p:cNvPr id="40975" name="Rectangle 5"/>
            <p:cNvSpPr>
              <a:spLocks noChangeArrowheads="1"/>
            </p:cNvSpPr>
            <p:nvPr/>
          </p:nvSpPr>
          <p:spPr bwMode="auto">
            <a:xfrm>
              <a:off x="1632" y="288"/>
              <a:ext cx="2688" cy="393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pic>
          <p:nvPicPr>
            <p:cNvPr id="40976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26"/>
            <a:stretch>
              <a:fillRect/>
            </a:stretch>
          </p:blipFill>
          <p:spPr bwMode="auto">
            <a:xfrm>
              <a:off x="1697" y="336"/>
              <a:ext cx="2522" cy="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7" name="Text Box 8"/>
          <p:cNvSpPr txBox="1">
            <a:spLocks noChangeArrowheads="1"/>
          </p:cNvSpPr>
          <p:nvPr/>
        </p:nvSpPr>
        <p:spPr bwMode="auto">
          <a:xfrm rot="-5400000">
            <a:off x="2605882" y="3191668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+mn-lt"/>
              </a:rPr>
              <a:t>10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orders of magnitude</a:t>
            </a:r>
          </a:p>
        </p:txBody>
      </p:sp>
      <p:sp>
        <p:nvSpPr>
          <p:cNvPr id="40968" name="AutoShape 9"/>
          <p:cNvSpPr>
            <a:spLocks noChangeArrowheads="1"/>
          </p:cNvSpPr>
          <p:nvPr/>
        </p:nvSpPr>
        <p:spPr bwMode="auto">
          <a:xfrm>
            <a:off x="4475163" y="4232275"/>
            <a:ext cx="1782683" cy="917079"/>
          </a:xfrm>
          <a:prstGeom prst="leftArrow">
            <a:avLst>
              <a:gd name="adj1" fmla="val 50000"/>
              <a:gd name="adj2" fmla="val 60496"/>
            </a:avLst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0066FF"/>
                </a:solidFill>
                <a:latin typeface="+mn-lt"/>
              </a:rPr>
              <a:t>The HIGGS</a:t>
            </a:r>
          </a:p>
        </p:txBody>
      </p:sp>
      <p:sp>
        <p:nvSpPr>
          <p:cNvPr id="40969" name="AutoShape 10"/>
          <p:cNvSpPr>
            <a:spLocks noChangeArrowheads="1"/>
          </p:cNvSpPr>
          <p:nvPr/>
        </p:nvSpPr>
        <p:spPr bwMode="auto">
          <a:xfrm>
            <a:off x="4475163" y="1774825"/>
            <a:ext cx="2388068" cy="917079"/>
          </a:xfrm>
          <a:prstGeom prst="leftArrow">
            <a:avLst>
              <a:gd name="adj1" fmla="val 50000"/>
              <a:gd name="adj2" fmla="val 73998"/>
            </a:avLst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0066FF"/>
                </a:solidFill>
                <a:latin typeface="+mn-lt"/>
              </a:rPr>
              <a:t>All interactions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4495800" y="5267325"/>
            <a:ext cx="3352800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r">
              <a:lnSpc>
                <a:spcPct val="90000"/>
              </a:lnSpc>
              <a:spcBef>
                <a:spcPct val="20000"/>
              </a:spcBef>
              <a:buSzPct val="50000"/>
            </a:pPr>
            <a:r>
              <a:rPr lang="en-US" sz="1900">
                <a:solidFill>
                  <a:srgbClr val="113453"/>
                </a:solidFill>
                <a:latin typeface="+mn-lt"/>
              </a:rPr>
              <a:t>“When you are face to face with a difficulty you are up against a discovery” Lord Kelvin</a:t>
            </a:r>
          </a:p>
        </p:txBody>
      </p:sp>
      <p:pic>
        <p:nvPicPr>
          <p:cNvPr id="40971" name="Picture 12" descr="kelv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1150" y="4191000"/>
            <a:ext cx="90805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2" name="Rectangle 14"/>
          <p:cNvSpPr>
            <a:spLocks noChangeArrowheads="1"/>
          </p:cNvSpPr>
          <p:nvPr/>
        </p:nvSpPr>
        <p:spPr bwMode="auto">
          <a:xfrm>
            <a:off x="4572000" y="714356"/>
            <a:ext cx="1883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2. Complexity</a:t>
            </a:r>
          </a:p>
        </p:txBody>
      </p:sp>
      <p:sp>
        <p:nvSpPr>
          <p:cNvPr id="40973" name="Rectangle 15"/>
          <p:cNvSpPr>
            <a:spLocks noChangeArrowheads="1"/>
          </p:cNvSpPr>
          <p:nvPr/>
        </p:nvSpPr>
        <p:spPr bwMode="auto">
          <a:xfrm>
            <a:off x="3132138" y="0"/>
            <a:ext cx="5761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85721" y="714356"/>
            <a:ext cx="3786214" cy="7207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Rare Phenomena</a:t>
            </a: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      - Huge Background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Who do you trust?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4800" y="774700"/>
            <a:ext cx="1981200" cy="1066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72000" tIns="36000" bIns="36000" anchor="ctr"/>
          <a:lstStyle/>
          <a:p>
            <a:pPr algn="r">
              <a:lnSpc>
                <a:spcPct val="90000"/>
              </a:lnSpc>
              <a:defRPr/>
            </a:pPr>
            <a:r>
              <a:rPr lang="en-GB" sz="400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No-one?</a:t>
            </a:r>
          </a:p>
        </p:txBody>
      </p:sp>
      <p:pic>
        <p:nvPicPr>
          <p:cNvPr id="50180" name="Picture 4" descr="ho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131" y="1524000"/>
            <a:ext cx="1814146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steven hawk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51" y="3905250"/>
            <a:ext cx="30670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skit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4166" y="944564"/>
            <a:ext cx="432288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web_spide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0385" y="1628776"/>
            <a:ext cx="28575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9" descr="VOM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354" y="4810126"/>
            <a:ext cx="244865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10" descr="bulldog loc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692" y="2130425"/>
            <a:ext cx="167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825262" y="5486400"/>
            <a:ext cx="3657600" cy="1066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72000" tIns="36000" bIns="36000" anchor="ctr"/>
          <a:lstStyle/>
          <a:p>
            <a:pPr>
              <a:lnSpc>
                <a:spcPct val="90000"/>
              </a:lnSpc>
              <a:defRPr/>
            </a:pPr>
            <a:r>
              <a:rPr lang="en-GB" sz="200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It depends on what you want… (assume its scientific collaboration)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do I Authorise? Digital Certificates</a:t>
            </a:r>
          </a:p>
        </p:txBody>
      </p:sp>
      <p:pic>
        <p:nvPicPr>
          <p:cNvPr id="51203" name="Picture 2" descr="authorisa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339" y="698500"/>
            <a:ext cx="750276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43" y="1066800"/>
            <a:ext cx="140237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28" y="4953000"/>
            <a:ext cx="208817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A6262A-0049-40FF-8667-76D66276D025}" type="slidenum">
              <a:rPr lang="en-GB" smtClean="0">
                <a:latin typeface="+mn-lt"/>
              </a:rPr>
              <a:pPr/>
              <a:t>82</a:t>
            </a:fld>
            <a:endParaRPr lang="en-GB" smtClean="0">
              <a:latin typeface="+mn-lt"/>
            </a:endParaRP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+mn-lt"/>
              </a:rPr>
              <a:t>Rise of the UK Grid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76375" y="949325"/>
            <a:ext cx="7127875" cy="5611813"/>
            <a:chOff x="930" y="780"/>
            <a:chExt cx="4275" cy="3376"/>
          </a:xfrm>
        </p:grpSpPr>
        <p:pic>
          <p:nvPicPr>
            <p:cNvPr id="1088522" name="Picture 10" descr="gridp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780"/>
              <a:ext cx="4275" cy="337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>
              <a:outerShdw dist="152928" dir="19101988" algn="ctr" rotWithShape="0">
                <a:srgbClr val="FFFF00">
                  <a:alpha val="50000"/>
                </a:srgbClr>
              </a:outerShdw>
            </a:effectLst>
          </p:spPr>
        </p:pic>
        <p:sp>
          <p:nvSpPr>
            <p:cNvPr id="58374" name="Text Box 11"/>
            <p:cNvSpPr txBox="1">
              <a:spLocks noChangeArrowheads="1"/>
            </p:cNvSpPr>
            <p:nvPr/>
          </p:nvSpPr>
          <p:spPr bwMode="auto">
            <a:xfrm rot="-971353">
              <a:off x="1111" y="2001"/>
              <a:ext cx="1153" cy="224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/>
              <a:r>
                <a:rPr lang="en-GB" sz="2400">
                  <a:solidFill>
                    <a:srgbClr val="000066"/>
                  </a:solidFill>
                  <a:latin typeface="+mn-lt"/>
                </a:rPr>
                <a:t>April 2001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DD611F-15EA-4170-B11F-776F2577EECD}" type="slidenum">
              <a:rPr lang="en-GB" smtClean="0">
                <a:latin typeface="+mn-lt"/>
              </a:rPr>
              <a:pPr/>
              <a:t>83</a:t>
            </a:fld>
            <a:endParaRPr lang="en-GB" smtClean="0">
              <a:latin typeface="+mn-lt"/>
            </a:endParaRP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pPr eaLnBrk="1" hangingPunct="1"/>
            <a:r>
              <a:rPr lang="en-GB" sz="4000" dirty="0" err="1" smtClean="0">
                <a:latin typeface="+mn-lt"/>
              </a:rPr>
              <a:t>GridPP</a:t>
            </a:r>
            <a:r>
              <a:rPr lang="en-GB" sz="4000" dirty="0" smtClean="0">
                <a:latin typeface="+mn-lt"/>
              </a:rPr>
              <a:t> – UK Grid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715250" y="1233488"/>
            <a:ext cx="1320800" cy="911225"/>
            <a:chOff x="480" y="1248"/>
            <a:chExt cx="1110" cy="766"/>
          </a:xfrm>
        </p:grpSpPr>
        <p:pic>
          <p:nvPicPr>
            <p:cNvPr id="59423" name="Picture 6" descr="Bristol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" y="1872"/>
              <a:ext cx="111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24" name="Picture 7" descr="Bristo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248"/>
              <a:ext cx="504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7" name="Picture 8" descr="Cambrid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325" y="754063"/>
            <a:ext cx="1905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0" descr="Edinburg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9425" y="2205038"/>
            <a:ext cx="901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11" descr="Glasg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0100" y="3429000"/>
            <a:ext cx="121126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2"/>
          <p:cNvPicPr>
            <a:picLocks noChangeAspect="1" noChangeArrowheads="1"/>
          </p:cNvPicPr>
          <p:nvPr/>
        </p:nvPicPr>
        <p:blipFill>
          <a:blip r:embed="rId8" cstate="print"/>
          <a:srcRect l="6950"/>
          <a:stretch>
            <a:fillRect/>
          </a:stretch>
        </p:blipFill>
        <p:spPr bwMode="auto">
          <a:xfrm>
            <a:off x="6588125" y="2744788"/>
            <a:ext cx="14700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3" descr="Liverpoo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3100" y="4076700"/>
            <a:ext cx="1447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Text Box 20"/>
          <p:cNvSpPr txBox="1">
            <a:spLocks noChangeArrowheads="1"/>
          </p:cNvSpPr>
          <p:nvPr/>
        </p:nvSpPr>
        <p:spPr bwMode="auto">
          <a:xfrm>
            <a:off x="93663" y="981075"/>
            <a:ext cx="5659437" cy="3624263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lIns="36000" tIns="0" rIns="36000" bIns="0"/>
          <a:lstStyle/>
          <a:p>
            <a:r>
              <a:rPr lang="en-GB" sz="2400">
                <a:solidFill>
                  <a:srgbClr val="000066"/>
                </a:solidFill>
                <a:latin typeface="+mn-lt"/>
              </a:rPr>
              <a:t>UK’s contribution to LHC computing:</a:t>
            </a:r>
          </a:p>
          <a:p>
            <a:pPr>
              <a:buFontTx/>
              <a:buChar char="-"/>
            </a:pPr>
            <a:r>
              <a:rPr lang="en-GB" sz="2400">
                <a:solidFill>
                  <a:srgbClr val="000066"/>
                </a:solidFill>
                <a:latin typeface="+mn-lt"/>
              </a:rPr>
              <a:t> 19 UK Universities, STFC and CERN</a:t>
            </a:r>
          </a:p>
          <a:p>
            <a:endParaRPr lang="en-GB" sz="2400">
              <a:solidFill>
                <a:srgbClr val="000066"/>
              </a:solidFill>
              <a:latin typeface="+mn-lt"/>
            </a:endParaRPr>
          </a:p>
          <a:p>
            <a:r>
              <a:rPr lang="en-GB">
                <a:solidFill>
                  <a:srgbClr val="000066"/>
                </a:solidFill>
                <a:latin typeface="+mn-lt"/>
              </a:rPr>
              <a:t>GridPP1 (2001- 2004)  £17M</a:t>
            </a:r>
          </a:p>
          <a:p>
            <a:r>
              <a:rPr lang="en-GB" i="1">
                <a:solidFill>
                  <a:srgbClr val="FF0000"/>
                </a:solidFill>
                <a:latin typeface="+mn-lt"/>
              </a:rPr>
              <a:t>“From Web to Grid”</a:t>
            </a:r>
          </a:p>
          <a:p>
            <a:endParaRPr lang="en-GB" i="1">
              <a:solidFill>
                <a:srgbClr val="FF0000"/>
              </a:solidFill>
              <a:latin typeface="+mn-lt"/>
            </a:endParaRPr>
          </a:p>
          <a:p>
            <a:r>
              <a:rPr lang="en-GB">
                <a:solidFill>
                  <a:srgbClr val="000066"/>
                </a:solidFill>
                <a:latin typeface="+mn-lt"/>
              </a:rPr>
              <a:t>GridPP2 (2004 - 2008) £16M</a:t>
            </a:r>
          </a:p>
          <a:p>
            <a:r>
              <a:rPr lang="en-GB" i="1">
                <a:solidFill>
                  <a:srgbClr val="FF0000"/>
                </a:solidFill>
                <a:latin typeface="+mn-lt"/>
              </a:rPr>
              <a:t>“From Prototype to Production”</a:t>
            </a:r>
          </a:p>
          <a:p>
            <a:endParaRPr lang="en-GB" i="1">
              <a:solidFill>
                <a:srgbClr val="FF0000"/>
              </a:solidFill>
              <a:latin typeface="+mn-lt"/>
            </a:endParaRPr>
          </a:p>
          <a:p>
            <a:r>
              <a:rPr lang="en-GB">
                <a:solidFill>
                  <a:srgbClr val="000066"/>
                </a:solidFill>
                <a:latin typeface="+mn-lt"/>
              </a:rPr>
              <a:t>GridPP3 (2008 – 2011) ~£30M</a:t>
            </a:r>
          </a:p>
          <a:p>
            <a:r>
              <a:rPr lang="en-GB" i="1">
                <a:solidFill>
                  <a:srgbClr val="FF0000"/>
                </a:solidFill>
                <a:latin typeface="+mn-lt"/>
              </a:rPr>
              <a:t>“From Production to Exploitation”</a:t>
            </a:r>
          </a:p>
        </p:txBody>
      </p:sp>
      <p:pic>
        <p:nvPicPr>
          <p:cNvPr id="59403" name="Picture 21" descr="CER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9000" y="712788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22" descr="Brun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2013" y="1952625"/>
            <a:ext cx="5746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23" descr="QMU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850" y="4400550"/>
            <a:ext cx="16002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24" descr="Sussex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77125" y="5594350"/>
            <a:ext cx="152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Picture 25" descr="RHU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5963" y="4905375"/>
            <a:ext cx="12112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8" name="Picture 26" descr="Lancast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93063" y="3141663"/>
            <a:ext cx="10795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9" name="Picture 27" descr="The University of Warwick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24813" y="6489700"/>
            <a:ext cx="1047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Picture 28" descr="UC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5825" y="6057900"/>
            <a:ext cx="6381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29" descr="Birmingham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11850" y="1304925"/>
            <a:ext cx="1828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613400" y="5481638"/>
            <a:ext cx="1371600" cy="609600"/>
            <a:chOff x="336" y="3408"/>
            <a:chExt cx="1200" cy="583"/>
          </a:xfrm>
        </p:grpSpPr>
        <p:pic>
          <p:nvPicPr>
            <p:cNvPr id="59421" name="Picture 31" descr="Sheffield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30" y="3408"/>
              <a:ext cx="43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22" name="Picture 32" descr="Sheffield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36" y="3888"/>
              <a:ext cx="1200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413" name="Picture 33" descr="Durham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8125" y="2168525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510213" y="6129338"/>
            <a:ext cx="1690687" cy="685800"/>
            <a:chOff x="2976" y="3216"/>
            <a:chExt cx="1632" cy="696"/>
          </a:xfrm>
        </p:grpSpPr>
        <p:pic>
          <p:nvPicPr>
            <p:cNvPr id="59419" name="Picture 35" descr="Swansea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976" y="3648"/>
              <a:ext cx="163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20" name="Picture 36" descr="Swansea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552" y="3216"/>
              <a:ext cx="51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415" name="Picture 37" descr="Mancheste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135938" y="3644900"/>
            <a:ext cx="7112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6" name="Picture 39" descr="Site Logo">
            <a:hlinkClick r:id="rId26" tooltip="Site Logo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254875" y="4976813"/>
            <a:ext cx="1781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7" name="Picture 14" descr="Oxford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235825" y="3284538"/>
            <a:ext cx="68421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8" name="Picture 45" descr="gridpp16_groupphotoa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7950" y="4976813"/>
            <a:ext cx="54022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WorldWide</a:t>
            </a:r>
            <a:r>
              <a:rPr lang="en-US" dirty="0" smtClean="0">
                <a:latin typeface="+mn-lt"/>
              </a:rPr>
              <a:t> Resources</a:t>
            </a:r>
          </a:p>
        </p:txBody>
      </p:sp>
      <p:pic>
        <p:nvPicPr>
          <p:cNvPr id="20483" name="Picture 5" descr="GridMapFeb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66294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7010400" y="1600200"/>
            <a:ext cx="17123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dirty="0">
                <a:latin typeface="+mn-lt"/>
              </a:rPr>
              <a:t> 55 Countries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dirty="0">
                <a:latin typeface="+mn-lt"/>
              </a:rPr>
              <a:t> 283 Sites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dirty="0">
                <a:latin typeface="+mn-lt"/>
              </a:rPr>
              <a:t> 180,000 CPUs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1800" dirty="0">
              <a:latin typeface="+mn-lt"/>
            </a:endParaRP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7253288" y="1219200"/>
            <a:ext cx="1212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 smtClean="0">
                <a:latin typeface="+mn-lt"/>
              </a:rPr>
              <a:t>Worldwide</a:t>
            </a:r>
            <a:endParaRPr lang="en-US" sz="1800" dirty="0">
              <a:latin typeface="+mn-lt"/>
            </a:endParaRP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7010400" y="3683000"/>
            <a:ext cx="1595309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>
                <a:latin typeface="+mn-lt"/>
              </a:rPr>
              <a:t> 23 Sites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>
                <a:latin typeface="+mn-lt"/>
              </a:rPr>
              <a:t> 20,000 CPUs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1800">
              <a:latin typeface="+mn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1800">
              <a:latin typeface="+mn-lt"/>
            </a:endParaRP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7600950" y="3302000"/>
            <a:ext cx="45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 smtClean="0">
                <a:latin typeface="+mn-lt"/>
              </a:rPr>
              <a:t>UK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 anchorCtr="0"/>
          <a:lstStyle/>
          <a:p>
            <a:pPr eaLnBrk="1" hangingPunct="1"/>
            <a:r>
              <a:rPr lang="en-GB" sz="2800" dirty="0" smtClean="0">
                <a:latin typeface="+mn-lt"/>
              </a:rPr>
              <a:t>Worldwide LHC Computing Grid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22263" y="719138"/>
            <a:ext cx="4105275" cy="2962275"/>
            <a:chOff x="-185" y="431"/>
            <a:chExt cx="2586" cy="1866"/>
          </a:xfrm>
        </p:grpSpPr>
        <p:pic>
          <p:nvPicPr>
            <p:cNvPr id="11293" name="Picture 67" descr="CTDR Cover Pho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60629">
              <a:off x="-185" y="431"/>
              <a:ext cx="1364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204" y="482"/>
              <a:ext cx="2197" cy="1815"/>
              <a:chOff x="229" y="572"/>
              <a:chExt cx="2197" cy="1815"/>
            </a:xfrm>
          </p:grpSpPr>
          <p:pic>
            <p:nvPicPr>
              <p:cNvPr id="11295" name="Picture 15" descr="atlastd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628930">
                <a:off x="229" y="572"/>
                <a:ext cx="1268" cy="17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11296" name="Picture 14" descr="untitled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647775">
                <a:off x="693" y="572"/>
                <a:ext cx="1280" cy="1792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</p:pic>
          <p:pic>
            <p:nvPicPr>
              <p:cNvPr id="11297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605591">
                <a:off x="1160" y="595"/>
                <a:ext cx="1266" cy="17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075" y="3933825"/>
            <a:ext cx="8639175" cy="22034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911975" y="3716338"/>
            <a:ext cx="2160588" cy="1800225"/>
            <a:chOff x="4354" y="2341"/>
            <a:chExt cx="1361" cy="1134"/>
          </a:xfrm>
        </p:grpSpPr>
        <p:sp>
          <p:nvSpPr>
            <p:cNvPr id="11290" name="Oval 16"/>
            <p:cNvSpPr>
              <a:spLocks noChangeArrowheads="1"/>
            </p:cNvSpPr>
            <p:nvPr/>
          </p:nvSpPr>
          <p:spPr bwMode="auto">
            <a:xfrm>
              <a:off x="5103" y="3158"/>
              <a:ext cx="612" cy="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 b="0">
                <a:latin typeface="+mn-lt"/>
              </a:endParaRPr>
            </a:p>
          </p:txBody>
        </p:sp>
        <p:sp>
          <p:nvSpPr>
            <p:cNvPr id="11291" name="Rectangle 17"/>
            <p:cNvSpPr>
              <a:spLocks noChangeArrowheads="1"/>
            </p:cNvSpPr>
            <p:nvPr/>
          </p:nvSpPr>
          <p:spPr bwMode="auto">
            <a:xfrm>
              <a:off x="4354" y="2341"/>
              <a:ext cx="1361" cy="422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>
                  <a:solidFill>
                    <a:srgbClr val="333399"/>
                  </a:solidFill>
                  <a:latin typeface="+mn-lt"/>
                </a:rPr>
                <a:t>~100,000 fastest</a:t>
              </a:r>
            </a:p>
            <a:p>
              <a:pPr algn="ctr"/>
              <a:r>
                <a:rPr lang="en-GB" sz="1800">
                  <a:solidFill>
                    <a:srgbClr val="333399"/>
                  </a:solidFill>
                  <a:latin typeface="+mn-lt"/>
                </a:rPr>
                <a:t> CPU cores</a:t>
              </a:r>
              <a:endParaRPr lang="en-US" sz="1800">
                <a:solidFill>
                  <a:srgbClr val="333399"/>
                </a:solidFill>
                <a:latin typeface="+mn-lt"/>
              </a:endParaRPr>
            </a:p>
          </p:txBody>
        </p:sp>
        <p:sp>
          <p:nvSpPr>
            <p:cNvPr id="11292" name="Line 47"/>
            <p:cNvSpPr>
              <a:spLocks noChangeShapeType="1"/>
            </p:cNvSpPr>
            <p:nvPr/>
          </p:nvSpPr>
          <p:spPr bwMode="auto">
            <a:xfrm>
              <a:off x="5149" y="2763"/>
              <a:ext cx="181" cy="39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4073525" y="4221163"/>
            <a:ext cx="5035550" cy="1979612"/>
            <a:chOff x="2566" y="3022"/>
            <a:chExt cx="3172" cy="1247"/>
          </a:xfrm>
        </p:grpSpPr>
        <p:sp>
          <p:nvSpPr>
            <p:cNvPr id="11287" name="Oval 21"/>
            <p:cNvSpPr>
              <a:spLocks noChangeArrowheads="1"/>
            </p:cNvSpPr>
            <p:nvPr/>
          </p:nvSpPr>
          <p:spPr bwMode="auto">
            <a:xfrm>
              <a:off x="5126" y="3952"/>
              <a:ext cx="612" cy="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 b="0">
                <a:latin typeface="+mn-lt"/>
              </a:endParaRPr>
            </a:p>
          </p:txBody>
        </p:sp>
        <p:sp>
          <p:nvSpPr>
            <p:cNvPr id="11288" name="Rectangle 22"/>
            <p:cNvSpPr>
              <a:spLocks noChangeArrowheads="1"/>
            </p:cNvSpPr>
            <p:nvPr/>
          </p:nvSpPr>
          <p:spPr bwMode="auto">
            <a:xfrm>
              <a:off x="2566" y="3022"/>
              <a:ext cx="1564" cy="458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>
                  <a:solidFill>
                    <a:srgbClr val="333399"/>
                  </a:solidFill>
                  <a:latin typeface="+mn-lt"/>
                </a:rPr>
                <a:t>New data will grow at</a:t>
              </a:r>
            </a:p>
            <a:p>
              <a:pPr algn="ctr"/>
              <a:r>
                <a:rPr lang="en-GB" sz="1800">
                  <a:solidFill>
                    <a:srgbClr val="333399"/>
                  </a:solidFill>
                  <a:latin typeface="+mn-lt"/>
                </a:rPr>
                <a:t>~15 PetaBytes/year</a:t>
              </a:r>
              <a:endParaRPr lang="en-US" sz="1800">
                <a:solidFill>
                  <a:srgbClr val="333399"/>
                </a:solidFill>
                <a:latin typeface="+mn-lt"/>
              </a:endParaRPr>
            </a:p>
          </p:txBody>
        </p:sp>
        <p:sp>
          <p:nvSpPr>
            <p:cNvPr id="11289" name="Line 49"/>
            <p:cNvSpPr>
              <a:spLocks noChangeShapeType="1"/>
            </p:cNvSpPr>
            <p:nvPr/>
          </p:nvSpPr>
          <p:spPr bwMode="auto">
            <a:xfrm>
              <a:off x="4130" y="3480"/>
              <a:ext cx="996" cy="6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</p:grpSp>
      <p:sp>
        <p:nvSpPr>
          <p:cNvPr id="1109047" name="Text Box 55"/>
          <p:cNvSpPr txBox="1">
            <a:spLocks noChangeArrowheads="1"/>
          </p:cNvSpPr>
          <p:nvPr/>
        </p:nvSpPr>
        <p:spPr bwMode="auto">
          <a:xfrm>
            <a:off x="323850" y="6264275"/>
            <a:ext cx="8496300" cy="487363"/>
          </a:xfrm>
          <a:prstGeom prst="rect">
            <a:avLst/>
          </a:prstGeom>
          <a:solidFill>
            <a:srgbClr val="CCFFCC"/>
          </a:solidFill>
          <a:ln w="38100" algn="ctr">
            <a:noFill/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+mn-lt"/>
              </a:rPr>
              <a:t>Need more than twice as much by </a:t>
            </a: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2010</a:t>
            </a:r>
            <a:endParaRPr lang="en-GB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3778250" y="728663"/>
            <a:ext cx="5149850" cy="609600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r>
              <a:rPr lang="en-GB">
                <a:latin typeface="+mn-lt"/>
              </a:rPr>
              <a:t>Computing Technical Design Reports</a:t>
            </a:r>
          </a:p>
          <a:p>
            <a:r>
              <a:rPr lang="en-GB">
                <a:latin typeface="+mn-lt"/>
              </a:rPr>
              <a:t>WLCG + 4 LHC experiments – June 2005</a:t>
            </a:r>
          </a:p>
        </p:txBody>
      </p: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4718049" y="1520825"/>
            <a:ext cx="4060825" cy="2141538"/>
            <a:chOff x="2927" y="958"/>
            <a:chExt cx="2558" cy="1349"/>
          </a:xfrm>
        </p:grpSpPr>
        <p:grpSp>
          <p:nvGrpSpPr>
            <p:cNvPr id="7" name="Group 69"/>
            <p:cNvGrpSpPr>
              <a:grpSpLocks/>
            </p:cNvGrpSpPr>
            <p:nvPr/>
          </p:nvGrpSpPr>
          <p:grpSpPr bwMode="auto">
            <a:xfrm>
              <a:off x="2927" y="958"/>
              <a:ext cx="2558" cy="1349"/>
              <a:chOff x="2927" y="958"/>
              <a:chExt cx="2558" cy="1349"/>
            </a:xfrm>
          </p:grpSpPr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3969" y="958"/>
                <a:ext cx="1516" cy="1349"/>
                <a:chOff x="3923" y="958"/>
                <a:chExt cx="1516" cy="1349"/>
              </a:xfrm>
            </p:grpSpPr>
            <p:grpSp>
              <p:nvGrpSpPr>
                <p:cNvPr id="9" name="Group 53"/>
                <p:cNvGrpSpPr>
                  <a:grpSpLocks/>
                </p:cNvGrpSpPr>
                <p:nvPr/>
              </p:nvGrpSpPr>
              <p:grpSpPr bwMode="auto">
                <a:xfrm>
                  <a:off x="3923" y="958"/>
                  <a:ext cx="1357" cy="1349"/>
                  <a:chOff x="3723" y="1129"/>
                  <a:chExt cx="1357" cy="1349"/>
                </a:xfrm>
              </p:grpSpPr>
              <p:graphicFrame>
                <p:nvGraphicFramePr>
                  <p:cNvPr id="11266" name="Object 40"/>
                  <p:cNvGraphicFramePr>
                    <a:graphicFrameLocks noChangeAspect="1"/>
                  </p:cNvGraphicFramePr>
                  <p:nvPr/>
                </p:nvGraphicFramePr>
                <p:xfrm>
                  <a:off x="3723" y="1129"/>
                  <a:ext cx="1357" cy="1349"/>
                </p:xfrm>
                <a:graphic>
                  <a:graphicData uri="http://schemas.openxmlformats.org/presentationml/2006/ole">
                    <p:oleObj spid="_x0000_s407554" name="Photo Editor Photo" r:id="rId9" imgW="3228571" imgH="3209524" progId="">
                      <p:embed/>
                    </p:oleObj>
                  </a:graphicData>
                </a:graphic>
              </p:graphicFrame>
              <p:sp>
                <p:nvSpPr>
                  <p:cNvPr id="11281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35" y="1452"/>
                    <a:ext cx="334" cy="349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GB" sz="1800">
                        <a:latin typeface="+mn-lt"/>
                      </a:rPr>
                      <a:t>All</a:t>
                    </a:r>
                  </a:p>
                  <a:p>
                    <a:pPr algn="ctr"/>
                    <a:r>
                      <a:rPr lang="en-GB" sz="1800">
                        <a:latin typeface="+mn-lt"/>
                      </a:rPr>
                      <a:t>Tier 2</a:t>
                    </a:r>
                  </a:p>
                </p:txBody>
              </p:sp>
              <p:sp>
                <p:nvSpPr>
                  <p:cNvPr id="11282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55" y="1810"/>
                    <a:ext cx="251" cy="174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>
                        <a:latin typeface="+mn-lt"/>
                      </a:rPr>
                      <a:t>43%</a:t>
                    </a:r>
                  </a:p>
                </p:txBody>
              </p:sp>
              <p:sp>
                <p:nvSpPr>
                  <p:cNvPr id="11283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11" y="1792"/>
                    <a:ext cx="334" cy="349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GB" sz="1800">
                        <a:solidFill>
                          <a:schemeClr val="bg1"/>
                        </a:solidFill>
                        <a:latin typeface="+mn-lt"/>
                      </a:rPr>
                      <a:t>All</a:t>
                    </a:r>
                  </a:p>
                  <a:p>
                    <a:pPr algn="ctr"/>
                    <a:r>
                      <a:rPr lang="en-GB" sz="1800">
                        <a:solidFill>
                          <a:schemeClr val="bg1"/>
                        </a:solidFill>
                        <a:latin typeface="+mn-lt"/>
                      </a:rPr>
                      <a:t>Tier 1</a:t>
                    </a:r>
                  </a:p>
                </p:txBody>
              </p:sp>
              <p:sp>
                <p:nvSpPr>
                  <p:cNvPr id="11284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6" y="2128"/>
                    <a:ext cx="251" cy="174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>
                        <a:solidFill>
                          <a:schemeClr val="bg1"/>
                        </a:solidFill>
                        <a:latin typeface="+mn-lt"/>
                      </a:rPr>
                      <a:t>39%</a:t>
                    </a:r>
                  </a:p>
                </p:txBody>
              </p:sp>
              <p:sp>
                <p:nvSpPr>
                  <p:cNvPr id="11285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37" y="1329"/>
                    <a:ext cx="321" cy="174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GB" sz="1800">
                        <a:latin typeface="+mn-lt"/>
                      </a:rPr>
                      <a:t>CERN</a:t>
                    </a:r>
                  </a:p>
                </p:txBody>
              </p:sp>
              <p:sp>
                <p:nvSpPr>
                  <p:cNvPr id="11286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8" y="1492"/>
                    <a:ext cx="251" cy="174"/>
                  </a:xfrm>
                  <a:prstGeom prst="rect">
                    <a:avLst/>
                  </a:prstGeom>
                  <a:noFill/>
                  <a:ln w="381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>
                        <a:latin typeface="+mn-lt"/>
                      </a:rPr>
                      <a:t>18%</a:t>
                    </a:r>
                  </a:p>
                </p:txBody>
              </p:sp>
            </p:grpSp>
            <p:sp>
              <p:nvSpPr>
                <p:cNvPr id="1128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076" y="975"/>
                  <a:ext cx="363" cy="349"/>
                </a:xfrm>
                <a:prstGeom prst="rect">
                  <a:avLst/>
                </a:prstGeom>
                <a:noFill/>
                <a:ln w="381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i="1">
                      <a:solidFill>
                        <a:srgbClr val="000066"/>
                      </a:solidFill>
                      <a:latin typeface="+mn-lt"/>
                    </a:rPr>
                    <a:t>TOTAL</a:t>
                  </a:r>
                </a:p>
                <a:p>
                  <a:r>
                    <a:rPr lang="en-GB" sz="1800" i="1">
                      <a:solidFill>
                        <a:srgbClr val="000066"/>
                      </a:solidFill>
                      <a:latin typeface="+mn-lt"/>
                    </a:rPr>
                    <a:t> CPU</a:t>
                  </a:r>
                </a:p>
              </p:txBody>
            </p:sp>
          </p:grpSp>
          <p:sp>
            <p:nvSpPr>
              <p:cNvPr id="11278" name="AutoShape 60"/>
              <p:cNvSpPr>
                <a:spLocks noChangeArrowheads="1"/>
              </p:cNvSpPr>
              <p:nvPr/>
            </p:nvSpPr>
            <p:spPr bwMode="auto">
              <a:xfrm>
                <a:off x="2927" y="1113"/>
                <a:ext cx="1110" cy="34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66 w 21600"/>
                  <a:gd name="T13" fmla="*/ 5387 h 21600"/>
                  <a:gd name="T14" fmla="*/ 18895 w 21600"/>
                  <a:gd name="T15" fmla="*/ 162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0000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</p:grpSp>
        <p:sp>
          <p:nvSpPr>
            <p:cNvPr id="11276" name="AutoShape 63"/>
            <p:cNvSpPr>
              <a:spLocks noChangeArrowheads="1"/>
            </p:cNvSpPr>
            <p:nvPr/>
          </p:nvSpPr>
          <p:spPr bwMode="auto">
            <a:xfrm rot="19684747">
              <a:off x="2949" y="1862"/>
              <a:ext cx="1110" cy="3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6 w 21600"/>
                <a:gd name="T13" fmla="*/ 5387 h 21600"/>
                <a:gd name="T14" fmla="*/ 18895 w 21600"/>
                <a:gd name="T15" fmla="*/ 16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0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04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35C254-F15B-4E2F-B2B5-66A06F18C5FA}" type="slidenum">
              <a:rPr lang="en-GB" smtClean="0">
                <a:latin typeface="+mn-lt"/>
              </a:rPr>
              <a:pPr/>
              <a:t>86</a:t>
            </a:fld>
            <a:endParaRPr lang="en-GB" smtClean="0">
              <a:latin typeface="+mn-lt"/>
            </a:endParaRPr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>
          <a:xfrm>
            <a:off x="1857356" y="0"/>
            <a:ext cx="5715008" cy="785794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latin typeface="+mn-lt"/>
              </a:rPr>
              <a:t>Grid Infrastructure</a:t>
            </a:r>
          </a:p>
        </p:txBody>
      </p:sp>
      <p:pic>
        <p:nvPicPr>
          <p:cNvPr id="12295" name="Picture 3" descr="osg+egee_sites_in LC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5075"/>
            <a:ext cx="91440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179388" y="981075"/>
            <a:ext cx="2793393" cy="1292662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800" b="0">
                <a:solidFill>
                  <a:srgbClr val="000066"/>
                </a:solidFill>
                <a:latin typeface="+mn-lt"/>
              </a:rPr>
              <a:t>WLCG based on</a:t>
            </a:r>
          </a:p>
          <a:p>
            <a:r>
              <a:rPr lang="en-GB" sz="2800" b="0">
                <a:solidFill>
                  <a:srgbClr val="000066"/>
                </a:solidFill>
                <a:latin typeface="+mn-lt"/>
              </a:rPr>
              <a:t>EGEE and OSG</a:t>
            </a:r>
          </a:p>
          <a:p>
            <a:r>
              <a:rPr lang="en-GB" sz="2800" b="0">
                <a:solidFill>
                  <a:srgbClr val="000066"/>
                </a:solidFill>
                <a:latin typeface="+mn-lt"/>
              </a:rPr>
              <a:t>Grid infrastructure.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13075" y="4303713"/>
            <a:ext cx="3816350" cy="2185987"/>
            <a:chOff x="2853" y="1207"/>
            <a:chExt cx="2181" cy="1295"/>
          </a:xfrm>
        </p:grpSpPr>
        <p:sp>
          <p:nvSpPr>
            <p:cNvPr id="12299" name="Oval 8"/>
            <p:cNvSpPr>
              <a:spLocks noChangeArrowheads="1"/>
            </p:cNvSpPr>
            <p:nvPr/>
          </p:nvSpPr>
          <p:spPr bwMode="auto">
            <a:xfrm>
              <a:off x="2853" y="1207"/>
              <a:ext cx="2181" cy="129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2300" name="Oval 9"/>
            <p:cNvSpPr>
              <a:spLocks noChangeArrowheads="1"/>
            </p:cNvSpPr>
            <p:nvPr/>
          </p:nvSpPr>
          <p:spPr bwMode="auto">
            <a:xfrm>
              <a:off x="2898" y="1441"/>
              <a:ext cx="1451" cy="84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2301" name="Oval 10"/>
            <p:cNvSpPr>
              <a:spLocks noChangeArrowheads="1"/>
            </p:cNvSpPr>
            <p:nvPr/>
          </p:nvSpPr>
          <p:spPr bwMode="auto">
            <a:xfrm>
              <a:off x="2956" y="1702"/>
              <a:ext cx="864" cy="4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2302" name="Text Box 11"/>
            <p:cNvSpPr txBox="1">
              <a:spLocks noChangeArrowheads="1"/>
            </p:cNvSpPr>
            <p:nvPr/>
          </p:nvSpPr>
          <p:spPr bwMode="auto">
            <a:xfrm>
              <a:off x="3015" y="1743"/>
              <a:ext cx="87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0">
                  <a:solidFill>
                    <a:srgbClr val="3366FF"/>
                  </a:solidFill>
                  <a:latin typeface="+mn-lt"/>
                </a:rPr>
                <a:t>GridPP</a:t>
              </a:r>
            </a:p>
          </p:txBody>
        </p:sp>
        <p:sp>
          <p:nvSpPr>
            <p:cNvPr id="12303" name="Text Box 12"/>
            <p:cNvSpPr txBox="1">
              <a:spLocks noChangeArrowheads="1"/>
            </p:cNvSpPr>
            <p:nvPr/>
          </p:nvSpPr>
          <p:spPr bwMode="auto">
            <a:xfrm>
              <a:off x="3773" y="1619"/>
              <a:ext cx="576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0">
                  <a:solidFill>
                    <a:srgbClr val="3366FF"/>
                  </a:solidFill>
                  <a:latin typeface="+mn-lt"/>
                </a:rPr>
                <a:t>WLCG</a:t>
              </a:r>
            </a:p>
          </p:txBody>
        </p: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4308" y="1478"/>
              <a:ext cx="71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0">
                  <a:solidFill>
                    <a:srgbClr val="3366FF"/>
                  </a:solidFill>
                  <a:latin typeface="+mn-lt"/>
                </a:rPr>
                <a:t>EGEE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348038" y="692150"/>
            <a:ext cx="5353050" cy="1800225"/>
            <a:chOff x="1194" y="813"/>
            <a:chExt cx="3372" cy="1134"/>
          </a:xfrm>
        </p:grpSpPr>
        <p:graphicFrame>
          <p:nvGraphicFramePr>
            <p:cNvPr id="12290" name="Object 16"/>
            <p:cNvGraphicFramePr>
              <a:graphicFrameLocks noChangeAspect="1"/>
            </p:cNvGraphicFramePr>
            <p:nvPr/>
          </p:nvGraphicFramePr>
          <p:xfrm>
            <a:off x="1194" y="813"/>
            <a:ext cx="3372" cy="576"/>
          </p:xfrm>
          <a:graphic>
            <a:graphicData uri="http://schemas.openxmlformats.org/presentationml/2006/ole">
              <p:oleObj spid="_x0000_s408578" name="Photo Editor Photo" r:id="rId5" imgW="5353797" imgH="914286" progId="">
                <p:embed/>
              </p:oleObj>
            </a:graphicData>
          </a:graphic>
        </p:graphicFrame>
        <p:graphicFrame>
          <p:nvGraphicFramePr>
            <p:cNvPr id="12291" name="Object 17"/>
            <p:cNvGraphicFramePr>
              <a:graphicFrameLocks noChangeAspect="1"/>
            </p:cNvGraphicFramePr>
            <p:nvPr/>
          </p:nvGraphicFramePr>
          <p:xfrm>
            <a:off x="1197" y="1593"/>
            <a:ext cx="3366" cy="354"/>
          </p:xfrm>
          <a:graphic>
            <a:graphicData uri="http://schemas.openxmlformats.org/presentationml/2006/ole">
              <p:oleObj spid="_x0000_s408579" name="Photo Editor Photo" r:id="rId6" imgW="5342857" imgH="561905" progId="">
                <p:embed/>
              </p:oleObj>
            </a:graphicData>
          </a:graphic>
        </p:graphicFrame>
        <p:graphicFrame>
          <p:nvGraphicFramePr>
            <p:cNvPr id="12292" name="Object 18"/>
            <p:cNvGraphicFramePr>
              <a:graphicFrameLocks noChangeAspect="1"/>
            </p:cNvGraphicFramePr>
            <p:nvPr/>
          </p:nvGraphicFramePr>
          <p:xfrm>
            <a:off x="1194" y="1366"/>
            <a:ext cx="3372" cy="294"/>
          </p:xfrm>
          <a:graphic>
            <a:graphicData uri="http://schemas.openxmlformats.org/presentationml/2006/ole">
              <p:oleObj spid="_x0000_s408580" name="Photo Editor Photo" r:id="rId7" imgW="5353797" imgH="466543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89"/>
          <p:cNvSpPr txBox="1">
            <a:spLocks noChangeArrowheads="1"/>
          </p:cNvSpPr>
          <p:nvPr/>
        </p:nvSpPr>
        <p:spPr bwMode="auto">
          <a:xfrm>
            <a:off x="7924106" y="5122863"/>
            <a:ext cx="561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+mn-lt"/>
              </a:rPr>
              <a:t>2013</a:t>
            </a:r>
            <a:endParaRPr lang="en-US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9" name="TextBox 89"/>
          <p:cNvSpPr txBox="1">
            <a:spLocks noChangeArrowheads="1"/>
          </p:cNvSpPr>
          <p:nvPr/>
        </p:nvSpPr>
        <p:spPr bwMode="auto">
          <a:xfrm>
            <a:off x="7339906" y="5122863"/>
            <a:ext cx="561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+mn-lt"/>
              </a:rPr>
              <a:t>2012</a:t>
            </a:r>
            <a:endParaRPr lang="en-US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8" name="TextBox 89"/>
          <p:cNvSpPr txBox="1">
            <a:spLocks noChangeArrowheads="1"/>
          </p:cNvSpPr>
          <p:nvPr/>
        </p:nvSpPr>
        <p:spPr bwMode="auto">
          <a:xfrm>
            <a:off x="6755706" y="5122863"/>
            <a:ext cx="561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+mn-lt"/>
              </a:rPr>
              <a:t>2011</a:t>
            </a:r>
            <a:endParaRPr lang="en-US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68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Factors of Ten</a:t>
            </a:r>
            <a:endParaRPr lang="en-US" dirty="0">
              <a:latin typeface="+mn-lt"/>
            </a:endParaRPr>
          </a:p>
        </p:txBody>
      </p:sp>
      <p:cxnSp>
        <p:nvCxnSpPr>
          <p:cNvPr id="34" name="Straight Connector 55"/>
          <p:cNvCxnSpPr>
            <a:cxnSpLocks noChangeShapeType="1"/>
          </p:cNvCxnSpPr>
          <p:nvPr/>
        </p:nvCxnSpPr>
        <p:spPr bwMode="auto">
          <a:xfrm>
            <a:off x="-324544" y="5275263"/>
            <a:ext cx="9498012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</p:spPr>
      </p:cxnSp>
      <p:cxnSp>
        <p:nvCxnSpPr>
          <p:cNvPr id="35" name="Straight Connector 57"/>
          <p:cNvCxnSpPr>
            <a:cxnSpLocks noChangeShapeType="1"/>
          </p:cNvCxnSpPr>
          <p:nvPr/>
        </p:nvCxnSpPr>
        <p:spPr bwMode="auto">
          <a:xfrm rot="5400000">
            <a:off x="481112" y="52744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36" name="Straight Connector 62"/>
          <p:cNvCxnSpPr>
            <a:cxnSpLocks noChangeShapeType="1"/>
          </p:cNvCxnSpPr>
          <p:nvPr/>
        </p:nvCxnSpPr>
        <p:spPr bwMode="auto">
          <a:xfrm rot="5400000">
            <a:off x="1178024" y="52744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37" name="Straight Connector 63"/>
          <p:cNvCxnSpPr>
            <a:cxnSpLocks noChangeShapeType="1"/>
          </p:cNvCxnSpPr>
          <p:nvPr/>
        </p:nvCxnSpPr>
        <p:spPr bwMode="auto">
          <a:xfrm rot="5400000">
            <a:off x="1874937" y="52744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38" name="Straight Connector 68"/>
          <p:cNvCxnSpPr>
            <a:cxnSpLocks noChangeShapeType="1"/>
          </p:cNvCxnSpPr>
          <p:nvPr/>
        </p:nvCxnSpPr>
        <p:spPr bwMode="auto">
          <a:xfrm rot="5400000">
            <a:off x="2568674" y="52744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39" name="Straight Connector 69"/>
          <p:cNvCxnSpPr>
            <a:cxnSpLocks noChangeShapeType="1"/>
          </p:cNvCxnSpPr>
          <p:nvPr/>
        </p:nvCxnSpPr>
        <p:spPr bwMode="auto">
          <a:xfrm rot="5400000">
            <a:off x="3265587" y="52744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40" name="Straight Connector 70"/>
          <p:cNvCxnSpPr>
            <a:cxnSpLocks noChangeShapeType="1"/>
          </p:cNvCxnSpPr>
          <p:nvPr/>
        </p:nvCxnSpPr>
        <p:spPr bwMode="auto">
          <a:xfrm rot="5400000">
            <a:off x="3962499" y="52744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41" name="Straight Connector 71"/>
          <p:cNvCxnSpPr>
            <a:cxnSpLocks noChangeShapeType="1"/>
          </p:cNvCxnSpPr>
          <p:nvPr/>
        </p:nvCxnSpPr>
        <p:spPr bwMode="auto">
          <a:xfrm rot="5400000">
            <a:off x="4654649" y="52744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42" name="Straight Connector 72"/>
          <p:cNvCxnSpPr>
            <a:cxnSpLocks noChangeShapeType="1"/>
          </p:cNvCxnSpPr>
          <p:nvPr/>
        </p:nvCxnSpPr>
        <p:spPr bwMode="auto">
          <a:xfrm rot="5400000">
            <a:off x="5348387" y="52744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43" name="Straight Connector 77"/>
          <p:cNvCxnSpPr>
            <a:cxnSpLocks noChangeShapeType="1"/>
          </p:cNvCxnSpPr>
          <p:nvPr/>
        </p:nvCxnSpPr>
        <p:spPr bwMode="auto">
          <a:xfrm rot="5400000">
            <a:off x="-217388" y="52744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sp>
        <p:nvSpPr>
          <p:cNvPr id="44" name="TextBox 81"/>
          <p:cNvSpPr txBox="1">
            <a:spLocks noChangeArrowheads="1"/>
          </p:cNvSpPr>
          <p:nvPr/>
        </p:nvSpPr>
        <p:spPr bwMode="auto">
          <a:xfrm>
            <a:off x="-41969" y="5122863"/>
            <a:ext cx="560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2001</a:t>
            </a:r>
          </a:p>
        </p:txBody>
      </p:sp>
      <p:sp>
        <p:nvSpPr>
          <p:cNvPr id="45" name="TextBox 82"/>
          <p:cNvSpPr txBox="1">
            <a:spLocks noChangeArrowheads="1"/>
          </p:cNvSpPr>
          <p:nvPr/>
        </p:nvSpPr>
        <p:spPr bwMode="auto">
          <a:xfrm>
            <a:off x="651768" y="5122863"/>
            <a:ext cx="56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2002</a:t>
            </a:r>
          </a:p>
        </p:txBody>
      </p:sp>
      <p:sp>
        <p:nvSpPr>
          <p:cNvPr id="46" name="TextBox 83"/>
          <p:cNvSpPr txBox="1">
            <a:spLocks noChangeArrowheads="1"/>
          </p:cNvSpPr>
          <p:nvPr/>
        </p:nvSpPr>
        <p:spPr bwMode="auto">
          <a:xfrm>
            <a:off x="1355031" y="5122863"/>
            <a:ext cx="560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2003</a:t>
            </a:r>
          </a:p>
        </p:txBody>
      </p:sp>
      <p:sp>
        <p:nvSpPr>
          <p:cNvPr id="47" name="TextBox 84"/>
          <p:cNvSpPr txBox="1">
            <a:spLocks noChangeArrowheads="1"/>
          </p:cNvSpPr>
          <p:nvPr/>
        </p:nvSpPr>
        <p:spPr bwMode="auto">
          <a:xfrm>
            <a:off x="2048768" y="5122863"/>
            <a:ext cx="56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2004</a:t>
            </a:r>
          </a:p>
        </p:txBody>
      </p:sp>
      <p:sp>
        <p:nvSpPr>
          <p:cNvPr id="48" name="TextBox 85"/>
          <p:cNvSpPr txBox="1">
            <a:spLocks noChangeArrowheads="1"/>
          </p:cNvSpPr>
          <p:nvPr/>
        </p:nvSpPr>
        <p:spPr bwMode="auto">
          <a:xfrm>
            <a:off x="2726631" y="5122863"/>
            <a:ext cx="560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2005</a:t>
            </a:r>
          </a:p>
        </p:txBody>
      </p:sp>
      <p:sp>
        <p:nvSpPr>
          <p:cNvPr id="49" name="TextBox 86"/>
          <p:cNvSpPr txBox="1">
            <a:spLocks noChangeArrowheads="1"/>
          </p:cNvSpPr>
          <p:nvPr/>
        </p:nvSpPr>
        <p:spPr bwMode="auto">
          <a:xfrm>
            <a:off x="3420368" y="5122863"/>
            <a:ext cx="56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2006</a:t>
            </a:r>
          </a:p>
        </p:txBody>
      </p:sp>
      <p:sp>
        <p:nvSpPr>
          <p:cNvPr id="50" name="TextBox 87"/>
          <p:cNvSpPr txBox="1">
            <a:spLocks noChangeArrowheads="1"/>
          </p:cNvSpPr>
          <p:nvPr/>
        </p:nvSpPr>
        <p:spPr bwMode="auto">
          <a:xfrm>
            <a:off x="4123631" y="5122863"/>
            <a:ext cx="560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2007</a:t>
            </a:r>
          </a:p>
        </p:txBody>
      </p:sp>
      <p:sp>
        <p:nvSpPr>
          <p:cNvPr id="51" name="TextBox 88"/>
          <p:cNvSpPr txBox="1">
            <a:spLocks noChangeArrowheads="1"/>
          </p:cNvSpPr>
          <p:nvPr/>
        </p:nvSpPr>
        <p:spPr bwMode="auto">
          <a:xfrm>
            <a:off x="4817368" y="5122863"/>
            <a:ext cx="56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latin typeface="+mn-lt"/>
              </a:rPr>
              <a:t>2008</a:t>
            </a:r>
          </a:p>
        </p:txBody>
      </p:sp>
      <p:sp>
        <p:nvSpPr>
          <p:cNvPr id="52" name="TextBox 89"/>
          <p:cNvSpPr txBox="1">
            <a:spLocks noChangeArrowheads="1"/>
          </p:cNvSpPr>
          <p:nvPr/>
        </p:nvSpPr>
        <p:spPr bwMode="auto">
          <a:xfrm>
            <a:off x="5460306" y="5122863"/>
            <a:ext cx="56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000000"/>
                </a:solidFill>
                <a:latin typeface="+mn-lt"/>
              </a:rPr>
              <a:t>2009</a:t>
            </a:r>
          </a:p>
        </p:txBody>
      </p:sp>
      <p:sp>
        <p:nvSpPr>
          <p:cNvPr id="53" name="5-Point Star 52"/>
          <p:cNvSpPr/>
          <p:nvPr/>
        </p:nvSpPr>
        <p:spPr bwMode="auto">
          <a:xfrm>
            <a:off x="6666806" y="4584700"/>
            <a:ext cx="449262" cy="482600"/>
          </a:xfrm>
          <a:prstGeom prst="star5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latin typeface="+mn-lt"/>
              <a:ea typeface="Arial" pitchFamily="-108" charset="0"/>
              <a:cs typeface="Arial" pitchFamily="-108" charset="0"/>
            </a:endParaRPr>
          </a:p>
        </p:txBody>
      </p:sp>
      <p:sp>
        <p:nvSpPr>
          <p:cNvPr id="54" name="TextBox 92"/>
          <p:cNvSpPr txBox="1">
            <a:spLocks noChangeArrowheads="1"/>
          </p:cNvSpPr>
          <p:nvPr/>
        </p:nvSpPr>
        <p:spPr bwMode="auto">
          <a:xfrm>
            <a:off x="372368" y="4851400"/>
            <a:ext cx="1835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+mn-lt"/>
              </a:rPr>
              <a:t>--------- GridPP1 ---------</a:t>
            </a:r>
          </a:p>
        </p:txBody>
      </p:sp>
      <p:sp>
        <p:nvSpPr>
          <p:cNvPr id="55" name="TextBox 93"/>
          <p:cNvSpPr txBox="1">
            <a:spLocks noChangeArrowheads="1"/>
          </p:cNvSpPr>
          <p:nvPr/>
        </p:nvSpPr>
        <p:spPr bwMode="auto">
          <a:xfrm>
            <a:off x="2421831" y="4749800"/>
            <a:ext cx="1835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7575D1"/>
                </a:solidFill>
                <a:latin typeface="+mn-lt"/>
              </a:rPr>
              <a:t>--------- GridPP2 ---------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44368" y="4589463"/>
            <a:ext cx="183575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</a:rPr>
              <a:t>--------- GridPP3 ---------</a:t>
            </a:r>
          </a:p>
        </p:txBody>
      </p:sp>
      <p:sp>
        <p:nvSpPr>
          <p:cNvPr id="57" name="TextBox 95"/>
          <p:cNvSpPr txBox="1">
            <a:spLocks noChangeArrowheads="1"/>
          </p:cNvSpPr>
          <p:nvPr/>
        </p:nvSpPr>
        <p:spPr bwMode="auto">
          <a:xfrm>
            <a:off x="4360168" y="4732338"/>
            <a:ext cx="8643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3CC33"/>
                </a:solidFill>
                <a:latin typeface="+mn-lt"/>
              </a:rPr>
              <a:t>GridPP2+</a:t>
            </a:r>
          </a:p>
        </p:txBody>
      </p:sp>
      <p:sp>
        <p:nvSpPr>
          <p:cNvPr id="58" name="TextBox 96"/>
          <p:cNvSpPr txBox="1">
            <a:spLocks noChangeArrowheads="1"/>
          </p:cNvSpPr>
          <p:nvPr/>
        </p:nvSpPr>
        <p:spPr bwMode="auto">
          <a:xfrm>
            <a:off x="507306" y="5468938"/>
            <a:ext cx="14697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000090"/>
                </a:solidFill>
                <a:latin typeface="+mn-lt"/>
              </a:rPr>
              <a:t>From Web to Grid</a:t>
            </a:r>
          </a:p>
        </p:txBody>
      </p:sp>
      <p:sp>
        <p:nvSpPr>
          <p:cNvPr id="59" name="TextBox 97"/>
          <p:cNvSpPr txBox="1">
            <a:spLocks noChangeArrowheads="1"/>
          </p:cNvSpPr>
          <p:nvPr/>
        </p:nvSpPr>
        <p:spPr bwMode="auto">
          <a:xfrm>
            <a:off x="2632968" y="5468938"/>
            <a:ext cx="210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000090"/>
                </a:solidFill>
                <a:latin typeface="+mn-lt"/>
              </a:rPr>
              <a:t>From Prototype to Production</a:t>
            </a:r>
          </a:p>
        </p:txBody>
      </p:sp>
      <p:sp>
        <p:nvSpPr>
          <p:cNvPr id="60" name="TextBox 98"/>
          <p:cNvSpPr txBox="1">
            <a:spLocks noChangeArrowheads="1"/>
          </p:cNvSpPr>
          <p:nvPr/>
        </p:nvSpPr>
        <p:spPr bwMode="auto">
          <a:xfrm>
            <a:off x="5155506" y="5468938"/>
            <a:ext cx="233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000090"/>
                </a:solidFill>
                <a:latin typeface="+mn-lt"/>
              </a:rPr>
              <a:t>From Production to Exploitation</a:t>
            </a:r>
          </a:p>
        </p:txBody>
      </p:sp>
      <p:cxnSp>
        <p:nvCxnSpPr>
          <p:cNvPr id="62" name="Straight Connector 71"/>
          <p:cNvCxnSpPr>
            <a:cxnSpLocks noChangeShapeType="1"/>
          </p:cNvCxnSpPr>
          <p:nvPr/>
        </p:nvCxnSpPr>
        <p:spPr bwMode="auto">
          <a:xfrm rot="5400000">
            <a:off x="5962749" y="52617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63" name="Straight Connector 72"/>
          <p:cNvCxnSpPr>
            <a:cxnSpLocks noChangeShapeType="1"/>
          </p:cNvCxnSpPr>
          <p:nvPr/>
        </p:nvCxnSpPr>
        <p:spPr bwMode="auto">
          <a:xfrm rot="5400000">
            <a:off x="6592987" y="52617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64" name="Straight Connector 71"/>
          <p:cNvCxnSpPr>
            <a:cxnSpLocks noChangeShapeType="1"/>
          </p:cNvCxnSpPr>
          <p:nvPr/>
        </p:nvCxnSpPr>
        <p:spPr bwMode="auto">
          <a:xfrm rot="5400000">
            <a:off x="7220049" y="5287169"/>
            <a:ext cx="225425" cy="1588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65" name="Straight Connector 72"/>
          <p:cNvCxnSpPr>
            <a:cxnSpLocks noChangeShapeType="1"/>
          </p:cNvCxnSpPr>
          <p:nvPr/>
        </p:nvCxnSpPr>
        <p:spPr bwMode="auto">
          <a:xfrm rot="5400000">
            <a:off x="7812187" y="52871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sp>
        <p:nvSpPr>
          <p:cNvPr id="67" name="TextBox 89"/>
          <p:cNvSpPr txBox="1">
            <a:spLocks noChangeArrowheads="1"/>
          </p:cNvSpPr>
          <p:nvPr/>
        </p:nvSpPr>
        <p:spPr bwMode="auto">
          <a:xfrm>
            <a:off x="6108006" y="5122863"/>
            <a:ext cx="561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+mn-lt"/>
              </a:rPr>
              <a:t>2010</a:t>
            </a:r>
            <a:endParaRPr lang="en-US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TextBox 89"/>
          <p:cNvSpPr txBox="1">
            <a:spLocks noChangeArrowheads="1"/>
          </p:cNvSpPr>
          <p:nvPr/>
        </p:nvSpPr>
        <p:spPr bwMode="auto">
          <a:xfrm>
            <a:off x="8533706" y="5122863"/>
            <a:ext cx="561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+mn-lt"/>
              </a:rPr>
              <a:t>2014</a:t>
            </a:r>
            <a:endParaRPr lang="en-US" sz="14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rot="5400000">
            <a:off x="8421787" y="5287169"/>
            <a:ext cx="225425" cy="1587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/>
          </a:ln>
        </p:spPr>
      </p:cxnSp>
      <p:sp>
        <p:nvSpPr>
          <p:cNvPr id="74" name="TextBox 73"/>
          <p:cNvSpPr txBox="1"/>
          <p:nvPr/>
        </p:nvSpPr>
        <p:spPr>
          <a:xfrm>
            <a:off x="6823968" y="4741863"/>
            <a:ext cx="216277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-------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------ GridPP4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----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------</a:t>
            </a:r>
          </a:p>
        </p:txBody>
      </p:sp>
      <p:sp>
        <p:nvSpPr>
          <p:cNvPr id="75" name="TextBox 98"/>
          <p:cNvSpPr txBox="1">
            <a:spLocks noChangeArrowheads="1"/>
          </p:cNvSpPr>
          <p:nvPr/>
        </p:nvSpPr>
        <p:spPr bwMode="auto">
          <a:xfrm>
            <a:off x="7268468" y="5468938"/>
            <a:ext cx="1917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i="1" dirty="0" smtClean="0">
                <a:solidFill>
                  <a:srgbClr val="000090"/>
                </a:solidFill>
                <a:latin typeface="+mn-lt"/>
              </a:rPr>
              <a:t>Computing in the LHC era</a:t>
            </a:r>
            <a:endParaRPr lang="en-US" sz="14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76" name="5-Point Star 75"/>
          <p:cNvSpPr/>
          <p:nvPr/>
        </p:nvSpPr>
        <p:spPr bwMode="auto">
          <a:xfrm>
            <a:off x="5879406" y="5143500"/>
            <a:ext cx="284162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latin typeface="+mn-lt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78" name="Picture 6" descr="GridPP3_CPU-growth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468" y="1786838"/>
            <a:ext cx="3136900" cy="268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17"/>
          <p:cNvSpPr txBox="1">
            <a:spLocks noChangeArrowheads="1"/>
          </p:cNvSpPr>
          <p:nvPr/>
        </p:nvSpPr>
        <p:spPr bwMode="auto">
          <a:xfrm>
            <a:off x="646371" y="1975803"/>
            <a:ext cx="1684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000090"/>
                </a:solidFill>
                <a:latin typeface="+mn-lt"/>
              </a:rPr>
              <a:t>During GridPP3, </a:t>
            </a:r>
            <a:r>
              <a:rPr lang="en-US" sz="1400" b="0" dirty="0" smtClean="0">
                <a:solidFill>
                  <a:srgbClr val="000090"/>
                </a:solidFill>
                <a:latin typeface="+mn-lt"/>
              </a:rPr>
              <a:t>the CPU delivered by the </a:t>
            </a:r>
            <a:r>
              <a:rPr lang="en-US" sz="1400" b="0" dirty="0">
                <a:solidFill>
                  <a:srgbClr val="000090"/>
                </a:solidFill>
                <a:latin typeface="+mn-lt"/>
              </a:rPr>
              <a:t>UK</a:t>
            </a:r>
            <a:r>
              <a:rPr lang="en-US" sz="1400" b="0" dirty="0" smtClean="0">
                <a:solidFill>
                  <a:srgbClr val="000090"/>
                </a:solidFill>
                <a:latin typeface="+mn-lt"/>
              </a:rPr>
              <a:t> grew </a:t>
            </a:r>
            <a:r>
              <a:rPr lang="en-US" sz="1400" b="0" dirty="0">
                <a:solidFill>
                  <a:srgbClr val="000090"/>
                </a:solidFill>
                <a:latin typeface="+mn-lt"/>
              </a:rPr>
              <a:t>a factor of</a:t>
            </a:r>
            <a:r>
              <a:rPr lang="en-US" sz="1400" b="0" dirty="0" smtClean="0">
                <a:solidFill>
                  <a:srgbClr val="000090"/>
                </a:solidFill>
                <a:latin typeface="+mn-lt"/>
              </a:rPr>
              <a:t> 10.</a:t>
            </a:r>
            <a:endParaRPr lang="en-US" sz="1400" b="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23554" name="Picture 1" descr="Lumich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4988" y="1652589"/>
            <a:ext cx="2552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Screen shot 2011-05-05 at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609" y="1873703"/>
            <a:ext cx="2959100" cy="227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1139448" y="141224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n-lt"/>
              </a:rPr>
              <a:t>2008 - 2011</a:t>
            </a:r>
            <a:endParaRPr lang="en-US" sz="1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02408" y="1503680"/>
            <a:ext cx="561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n-lt"/>
              </a:rPr>
              <a:t>2010</a:t>
            </a:r>
            <a:endParaRPr lang="en-US" sz="1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25288" y="1635760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n-lt"/>
              </a:rPr>
              <a:t> 2011</a:t>
            </a:r>
            <a:endParaRPr lang="en-US" sz="1400" b="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/>
              <a:t>Future issues?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20693" y="3507856"/>
          <a:ext cx="5322614" cy="219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7981" y="1054284"/>
          <a:ext cx="5380207" cy="206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5862638"/>
            <a:ext cx="4452938" cy="844550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1600" b="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GridPP4 Proposal: </a:t>
            </a:r>
            <a:r>
              <a:rPr lang="en-US" sz="1600" b="0" dirty="0" err="1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Disk+CPU</a:t>
            </a:r>
            <a:r>
              <a:rPr lang="en-US" sz="1600" b="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 defTabSz="457200" fontAlgn="auto">
              <a:spcAft>
                <a:spcPts val="0"/>
              </a:spcAft>
              <a:defRPr/>
            </a:pPr>
            <a:r>
              <a:rPr lang="en-US" sz="1600" b="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£2.8m at Tier-1; £2.7m at Tier-2 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72038" y="209550"/>
            <a:ext cx="5380037" cy="6497638"/>
            <a:chOff x="4871344" y="210174"/>
            <a:chExt cx="5380208" cy="649664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871344" y="210174"/>
              <a:ext cx="5380208" cy="5440092"/>
              <a:chOff x="4871344" y="210174"/>
              <a:chExt cx="5380208" cy="5440092"/>
            </a:xfrm>
          </p:grpSpPr>
          <p:graphicFrame>
            <p:nvGraphicFramePr>
              <p:cNvPr id="12" name="Chart 11"/>
              <p:cNvGraphicFramePr>
                <a:graphicFrameLocks/>
              </p:cNvGraphicFramePr>
              <p:nvPr/>
            </p:nvGraphicFramePr>
            <p:xfrm>
              <a:off x="4871345" y="984360"/>
              <a:ext cx="5380207" cy="21148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3" name="Chart 5"/>
              <p:cNvGraphicFramePr>
                <a:graphicFrameLocks/>
              </p:cNvGraphicFramePr>
              <p:nvPr/>
            </p:nvGraphicFramePr>
            <p:xfrm>
              <a:off x="4871344" y="3517644"/>
              <a:ext cx="5380207" cy="21326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4" name="Title 1"/>
              <p:cNvSpPr txBox="1">
                <a:spLocks/>
              </p:cNvSpPr>
              <p:nvPr/>
            </p:nvSpPr>
            <p:spPr>
              <a:xfrm>
                <a:off x="5442862" y="210174"/>
                <a:ext cx="2930618" cy="844421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 defTabSz="457200" fontAlgn="auto">
                  <a:spcAft>
                    <a:spcPts val="0"/>
                  </a:spcAft>
                  <a:defRPr/>
                </a:pPr>
                <a:endParaRPr lang="en-US" sz="2400" b="0" dirty="0">
                  <a:solidFill>
                    <a:schemeClr val="tx1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5442862" y="5862399"/>
              <a:ext cx="3700580" cy="844421"/>
            </a:xfrm>
            <a:prstGeom prst="rect">
              <a:avLst/>
            </a:prstGeom>
          </p:spPr>
          <p:txBody>
            <a:bodyPr anchor="ctr"/>
            <a:lstStyle/>
            <a:p>
              <a:pPr algn="ctr" defTabSz="457200" fontAlgn="auto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rgbClr val="000090"/>
                  </a:solidFill>
                  <a:latin typeface="+mj-lt"/>
                  <a:ea typeface="+mj-ea"/>
                  <a:cs typeface="+mj-cs"/>
                </a:rPr>
                <a:t>Current Estimates: </a:t>
              </a:r>
              <a:r>
                <a:rPr lang="en-US" sz="1600" b="0" dirty="0" err="1">
                  <a:solidFill>
                    <a:srgbClr val="000090"/>
                  </a:solidFill>
                  <a:latin typeface="+mj-lt"/>
                  <a:ea typeface="+mj-ea"/>
                  <a:cs typeface="+mj-cs"/>
                </a:rPr>
                <a:t>Disk+CPU</a:t>
              </a:r>
              <a:endParaRPr lang="en-US" sz="1600" b="0" dirty="0">
                <a:solidFill>
                  <a:srgbClr val="000090"/>
                </a:solidFill>
                <a:latin typeface="+mj-lt"/>
                <a:ea typeface="+mj-ea"/>
                <a:cs typeface="+mj-cs"/>
              </a:endParaRPr>
            </a:p>
            <a:p>
              <a:pPr algn="ctr" defTabSz="457200" fontAlgn="auto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rgbClr val="000090"/>
                  </a:solidFill>
                  <a:latin typeface="+mj-lt"/>
                  <a:ea typeface="+mj-ea"/>
                  <a:cs typeface="+mj-cs"/>
                </a:rPr>
                <a:t>£3.5m at Tier-1 £3.3m at Tier-2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  <a:t>The Grid</a:t>
            </a:r>
            <a:endParaRPr lang="en-GB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5107" name="Picture 6" descr="world128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142196"/>
            <a:ext cx="9144032" cy="57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-381000" y="1981200"/>
            <a:ext cx="22265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Archeology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Astronomy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Astrophysics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Civil Protection</a:t>
            </a:r>
            <a:endParaRPr lang="en-GB" sz="1600" b="1" dirty="0">
              <a:solidFill>
                <a:schemeClr val="bg1"/>
              </a:solidFill>
              <a:latin typeface="+mn-lt"/>
            </a:endParaRP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Comp. Chemistry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Earth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Finance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Fusion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Geophysics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High Energy Physics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Life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Multimedia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Material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…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7315200" y="3759200"/>
            <a:ext cx="17604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&gt;250 sites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48 countries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&gt;50,000 CPUs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&gt;20 PetaBytes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&gt;10,000 users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 VOs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&gt;150,000 jobs/day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70300" y="-3175"/>
            <a:ext cx="5473700" cy="912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latin typeface="+mn-lt"/>
              </a:rPr>
              <a:t>The Challenges </a:t>
            </a:r>
            <a:br>
              <a:rPr lang="en-US" altLang="en-US" dirty="0" smtClean="0">
                <a:latin typeface="+mn-lt"/>
              </a:rPr>
            </a:br>
            <a:r>
              <a:rPr lang="en-US" altLang="en-US" sz="3200" dirty="0" smtClean="0">
                <a:latin typeface="+mn-lt"/>
              </a:rPr>
              <a:t>I: Real-Time Event Selection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98550"/>
            <a:ext cx="8001000" cy="5360988"/>
          </a:xfrm>
          <a:noFill/>
        </p:spPr>
      </p:pic>
      <p:pic>
        <p:nvPicPr>
          <p:cNvPr id="43012" name="Picture 4" descr="ATLAS_colli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792288"/>
            <a:ext cx="1295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 rot="-5400000">
            <a:off x="927100" y="2887663"/>
            <a:ext cx="3113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+mn-lt"/>
              </a:rPr>
              <a:t>10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orders of magnitude</a:t>
            </a:r>
          </a:p>
        </p:txBody>
      </p: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8077200" y="5692775"/>
            <a:ext cx="649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+mn-lt"/>
              </a:rPr>
              <a:t>Time</a:t>
            </a:r>
          </a:p>
        </p:txBody>
      </p:sp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3974474" y="6417254"/>
            <a:ext cx="111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+mn-lt"/>
              </a:rPr>
              <a:t>Real-Time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6621463" y="6417254"/>
            <a:ext cx="8996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+mn-lt"/>
              </a:rPr>
              <a:t>In-Time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HEPP 2009, Oxford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E2C25A-4CC0-4F22-B956-E6F4C2A2D5B0}" type="slidenum">
              <a:rPr lang="en-US"/>
              <a:pPr/>
              <a:t>90</a:t>
            </a:fld>
            <a:endParaRPr lang="en-US"/>
          </a:p>
        </p:txBody>
      </p:sp>
      <p:pic>
        <p:nvPicPr>
          <p:cNvPr id="4301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!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1800" y="4953000"/>
            <a:ext cx="2362200" cy="1539875"/>
            <a:chOff x="1872" y="3120"/>
            <a:chExt cx="1488" cy="970"/>
          </a:xfrm>
        </p:grpSpPr>
        <p:pic>
          <p:nvPicPr>
            <p:cNvPr id="139270" name="Picture 6" descr="interconnec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2" y="3120"/>
              <a:ext cx="1488" cy="97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43045" name="Rectangle 7"/>
            <p:cNvSpPr>
              <a:spLocks noChangeArrowheads="1"/>
            </p:cNvSpPr>
            <p:nvPr/>
          </p:nvSpPr>
          <p:spPr bwMode="auto">
            <a:xfrm>
              <a:off x="1978" y="3133"/>
              <a:ext cx="130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800">
                  <a:solidFill>
                    <a:srgbClr val="FFFFFF"/>
                  </a:solidFill>
                </a:rPr>
                <a:t>LHC ring:</a:t>
              </a:r>
            </a:p>
            <a:p>
              <a:pPr algn="r">
                <a:lnSpc>
                  <a:spcPct val="90000"/>
                </a:lnSpc>
              </a:pPr>
              <a:r>
                <a:rPr lang="en-GB" sz="1600">
                  <a:solidFill>
                    <a:srgbClr val="FFFFFF"/>
                  </a:solidFill>
                </a:rPr>
                <a:t>27 km circumference</a:t>
              </a:r>
              <a:endParaRPr lang="en-GB" sz="20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139274" name="Line 1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75" name="Line 1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76" name="Oval 1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277" name="Picture 1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1536" y="1077"/>
              <a:ext cx="4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CMS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" y="4491038"/>
            <a:ext cx="2286000" cy="1454150"/>
            <a:chOff x="96" y="2829"/>
            <a:chExt cx="1440" cy="916"/>
          </a:xfrm>
        </p:grpSpPr>
        <p:sp>
          <p:nvSpPr>
            <p:cNvPr id="139280" name="Oval 1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81" name="Line 1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282" name="Line 1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39283" name="Picture 1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687" y="2829"/>
              <a:ext cx="4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ALICE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705600" y="1728788"/>
            <a:ext cx="2227263" cy="1970087"/>
            <a:chOff x="4224" y="1089"/>
            <a:chExt cx="1403" cy="1241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39287" name="Oval 2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88" name="Line 2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289" name="Line 2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9290" name="Picture 2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1" name="Rectangle 2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92" name="Text Box 28"/>
            <p:cNvSpPr txBox="1">
              <a:spLocks noChangeArrowheads="1"/>
            </p:cNvSpPr>
            <p:nvPr/>
          </p:nvSpPr>
          <p:spPr bwMode="auto">
            <a:xfrm>
              <a:off x="5184" y="1089"/>
              <a:ext cx="4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LHCb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5719763" y="4800600"/>
            <a:ext cx="3181350" cy="1703388"/>
            <a:chOff x="3600" y="2976"/>
            <a:chExt cx="2004" cy="1073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139295" name="Oval 3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6" name="Line 3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297" name="Line 3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9298" name="Picture 3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9" name="Rectangle 3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0" name="Text Box 36"/>
            <p:cNvSpPr txBox="1">
              <a:spLocks noChangeArrowheads="1"/>
            </p:cNvSpPr>
            <p:nvPr/>
          </p:nvSpPr>
          <p:spPr bwMode="auto">
            <a:xfrm>
              <a:off x="5082" y="3837"/>
              <a:ext cx="5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ATLAS</a:t>
              </a:r>
              <a:endParaRPr lang="de-CH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endParaRPr>
            </a:p>
          </p:txBody>
        </p:sp>
      </p:grpSp>
      <p:sp>
        <p:nvSpPr>
          <p:cNvPr id="139302" name="Rectangle 38"/>
          <p:cNvSpPr>
            <a:spLocks noChangeArrowheads="1"/>
          </p:cNvSpPr>
          <p:nvPr/>
        </p:nvSpPr>
        <p:spPr bwMode="auto">
          <a:xfrm>
            <a:off x="304800" y="2286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chemeClr val="tx2">
                <a:alpha val="75000"/>
              </a:schemeClr>
            </a:outerShdw>
          </a:effectLst>
        </p:spPr>
        <p:txBody>
          <a:bodyPr anchor="ctr"/>
          <a:lstStyle/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EXCITING YEARS ARE AHEAD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4" name="Picture 6" descr="world1280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5" y="2285992"/>
            <a:ext cx="331425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4214842" y="2071678"/>
            <a:ext cx="4786314" cy="1143000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  <a:t>Epilogue:</a:t>
            </a:r>
            <a:br>
              <a:rPr lang="en-GB" sz="4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4800" dirty="0" smtClean="0"/>
              <a:t>Beyond The Grid?</a:t>
            </a:r>
            <a:endParaRPr lang="en-GB" sz="4800" dirty="0"/>
          </a:p>
        </p:txBody>
      </p:sp>
      <p:pic>
        <p:nvPicPr>
          <p:cNvPr id="175107" name="Picture 6" descr="world128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914996" cy="244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-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286124"/>
            <a:ext cx="5857884" cy="3180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417"/>
          <p:cNvSpPr>
            <a:spLocks noGrp="1"/>
          </p:cNvSpPr>
          <p:nvPr>
            <p:ph type="title"/>
          </p:nvPr>
        </p:nvSpPr>
        <p:spPr>
          <a:xfrm>
            <a:off x="1428728" y="7938"/>
            <a:ext cx="6215106" cy="1120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 smtClean="0"/>
              <a:t>What are the limits on Data?</a:t>
            </a:r>
            <a:br>
              <a:rPr lang="en-GB" sz="3200" dirty="0" smtClean="0"/>
            </a:br>
            <a:r>
              <a:rPr lang="en-GB" sz="2800" dirty="0" smtClean="0"/>
              <a:t>Advanced Areal Density Trends: </a:t>
            </a:r>
            <a:r>
              <a:rPr lang="en-GB" sz="2800" dirty="0" err="1" smtClean="0"/>
              <a:t>Kryder’s</a:t>
            </a:r>
            <a:r>
              <a:rPr lang="en-GB" sz="2800" dirty="0" smtClean="0"/>
              <a:t> Law</a:t>
            </a:r>
            <a:endParaRPr lang="en-GB" sz="3200" dirty="0" smtClean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632700" y="6464300"/>
            <a:ext cx="1511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</a:rPr>
              <a:t>M. Leonhardt 4-9-02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0180" name="Freeform 5"/>
          <p:cNvSpPr>
            <a:spLocks/>
          </p:cNvSpPr>
          <p:nvPr/>
        </p:nvSpPr>
        <p:spPr bwMode="auto">
          <a:xfrm>
            <a:off x="1244600" y="3457575"/>
            <a:ext cx="6731000" cy="452438"/>
          </a:xfrm>
          <a:custGeom>
            <a:avLst/>
            <a:gdLst>
              <a:gd name="T0" fmla="*/ 0 w 4224"/>
              <a:gd name="T1" fmla="*/ 2147483647 h 285"/>
              <a:gd name="T2" fmla="*/ 2147483647 w 4224"/>
              <a:gd name="T3" fmla="*/ 2147483647 h 285"/>
              <a:gd name="T4" fmla="*/ 2147483647 w 4224"/>
              <a:gd name="T5" fmla="*/ 2147483647 h 285"/>
              <a:gd name="T6" fmla="*/ 2147483647 w 4224"/>
              <a:gd name="T7" fmla="*/ 2147483647 h 285"/>
              <a:gd name="T8" fmla="*/ 2147483647 w 4224"/>
              <a:gd name="T9" fmla="*/ 2147483647 h 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24"/>
              <a:gd name="T16" fmla="*/ 0 h 285"/>
              <a:gd name="T17" fmla="*/ 4224 w 4224"/>
              <a:gd name="T18" fmla="*/ 285 h 2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24" h="285">
                <a:moveTo>
                  <a:pt x="0" y="285"/>
                </a:moveTo>
                <a:cubicBezTo>
                  <a:pt x="299" y="223"/>
                  <a:pt x="599" y="161"/>
                  <a:pt x="834" y="117"/>
                </a:cubicBezTo>
                <a:cubicBezTo>
                  <a:pt x="1069" y="73"/>
                  <a:pt x="1244" y="40"/>
                  <a:pt x="1410" y="21"/>
                </a:cubicBezTo>
                <a:cubicBezTo>
                  <a:pt x="1576" y="2"/>
                  <a:pt x="1361" y="6"/>
                  <a:pt x="1830" y="3"/>
                </a:cubicBezTo>
                <a:cubicBezTo>
                  <a:pt x="2299" y="0"/>
                  <a:pt x="3824" y="3"/>
                  <a:pt x="4224" y="3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1235075" y="2871788"/>
            <a:ext cx="6740525" cy="95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182" name="Line 7"/>
          <p:cNvSpPr>
            <a:spLocks noChangeShapeType="1"/>
          </p:cNvSpPr>
          <p:nvPr/>
        </p:nvSpPr>
        <p:spPr bwMode="auto">
          <a:xfrm>
            <a:off x="1244600" y="2109788"/>
            <a:ext cx="6740525" cy="95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260350" y="1408113"/>
            <a:ext cx="8561388" cy="4949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6388" y="1479550"/>
            <a:ext cx="8472487" cy="4864100"/>
            <a:chOff x="257" y="847"/>
            <a:chExt cx="5317" cy="3064"/>
          </a:xfrm>
        </p:grpSpPr>
        <p:sp>
          <p:nvSpPr>
            <p:cNvPr id="50392" name="Rectangle 10"/>
            <p:cNvSpPr>
              <a:spLocks noChangeArrowheads="1"/>
            </p:cNvSpPr>
            <p:nvPr/>
          </p:nvSpPr>
          <p:spPr bwMode="auto">
            <a:xfrm>
              <a:off x="257" y="847"/>
              <a:ext cx="5317" cy="30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3" name="Line 11"/>
            <p:cNvSpPr>
              <a:spLocks noChangeShapeType="1"/>
            </p:cNvSpPr>
            <p:nvPr/>
          </p:nvSpPr>
          <p:spPr bwMode="auto">
            <a:xfrm>
              <a:off x="911" y="3280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4" name="Line 12"/>
            <p:cNvSpPr>
              <a:spLocks noChangeShapeType="1"/>
            </p:cNvSpPr>
            <p:nvPr/>
          </p:nvSpPr>
          <p:spPr bwMode="auto">
            <a:xfrm>
              <a:off x="911" y="3031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5" name="Line 13"/>
            <p:cNvSpPr>
              <a:spLocks noChangeShapeType="1"/>
            </p:cNvSpPr>
            <p:nvPr/>
          </p:nvSpPr>
          <p:spPr bwMode="auto">
            <a:xfrm>
              <a:off x="911" y="2781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6" name="Line 14"/>
            <p:cNvSpPr>
              <a:spLocks noChangeShapeType="1"/>
            </p:cNvSpPr>
            <p:nvPr/>
          </p:nvSpPr>
          <p:spPr bwMode="auto">
            <a:xfrm>
              <a:off x="911" y="2532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7" name="Line 15"/>
            <p:cNvSpPr>
              <a:spLocks noChangeShapeType="1"/>
            </p:cNvSpPr>
            <p:nvPr/>
          </p:nvSpPr>
          <p:spPr bwMode="auto">
            <a:xfrm>
              <a:off x="911" y="2284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8" name="Line 16"/>
            <p:cNvSpPr>
              <a:spLocks noChangeShapeType="1"/>
            </p:cNvSpPr>
            <p:nvPr/>
          </p:nvSpPr>
          <p:spPr bwMode="auto">
            <a:xfrm>
              <a:off x="911" y="2035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9" name="Line 17"/>
            <p:cNvSpPr>
              <a:spLocks noChangeShapeType="1"/>
            </p:cNvSpPr>
            <p:nvPr/>
          </p:nvSpPr>
          <p:spPr bwMode="auto">
            <a:xfrm>
              <a:off x="911" y="1785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0" name="Line 18"/>
            <p:cNvSpPr>
              <a:spLocks noChangeShapeType="1"/>
            </p:cNvSpPr>
            <p:nvPr/>
          </p:nvSpPr>
          <p:spPr bwMode="auto">
            <a:xfrm>
              <a:off x="911" y="1536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1" name="Line 19"/>
            <p:cNvSpPr>
              <a:spLocks noChangeShapeType="1"/>
            </p:cNvSpPr>
            <p:nvPr/>
          </p:nvSpPr>
          <p:spPr bwMode="auto">
            <a:xfrm>
              <a:off x="911" y="1287"/>
              <a:ext cx="4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2" name="Line 20"/>
            <p:cNvSpPr>
              <a:spLocks noChangeShapeType="1"/>
            </p:cNvSpPr>
            <p:nvPr/>
          </p:nvSpPr>
          <p:spPr bwMode="auto">
            <a:xfrm>
              <a:off x="1460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3" name="Line 21"/>
            <p:cNvSpPr>
              <a:spLocks noChangeShapeType="1"/>
            </p:cNvSpPr>
            <p:nvPr/>
          </p:nvSpPr>
          <p:spPr bwMode="auto">
            <a:xfrm>
              <a:off x="2009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4" name="Line 22"/>
            <p:cNvSpPr>
              <a:spLocks noChangeShapeType="1"/>
            </p:cNvSpPr>
            <p:nvPr/>
          </p:nvSpPr>
          <p:spPr bwMode="auto">
            <a:xfrm>
              <a:off x="2559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5" name="Line 23"/>
            <p:cNvSpPr>
              <a:spLocks noChangeShapeType="1"/>
            </p:cNvSpPr>
            <p:nvPr/>
          </p:nvSpPr>
          <p:spPr bwMode="auto">
            <a:xfrm>
              <a:off x="3108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6" name="Line 24"/>
            <p:cNvSpPr>
              <a:spLocks noChangeShapeType="1"/>
            </p:cNvSpPr>
            <p:nvPr/>
          </p:nvSpPr>
          <p:spPr bwMode="auto">
            <a:xfrm>
              <a:off x="3658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7" name="Line 25"/>
            <p:cNvSpPr>
              <a:spLocks noChangeShapeType="1"/>
            </p:cNvSpPr>
            <p:nvPr/>
          </p:nvSpPr>
          <p:spPr bwMode="auto">
            <a:xfrm>
              <a:off x="4207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8" name="Line 26"/>
            <p:cNvSpPr>
              <a:spLocks noChangeShapeType="1"/>
            </p:cNvSpPr>
            <p:nvPr/>
          </p:nvSpPr>
          <p:spPr bwMode="auto">
            <a:xfrm>
              <a:off x="4755" y="1287"/>
              <a:ext cx="1" cy="22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09" name="Line 27"/>
            <p:cNvSpPr>
              <a:spLocks noChangeShapeType="1"/>
            </p:cNvSpPr>
            <p:nvPr/>
          </p:nvSpPr>
          <p:spPr bwMode="auto">
            <a:xfrm>
              <a:off x="911" y="1287"/>
              <a:ext cx="1" cy="224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0" name="Line 28"/>
            <p:cNvSpPr>
              <a:spLocks noChangeShapeType="1"/>
            </p:cNvSpPr>
            <p:nvPr/>
          </p:nvSpPr>
          <p:spPr bwMode="auto">
            <a:xfrm>
              <a:off x="890" y="353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1" name="Line 29"/>
            <p:cNvSpPr>
              <a:spLocks noChangeShapeType="1"/>
            </p:cNvSpPr>
            <p:nvPr/>
          </p:nvSpPr>
          <p:spPr bwMode="auto">
            <a:xfrm>
              <a:off x="890" y="345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2" name="Line 30"/>
            <p:cNvSpPr>
              <a:spLocks noChangeShapeType="1"/>
            </p:cNvSpPr>
            <p:nvPr/>
          </p:nvSpPr>
          <p:spPr bwMode="auto">
            <a:xfrm>
              <a:off x="890" y="341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3" name="Line 31"/>
            <p:cNvSpPr>
              <a:spLocks noChangeShapeType="1"/>
            </p:cNvSpPr>
            <p:nvPr/>
          </p:nvSpPr>
          <p:spPr bwMode="auto">
            <a:xfrm>
              <a:off x="890" y="338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4" name="Line 32"/>
            <p:cNvSpPr>
              <a:spLocks noChangeShapeType="1"/>
            </p:cNvSpPr>
            <p:nvPr/>
          </p:nvSpPr>
          <p:spPr bwMode="auto">
            <a:xfrm>
              <a:off x="890" y="335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5" name="Line 33"/>
            <p:cNvSpPr>
              <a:spLocks noChangeShapeType="1"/>
            </p:cNvSpPr>
            <p:nvPr/>
          </p:nvSpPr>
          <p:spPr bwMode="auto">
            <a:xfrm>
              <a:off x="890" y="333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6" name="Line 34"/>
            <p:cNvSpPr>
              <a:spLocks noChangeShapeType="1"/>
            </p:cNvSpPr>
            <p:nvPr/>
          </p:nvSpPr>
          <p:spPr bwMode="auto">
            <a:xfrm>
              <a:off x="890" y="3319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7" name="Line 35"/>
            <p:cNvSpPr>
              <a:spLocks noChangeShapeType="1"/>
            </p:cNvSpPr>
            <p:nvPr/>
          </p:nvSpPr>
          <p:spPr bwMode="auto">
            <a:xfrm>
              <a:off x="890" y="330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8" name="Line 36"/>
            <p:cNvSpPr>
              <a:spLocks noChangeShapeType="1"/>
            </p:cNvSpPr>
            <p:nvPr/>
          </p:nvSpPr>
          <p:spPr bwMode="auto">
            <a:xfrm>
              <a:off x="890" y="329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19" name="Line 37"/>
            <p:cNvSpPr>
              <a:spLocks noChangeShapeType="1"/>
            </p:cNvSpPr>
            <p:nvPr/>
          </p:nvSpPr>
          <p:spPr bwMode="auto">
            <a:xfrm>
              <a:off x="890" y="328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0" name="Line 38"/>
            <p:cNvSpPr>
              <a:spLocks noChangeShapeType="1"/>
            </p:cNvSpPr>
            <p:nvPr/>
          </p:nvSpPr>
          <p:spPr bwMode="auto">
            <a:xfrm>
              <a:off x="890" y="320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1" name="Line 39"/>
            <p:cNvSpPr>
              <a:spLocks noChangeShapeType="1"/>
            </p:cNvSpPr>
            <p:nvPr/>
          </p:nvSpPr>
          <p:spPr bwMode="auto">
            <a:xfrm>
              <a:off x="890" y="316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2" name="Line 40"/>
            <p:cNvSpPr>
              <a:spLocks noChangeShapeType="1"/>
            </p:cNvSpPr>
            <p:nvPr/>
          </p:nvSpPr>
          <p:spPr bwMode="auto">
            <a:xfrm>
              <a:off x="890" y="313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3" name="Line 41"/>
            <p:cNvSpPr>
              <a:spLocks noChangeShapeType="1"/>
            </p:cNvSpPr>
            <p:nvPr/>
          </p:nvSpPr>
          <p:spPr bwMode="auto">
            <a:xfrm>
              <a:off x="890" y="310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4" name="Line 42"/>
            <p:cNvSpPr>
              <a:spLocks noChangeShapeType="1"/>
            </p:cNvSpPr>
            <p:nvPr/>
          </p:nvSpPr>
          <p:spPr bwMode="auto">
            <a:xfrm>
              <a:off x="890" y="308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5" name="Line 43"/>
            <p:cNvSpPr>
              <a:spLocks noChangeShapeType="1"/>
            </p:cNvSpPr>
            <p:nvPr/>
          </p:nvSpPr>
          <p:spPr bwMode="auto">
            <a:xfrm>
              <a:off x="890" y="307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6" name="Line 44"/>
            <p:cNvSpPr>
              <a:spLocks noChangeShapeType="1"/>
            </p:cNvSpPr>
            <p:nvPr/>
          </p:nvSpPr>
          <p:spPr bwMode="auto">
            <a:xfrm>
              <a:off x="890" y="305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7" name="Line 45"/>
            <p:cNvSpPr>
              <a:spLocks noChangeShapeType="1"/>
            </p:cNvSpPr>
            <p:nvPr/>
          </p:nvSpPr>
          <p:spPr bwMode="auto">
            <a:xfrm>
              <a:off x="890" y="3043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8" name="Line 46"/>
            <p:cNvSpPr>
              <a:spLocks noChangeShapeType="1"/>
            </p:cNvSpPr>
            <p:nvPr/>
          </p:nvSpPr>
          <p:spPr bwMode="auto">
            <a:xfrm>
              <a:off x="890" y="303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29" name="Line 47"/>
            <p:cNvSpPr>
              <a:spLocks noChangeShapeType="1"/>
            </p:cNvSpPr>
            <p:nvPr/>
          </p:nvSpPr>
          <p:spPr bwMode="auto">
            <a:xfrm>
              <a:off x="890" y="295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0" name="Line 48"/>
            <p:cNvSpPr>
              <a:spLocks noChangeShapeType="1"/>
            </p:cNvSpPr>
            <p:nvPr/>
          </p:nvSpPr>
          <p:spPr bwMode="auto">
            <a:xfrm>
              <a:off x="890" y="2913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1" name="Line 49"/>
            <p:cNvSpPr>
              <a:spLocks noChangeShapeType="1"/>
            </p:cNvSpPr>
            <p:nvPr/>
          </p:nvSpPr>
          <p:spPr bwMode="auto">
            <a:xfrm>
              <a:off x="890" y="288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2" name="Line 50"/>
            <p:cNvSpPr>
              <a:spLocks noChangeShapeType="1"/>
            </p:cNvSpPr>
            <p:nvPr/>
          </p:nvSpPr>
          <p:spPr bwMode="auto">
            <a:xfrm>
              <a:off x="890" y="285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3" name="Line 51"/>
            <p:cNvSpPr>
              <a:spLocks noChangeShapeType="1"/>
            </p:cNvSpPr>
            <p:nvPr/>
          </p:nvSpPr>
          <p:spPr bwMode="auto">
            <a:xfrm>
              <a:off x="890" y="283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4" name="Line 52"/>
            <p:cNvSpPr>
              <a:spLocks noChangeShapeType="1"/>
            </p:cNvSpPr>
            <p:nvPr/>
          </p:nvSpPr>
          <p:spPr bwMode="auto">
            <a:xfrm>
              <a:off x="890" y="282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5" name="Line 53"/>
            <p:cNvSpPr>
              <a:spLocks noChangeShapeType="1"/>
            </p:cNvSpPr>
            <p:nvPr/>
          </p:nvSpPr>
          <p:spPr bwMode="auto">
            <a:xfrm>
              <a:off x="890" y="280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6" name="Line 54"/>
            <p:cNvSpPr>
              <a:spLocks noChangeShapeType="1"/>
            </p:cNvSpPr>
            <p:nvPr/>
          </p:nvSpPr>
          <p:spPr bwMode="auto">
            <a:xfrm>
              <a:off x="890" y="2793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7" name="Line 55"/>
            <p:cNvSpPr>
              <a:spLocks noChangeShapeType="1"/>
            </p:cNvSpPr>
            <p:nvPr/>
          </p:nvSpPr>
          <p:spPr bwMode="auto">
            <a:xfrm>
              <a:off x="890" y="278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8" name="Line 56"/>
            <p:cNvSpPr>
              <a:spLocks noChangeShapeType="1"/>
            </p:cNvSpPr>
            <p:nvPr/>
          </p:nvSpPr>
          <p:spPr bwMode="auto">
            <a:xfrm>
              <a:off x="890" y="270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39" name="Line 57"/>
            <p:cNvSpPr>
              <a:spLocks noChangeShapeType="1"/>
            </p:cNvSpPr>
            <p:nvPr/>
          </p:nvSpPr>
          <p:spPr bwMode="auto">
            <a:xfrm>
              <a:off x="890" y="266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0" name="Line 58"/>
            <p:cNvSpPr>
              <a:spLocks noChangeShapeType="1"/>
            </p:cNvSpPr>
            <p:nvPr/>
          </p:nvSpPr>
          <p:spPr bwMode="auto">
            <a:xfrm>
              <a:off x="890" y="263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1" name="Line 59"/>
            <p:cNvSpPr>
              <a:spLocks noChangeShapeType="1"/>
            </p:cNvSpPr>
            <p:nvPr/>
          </p:nvSpPr>
          <p:spPr bwMode="auto">
            <a:xfrm>
              <a:off x="890" y="260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2" name="Line 60"/>
            <p:cNvSpPr>
              <a:spLocks noChangeShapeType="1"/>
            </p:cNvSpPr>
            <p:nvPr/>
          </p:nvSpPr>
          <p:spPr bwMode="auto">
            <a:xfrm>
              <a:off x="890" y="258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3" name="Line 61"/>
            <p:cNvSpPr>
              <a:spLocks noChangeShapeType="1"/>
            </p:cNvSpPr>
            <p:nvPr/>
          </p:nvSpPr>
          <p:spPr bwMode="auto">
            <a:xfrm>
              <a:off x="890" y="257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4" name="Line 62"/>
            <p:cNvSpPr>
              <a:spLocks noChangeShapeType="1"/>
            </p:cNvSpPr>
            <p:nvPr/>
          </p:nvSpPr>
          <p:spPr bwMode="auto">
            <a:xfrm>
              <a:off x="890" y="255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5" name="Line 63"/>
            <p:cNvSpPr>
              <a:spLocks noChangeShapeType="1"/>
            </p:cNvSpPr>
            <p:nvPr/>
          </p:nvSpPr>
          <p:spPr bwMode="auto">
            <a:xfrm>
              <a:off x="890" y="254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6" name="Line 64"/>
            <p:cNvSpPr>
              <a:spLocks noChangeShapeType="1"/>
            </p:cNvSpPr>
            <p:nvPr/>
          </p:nvSpPr>
          <p:spPr bwMode="auto">
            <a:xfrm>
              <a:off x="890" y="253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7" name="Line 65"/>
            <p:cNvSpPr>
              <a:spLocks noChangeShapeType="1"/>
            </p:cNvSpPr>
            <p:nvPr/>
          </p:nvSpPr>
          <p:spPr bwMode="auto">
            <a:xfrm>
              <a:off x="890" y="245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8" name="Line 66"/>
            <p:cNvSpPr>
              <a:spLocks noChangeShapeType="1"/>
            </p:cNvSpPr>
            <p:nvPr/>
          </p:nvSpPr>
          <p:spPr bwMode="auto">
            <a:xfrm>
              <a:off x="890" y="241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49" name="Line 67"/>
            <p:cNvSpPr>
              <a:spLocks noChangeShapeType="1"/>
            </p:cNvSpPr>
            <p:nvPr/>
          </p:nvSpPr>
          <p:spPr bwMode="auto">
            <a:xfrm>
              <a:off x="890" y="238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0" name="Line 68"/>
            <p:cNvSpPr>
              <a:spLocks noChangeShapeType="1"/>
            </p:cNvSpPr>
            <p:nvPr/>
          </p:nvSpPr>
          <p:spPr bwMode="auto">
            <a:xfrm>
              <a:off x="890" y="235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1" name="Line 69"/>
            <p:cNvSpPr>
              <a:spLocks noChangeShapeType="1"/>
            </p:cNvSpPr>
            <p:nvPr/>
          </p:nvSpPr>
          <p:spPr bwMode="auto">
            <a:xfrm>
              <a:off x="890" y="233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2" name="Line 70"/>
            <p:cNvSpPr>
              <a:spLocks noChangeShapeType="1"/>
            </p:cNvSpPr>
            <p:nvPr/>
          </p:nvSpPr>
          <p:spPr bwMode="auto">
            <a:xfrm>
              <a:off x="890" y="232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3" name="Line 71"/>
            <p:cNvSpPr>
              <a:spLocks noChangeShapeType="1"/>
            </p:cNvSpPr>
            <p:nvPr/>
          </p:nvSpPr>
          <p:spPr bwMode="auto">
            <a:xfrm>
              <a:off x="890" y="230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4" name="Line 72"/>
            <p:cNvSpPr>
              <a:spLocks noChangeShapeType="1"/>
            </p:cNvSpPr>
            <p:nvPr/>
          </p:nvSpPr>
          <p:spPr bwMode="auto">
            <a:xfrm>
              <a:off x="890" y="229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5" name="Line 73"/>
            <p:cNvSpPr>
              <a:spLocks noChangeShapeType="1"/>
            </p:cNvSpPr>
            <p:nvPr/>
          </p:nvSpPr>
          <p:spPr bwMode="auto">
            <a:xfrm>
              <a:off x="890" y="228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6" name="Line 74"/>
            <p:cNvSpPr>
              <a:spLocks noChangeShapeType="1"/>
            </p:cNvSpPr>
            <p:nvPr/>
          </p:nvSpPr>
          <p:spPr bwMode="auto">
            <a:xfrm>
              <a:off x="890" y="220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7" name="Line 75"/>
            <p:cNvSpPr>
              <a:spLocks noChangeShapeType="1"/>
            </p:cNvSpPr>
            <p:nvPr/>
          </p:nvSpPr>
          <p:spPr bwMode="auto">
            <a:xfrm>
              <a:off x="890" y="216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8" name="Line 76"/>
            <p:cNvSpPr>
              <a:spLocks noChangeShapeType="1"/>
            </p:cNvSpPr>
            <p:nvPr/>
          </p:nvSpPr>
          <p:spPr bwMode="auto">
            <a:xfrm>
              <a:off x="890" y="213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59" name="Line 77"/>
            <p:cNvSpPr>
              <a:spLocks noChangeShapeType="1"/>
            </p:cNvSpPr>
            <p:nvPr/>
          </p:nvSpPr>
          <p:spPr bwMode="auto">
            <a:xfrm>
              <a:off x="890" y="2109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0" name="Line 78"/>
            <p:cNvSpPr>
              <a:spLocks noChangeShapeType="1"/>
            </p:cNvSpPr>
            <p:nvPr/>
          </p:nvSpPr>
          <p:spPr bwMode="auto">
            <a:xfrm>
              <a:off x="890" y="2089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1" name="Line 79"/>
            <p:cNvSpPr>
              <a:spLocks noChangeShapeType="1"/>
            </p:cNvSpPr>
            <p:nvPr/>
          </p:nvSpPr>
          <p:spPr bwMode="auto">
            <a:xfrm>
              <a:off x="890" y="207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2" name="Line 80"/>
            <p:cNvSpPr>
              <a:spLocks noChangeShapeType="1"/>
            </p:cNvSpPr>
            <p:nvPr/>
          </p:nvSpPr>
          <p:spPr bwMode="auto">
            <a:xfrm>
              <a:off x="890" y="205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3" name="Line 81"/>
            <p:cNvSpPr>
              <a:spLocks noChangeShapeType="1"/>
            </p:cNvSpPr>
            <p:nvPr/>
          </p:nvSpPr>
          <p:spPr bwMode="auto">
            <a:xfrm>
              <a:off x="890" y="204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4" name="Line 82"/>
            <p:cNvSpPr>
              <a:spLocks noChangeShapeType="1"/>
            </p:cNvSpPr>
            <p:nvPr/>
          </p:nvSpPr>
          <p:spPr bwMode="auto">
            <a:xfrm>
              <a:off x="890" y="203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5" name="Line 83"/>
            <p:cNvSpPr>
              <a:spLocks noChangeShapeType="1"/>
            </p:cNvSpPr>
            <p:nvPr/>
          </p:nvSpPr>
          <p:spPr bwMode="auto">
            <a:xfrm>
              <a:off x="890" y="1959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6" name="Line 84"/>
            <p:cNvSpPr>
              <a:spLocks noChangeShapeType="1"/>
            </p:cNvSpPr>
            <p:nvPr/>
          </p:nvSpPr>
          <p:spPr bwMode="auto">
            <a:xfrm>
              <a:off x="890" y="191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7" name="Line 85"/>
            <p:cNvSpPr>
              <a:spLocks noChangeShapeType="1"/>
            </p:cNvSpPr>
            <p:nvPr/>
          </p:nvSpPr>
          <p:spPr bwMode="auto">
            <a:xfrm>
              <a:off x="890" y="188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8" name="Line 86"/>
            <p:cNvSpPr>
              <a:spLocks noChangeShapeType="1"/>
            </p:cNvSpPr>
            <p:nvPr/>
          </p:nvSpPr>
          <p:spPr bwMode="auto">
            <a:xfrm>
              <a:off x="890" y="186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69" name="Line 87"/>
            <p:cNvSpPr>
              <a:spLocks noChangeShapeType="1"/>
            </p:cNvSpPr>
            <p:nvPr/>
          </p:nvSpPr>
          <p:spPr bwMode="auto">
            <a:xfrm>
              <a:off x="890" y="1841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0" name="Line 88"/>
            <p:cNvSpPr>
              <a:spLocks noChangeShapeType="1"/>
            </p:cNvSpPr>
            <p:nvPr/>
          </p:nvSpPr>
          <p:spPr bwMode="auto">
            <a:xfrm>
              <a:off x="890" y="1824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1" name="Line 89"/>
            <p:cNvSpPr>
              <a:spLocks noChangeShapeType="1"/>
            </p:cNvSpPr>
            <p:nvPr/>
          </p:nvSpPr>
          <p:spPr bwMode="auto">
            <a:xfrm>
              <a:off x="890" y="1809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2" name="Line 90"/>
            <p:cNvSpPr>
              <a:spLocks noChangeShapeType="1"/>
            </p:cNvSpPr>
            <p:nvPr/>
          </p:nvSpPr>
          <p:spPr bwMode="auto">
            <a:xfrm>
              <a:off x="890" y="179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3" name="Line 91"/>
            <p:cNvSpPr>
              <a:spLocks noChangeShapeType="1"/>
            </p:cNvSpPr>
            <p:nvPr/>
          </p:nvSpPr>
          <p:spPr bwMode="auto">
            <a:xfrm>
              <a:off x="890" y="178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4" name="Line 92"/>
            <p:cNvSpPr>
              <a:spLocks noChangeShapeType="1"/>
            </p:cNvSpPr>
            <p:nvPr/>
          </p:nvSpPr>
          <p:spPr bwMode="auto">
            <a:xfrm>
              <a:off x="890" y="171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5" name="Line 93"/>
            <p:cNvSpPr>
              <a:spLocks noChangeShapeType="1"/>
            </p:cNvSpPr>
            <p:nvPr/>
          </p:nvSpPr>
          <p:spPr bwMode="auto">
            <a:xfrm>
              <a:off x="890" y="166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6" name="Line 94"/>
            <p:cNvSpPr>
              <a:spLocks noChangeShapeType="1"/>
            </p:cNvSpPr>
            <p:nvPr/>
          </p:nvSpPr>
          <p:spPr bwMode="auto">
            <a:xfrm>
              <a:off x="890" y="163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7" name="Line 95"/>
            <p:cNvSpPr>
              <a:spLocks noChangeShapeType="1"/>
            </p:cNvSpPr>
            <p:nvPr/>
          </p:nvSpPr>
          <p:spPr bwMode="auto">
            <a:xfrm>
              <a:off x="890" y="161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8" name="Line 96"/>
            <p:cNvSpPr>
              <a:spLocks noChangeShapeType="1"/>
            </p:cNvSpPr>
            <p:nvPr/>
          </p:nvSpPr>
          <p:spPr bwMode="auto">
            <a:xfrm>
              <a:off x="890" y="159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79" name="Line 97"/>
            <p:cNvSpPr>
              <a:spLocks noChangeShapeType="1"/>
            </p:cNvSpPr>
            <p:nvPr/>
          </p:nvSpPr>
          <p:spPr bwMode="auto">
            <a:xfrm>
              <a:off x="890" y="157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0" name="Line 98"/>
            <p:cNvSpPr>
              <a:spLocks noChangeShapeType="1"/>
            </p:cNvSpPr>
            <p:nvPr/>
          </p:nvSpPr>
          <p:spPr bwMode="auto">
            <a:xfrm>
              <a:off x="890" y="156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1" name="Line 99"/>
            <p:cNvSpPr>
              <a:spLocks noChangeShapeType="1"/>
            </p:cNvSpPr>
            <p:nvPr/>
          </p:nvSpPr>
          <p:spPr bwMode="auto">
            <a:xfrm>
              <a:off x="890" y="154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2" name="Line 100"/>
            <p:cNvSpPr>
              <a:spLocks noChangeShapeType="1"/>
            </p:cNvSpPr>
            <p:nvPr/>
          </p:nvSpPr>
          <p:spPr bwMode="auto">
            <a:xfrm>
              <a:off x="890" y="153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3" name="Line 101"/>
            <p:cNvSpPr>
              <a:spLocks noChangeShapeType="1"/>
            </p:cNvSpPr>
            <p:nvPr/>
          </p:nvSpPr>
          <p:spPr bwMode="auto">
            <a:xfrm>
              <a:off x="890" y="146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4" name="Line 102"/>
            <p:cNvSpPr>
              <a:spLocks noChangeShapeType="1"/>
            </p:cNvSpPr>
            <p:nvPr/>
          </p:nvSpPr>
          <p:spPr bwMode="auto">
            <a:xfrm>
              <a:off x="890" y="141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5" name="Line 103"/>
            <p:cNvSpPr>
              <a:spLocks noChangeShapeType="1"/>
            </p:cNvSpPr>
            <p:nvPr/>
          </p:nvSpPr>
          <p:spPr bwMode="auto">
            <a:xfrm>
              <a:off x="890" y="1386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6" name="Line 104"/>
            <p:cNvSpPr>
              <a:spLocks noChangeShapeType="1"/>
            </p:cNvSpPr>
            <p:nvPr/>
          </p:nvSpPr>
          <p:spPr bwMode="auto">
            <a:xfrm>
              <a:off x="890" y="136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7" name="Line 105"/>
            <p:cNvSpPr>
              <a:spLocks noChangeShapeType="1"/>
            </p:cNvSpPr>
            <p:nvPr/>
          </p:nvSpPr>
          <p:spPr bwMode="auto">
            <a:xfrm>
              <a:off x="890" y="1342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8" name="Line 106"/>
            <p:cNvSpPr>
              <a:spLocks noChangeShapeType="1"/>
            </p:cNvSpPr>
            <p:nvPr/>
          </p:nvSpPr>
          <p:spPr bwMode="auto">
            <a:xfrm>
              <a:off x="890" y="1325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89" name="Line 107"/>
            <p:cNvSpPr>
              <a:spLocks noChangeShapeType="1"/>
            </p:cNvSpPr>
            <p:nvPr/>
          </p:nvSpPr>
          <p:spPr bwMode="auto">
            <a:xfrm>
              <a:off x="890" y="1310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0" name="Line 108"/>
            <p:cNvSpPr>
              <a:spLocks noChangeShapeType="1"/>
            </p:cNvSpPr>
            <p:nvPr/>
          </p:nvSpPr>
          <p:spPr bwMode="auto">
            <a:xfrm>
              <a:off x="890" y="1298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1" name="Line 109"/>
            <p:cNvSpPr>
              <a:spLocks noChangeShapeType="1"/>
            </p:cNvSpPr>
            <p:nvPr/>
          </p:nvSpPr>
          <p:spPr bwMode="auto">
            <a:xfrm>
              <a:off x="890" y="1287"/>
              <a:ext cx="21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2" name="Line 110"/>
            <p:cNvSpPr>
              <a:spLocks noChangeShapeType="1"/>
            </p:cNvSpPr>
            <p:nvPr/>
          </p:nvSpPr>
          <p:spPr bwMode="auto">
            <a:xfrm>
              <a:off x="884" y="3530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3" name="Line 111"/>
            <p:cNvSpPr>
              <a:spLocks noChangeShapeType="1"/>
            </p:cNvSpPr>
            <p:nvPr/>
          </p:nvSpPr>
          <p:spPr bwMode="auto">
            <a:xfrm>
              <a:off x="884" y="3280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4" name="Line 112"/>
            <p:cNvSpPr>
              <a:spLocks noChangeShapeType="1"/>
            </p:cNvSpPr>
            <p:nvPr/>
          </p:nvSpPr>
          <p:spPr bwMode="auto">
            <a:xfrm>
              <a:off x="884" y="3031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5" name="Line 113"/>
            <p:cNvSpPr>
              <a:spLocks noChangeShapeType="1"/>
            </p:cNvSpPr>
            <p:nvPr/>
          </p:nvSpPr>
          <p:spPr bwMode="auto">
            <a:xfrm>
              <a:off x="884" y="2781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6" name="Line 114"/>
            <p:cNvSpPr>
              <a:spLocks noChangeShapeType="1"/>
            </p:cNvSpPr>
            <p:nvPr/>
          </p:nvSpPr>
          <p:spPr bwMode="auto">
            <a:xfrm>
              <a:off x="884" y="2532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7" name="Line 115"/>
            <p:cNvSpPr>
              <a:spLocks noChangeShapeType="1"/>
            </p:cNvSpPr>
            <p:nvPr/>
          </p:nvSpPr>
          <p:spPr bwMode="auto">
            <a:xfrm>
              <a:off x="884" y="2284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8" name="Line 116"/>
            <p:cNvSpPr>
              <a:spLocks noChangeShapeType="1"/>
            </p:cNvSpPr>
            <p:nvPr/>
          </p:nvSpPr>
          <p:spPr bwMode="auto">
            <a:xfrm>
              <a:off x="884" y="2035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99" name="Line 117"/>
            <p:cNvSpPr>
              <a:spLocks noChangeShapeType="1"/>
            </p:cNvSpPr>
            <p:nvPr/>
          </p:nvSpPr>
          <p:spPr bwMode="auto">
            <a:xfrm>
              <a:off x="884" y="1785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0" name="Line 118"/>
            <p:cNvSpPr>
              <a:spLocks noChangeShapeType="1"/>
            </p:cNvSpPr>
            <p:nvPr/>
          </p:nvSpPr>
          <p:spPr bwMode="auto">
            <a:xfrm>
              <a:off x="884" y="1536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1" name="Line 119"/>
            <p:cNvSpPr>
              <a:spLocks noChangeShapeType="1"/>
            </p:cNvSpPr>
            <p:nvPr/>
          </p:nvSpPr>
          <p:spPr bwMode="auto">
            <a:xfrm>
              <a:off x="884" y="1287"/>
              <a:ext cx="27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2" name="Line 120"/>
            <p:cNvSpPr>
              <a:spLocks noChangeShapeType="1"/>
            </p:cNvSpPr>
            <p:nvPr/>
          </p:nvSpPr>
          <p:spPr bwMode="auto">
            <a:xfrm>
              <a:off x="911" y="3530"/>
              <a:ext cx="4174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3" name="Line 121"/>
            <p:cNvSpPr>
              <a:spLocks noChangeShapeType="1"/>
            </p:cNvSpPr>
            <p:nvPr/>
          </p:nvSpPr>
          <p:spPr bwMode="auto">
            <a:xfrm flipV="1">
              <a:off x="911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4" name="Line 122"/>
            <p:cNvSpPr>
              <a:spLocks noChangeShapeType="1"/>
            </p:cNvSpPr>
            <p:nvPr/>
          </p:nvSpPr>
          <p:spPr bwMode="auto">
            <a:xfrm flipV="1">
              <a:off x="102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5" name="Line 123"/>
            <p:cNvSpPr>
              <a:spLocks noChangeShapeType="1"/>
            </p:cNvSpPr>
            <p:nvPr/>
          </p:nvSpPr>
          <p:spPr bwMode="auto">
            <a:xfrm flipV="1">
              <a:off x="113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6" name="Line 124"/>
            <p:cNvSpPr>
              <a:spLocks noChangeShapeType="1"/>
            </p:cNvSpPr>
            <p:nvPr/>
          </p:nvSpPr>
          <p:spPr bwMode="auto">
            <a:xfrm flipV="1">
              <a:off x="1241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7" name="Line 125"/>
            <p:cNvSpPr>
              <a:spLocks noChangeShapeType="1"/>
            </p:cNvSpPr>
            <p:nvPr/>
          </p:nvSpPr>
          <p:spPr bwMode="auto">
            <a:xfrm flipV="1">
              <a:off x="135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8" name="Line 126"/>
            <p:cNvSpPr>
              <a:spLocks noChangeShapeType="1"/>
            </p:cNvSpPr>
            <p:nvPr/>
          </p:nvSpPr>
          <p:spPr bwMode="auto">
            <a:xfrm flipV="1">
              <a:off x="146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09" name="Line 127"/>
            <p:cNvSpPr>
              <a:spLocks noChangeShapeType="1"/>
            </p:cNvSpPr>
            <p:nvPr/>
          </p:nvSpPr>
          <p:spPr bwMode="auto">
            <a:xfrm flipV="1">
              <a:off x="157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0" name="Line 128"/>
            <p:cNvSpPr>
              <a:spLocks noChangeShapeType="1"/>
            </p:cNvSpPr>
            <p:nvPr/>
          </p:nvSpPr>
          <p:spPr bwMode="auto">
            <a:xfrm flipV="1">
              <a:off x="167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1" name="Line 129"/>
            <p:cNvSpPr>
              <a:spLocks noChangeShapeType="1"/>
            </p:cNvSpPr>
            <p:nvPr/>
          </p:nvSpPr>
          <p:spPr bwMode="auto">
            <a:xfrm flipV="1">
              <a:off x="178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2" name="Line 130"/>
            <p:cNvSpPr>
              <a:spLocks noChangeShapeType="1"/>
            </p:cNvSpPr>
            <p:nvPr/>
          </p:nvSpPr>
          <p:spPr bwMode="auto">
            <a:xfrm flipV="1">
              <a:off x="1900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3" name="Line 131"/>
            <p:cNvSpPr>
              <a:spLocks noChangeShapeType="1"/>
            </p:cNvSpPr>
            <p:nvPr/>
          </p:nvSpPr>
          <p:spPr bwMode="auto">
            <a:xfrm flipV="1">
              <a:off x="200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4" name="Line 132"/>
            <p:cNvSpPr>
              <a:spLocks noChangeShapeType="1"/>
            </p:cNvSpPr>
            <p:nvPr/>
          </p:nvSpPr>
          <p:spPr bwMode="auto">
            <a:xfrm flipV="1">
              <a:off x="211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5" name="Line 133"/>
            <p:cNvSpPr>
              <a:spLocks noChangeShapeType="1"/>
            </p:cNvSpPr>
            <p:nvPr/>
          </p:nvSpPr>
          <p:spPr bwMode="auto">
            <a:xfrm flipV="1">
              <a:off x="222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6" name="Line 134"/>
            <p:cNvSpPr>
              <a:spLocks noChangeShapeType="1"/>
            </p:cNvSpPr>
            <p:nvPr/>
          </p:nvSpPr>
          <p:spPr bwMode="auto">
            <a:xfrm flipV="1">
              <a:off x="233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7" name="Line 135"/>
            <p:cNvSpPr>
              <a:spLocks noChangeShapeType="1"/>
            </p:cNvSpPr>
            <p:nvPr/>
          </p:nvSpPr>
          <p:spPr bwMode="auto">
            <a:xfrm flipV="1">
              <a:off x="244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8" name="Line 136"/>
            <p:cNvSpPr>
              <a:spLocks noChangeShapeType="1"/>
            </p:cNvSpPr>
            <p:nvPr/>
          </p:nvSpPr>
          <p:spPr bwMode="auto">
            <a:xfrm flipV="1">
              <a:off x="255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19" name="Line 137"/>
            <p:cNvSpPr>
              <a:spLocks noChangeShapeType="1"/>
            </p:cNvSpPr>
            <p:nvPr/>
          </p:nvSpPr>
          <p:spPr bwMode="auto">
            <a:xfrm flipV="1">
              <a:off x="266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0" name="Line 138"/>
            <p:cNvSpPr>
              <a:spLocks noChangeShapeType="1"/>
            </p:cNvSpPr>
            <p:nvPr/>
          </p:nvSpPr>
          <p:spPr bwMode="auto">
            <a:xfrm flipV="1">
              <a:off x="277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1" name="Line 139"/>
            <p:cNvSpPr>
              <a:spLocks noChangeShapeType="1"/>
            </p:cNvSpPr>
            <p:nvPr/>
          </p:nvSpPr>
          <p:spPr bwMode="auto">
            <a:xfrm flipV="1">
              <a:off x="288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2" name="Line 140"/>
            <p:cNvSpPr>
              <a:spLocks noChangeShapeType="1"/>
            </p:cNvSpPr>
            <p:nvPr/>
          </p:nvSpPr>
          <p:spPr bwMode="auto">
            <a:xfrm flipV="1">
              <a:off x="2999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3" name="Line 141"/>
            <p:cNvSpPr>
              <a:spLocks noChangeShapeType="1"/>
            </p:cNvSpPr>
            <p:nvPr/>
          </p:nvSpPr>
          <p:spPr bwMode="auto">
            <a:xfrm flipV="1">
              <a:off x="310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4" name="Line 142"/>
            <p:cNvSpPr>
              <a:spLocks noChangeShapeType="1"/>
            </p:cNvSpPr>
            <p:nvPr/>
          </p:nvSpPr>
          <p:spPr bwMode="auto">
            <a:xfrm flipV="1">
              <a:off x="321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5" name="Line 143"/>
            <p:cNvSpPr>
              <a:spLocks noChangeShapeType="1"/>
            </p:cNvSpPr>
            <p:nvPr/>
          </p:nvSpPr>
          <p:spPr bwMode="auto">
            <a:xfrm flipV="1">
              <a:off x="332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6" name="Line 144"/>
            <p:cNvSpPr>
              <a:spLocks noChangeShapeType="1"/>
            </p:cNvSpPr>
            <p:nvPr/>
          </p:nvSpPr>
          <p:spPr bwMode="auto">
            <a:xfrm flipV="1">
              <a:off x="343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7" name="Line 145"/>
            <p:cNvSpPr>
              <a:spLocks noChangeShapeType="1"/>
            </p:cNvSpPr>
            <p:nvPr/>
          </p:nvSpPr>
          <p:spPr bwMode="auto">
            <a:xfrm flipV="1">
              <a:off x="354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8" name="Line 146"/>
            <p:cNvSpPr>
              <a:spLocks noChangeShapeType="1"/>
            </p:cNvSpPr>
            <p:nvPr/>
          </p:nvSpPr>
          <p:spPr bwMode="auto">
            <a:xfrm flipV="1">
              <a:off x="3658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29" name="Line 147"/>
            <p:cNvSpPr>
              <a:spLocks noChangeShapeType="1"/>
            </p:cNvSpPr>
            <p:nvPr/>
          </p:nvSpPr>
          <p:spPr bwMode="auto">
            <a:xfrm flipV="1">
              <a:off x="376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0" name="Line 148"/>
            <p:cNvSpPr>
              <a:spLocks noChangeShapeType="1"/>
            </p:cNvSpPr>
            <p:nvPr/>
          </p:nvSpPr>
          <p:spPr bwMode="auto">
            <a:xfrm flipV="1">
              <a:off x="387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1" name="Line 149"/>
            <p:cNvSpPr>
              <a:spLocks noChangeShapeType="1"/>
            </p:cNvSpPr>
            <p:nvPr/>
          </p:nvSpPr>
          <p:spPr bwMode="auto">
            <a:xfrm flipV="1">
              <a:off x="398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2" name="Line 150"/>
            <p:cNvSpPr>
              <a:spLocks noChangeShapeType="1"/>
            </p:cNvSpPr>
            <p:nvPr/>
          </p:nvSpPr>
          <p:spPr bwMode="auto">
            <a:xfrm flipV="1">
              <a:off x="409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3" name="Line 151"/>
            <p:cNvSpPr>
              <a:spLocks noChangeShapeType="1"/>
            </p:cNvSpPr>
            <p:nvPr/>
          </p:nvSpPr>
          <p:spPr bwMode="auto">
            <a:xfrm flipV="1">
              <a:off x="420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4" name="Line 152"/>
            <p:cNvSpPr>
              <a:spLocks noChangeShapeType="1"/>
            </p:cNvSpPr>
            <p:nvPr/>
          </p:nvSpPr>
          <p:spPr bwMode="auto">
            <a:xfrm flipV="1">
              <a:off x="4317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5" name="Line 153"/>
            <p:cNvSpPr>
              <a:spLocks noChangeShapeType="1"/>
            </p:cNvSpPr>
            <p:nvPr/>
          </p:nvSpPr>
          <p:spPr bwMode="auto">
            <a:xfrm flipV="1">
              <a:off x="442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6" name="Line 154"/>
            <p:cNvSpPr>
              <a:spLocks noChangeShapeType="1"/>
            </p:cNvSpPr>
            <p:nvPr/>
          </p:nvSpPr>
          <p:spPr bwMode="auto">
            <a:xfrm flipV="1">
              <a:off x="453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7" name="Line 155"/>
            <p:cNvSpPr>
              <a:spLocks noChangeShapeType="1"/>
            </p:cNvSpPr>
            <p:nvPr/>
          </p:nvSpPr>
          <p:spPr bwMode="auto">
            <a:xfrm flipV="1">
              <a:off x="4645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8" name="Line 156"/>
            <p:cNvSpPr>
              <a:spLocks noChangeShapeType="1"/>
            </p:cNvSpPr>
            <p:nvPr/>
          </p:nvSpPr>
          <p:spPr bwMode="auto">
            <a:xfrm flipV="1">
              <a:off x="4755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39" name="Line 157"/>
            <p:cNvSpPr>
              <a:spLocks noChangeShapeType="1"/>
            </p:cNvSpPr>
            <p:nvPr/>
          </p:nvSpPr>
          <p:spPr bwMode="auto">
            <a:xfrm flipV="1">
              <a:off x="486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0" name="Line 158"/>
            <p:cNvSpPr>
              <a:spLocks noChangeShapeType="1"/>
            </p:cNvSpPr>
            <p:nvPr/>
          </p:nvSpPr>
          <p:spPr bwMode="auto">
            <a:xfrm flipV="1">
              <a:off x="4976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1" name="Line 159"/>
            <p:cNvSpPr>
              <a:spLocks noChangeShapeType="1"/>
            </p:cNvSpPr>
            <p:nvPr/>
          </p:nvSpPr>
          <p:spPr bwMode="auto">
            <a:xfrm flipV="1">
              <a:off x="5085" y="3530"/>
              <a:ext cx="1" cy="2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2" name="Line 160"/>
            <p:cNvSpPr>
              <a:spLocks noChangeShapeType="1"/>
            </p:cNvSpPr>
            <p:nvPr/>
          </p:nvSpPr>
          <p:spPr bwMode="auto">
            <a:xfrm flipV="1">
              <a:off x="911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3" name="Line 161"/>
            <p:cNvSpPr>
              <a:spLocks noChangeShapeType="1"/>
            </p:cNvSpPr>
            <p:nvPr/>
          </p:nvSpPr>
          <p:spPr bwMode="auto">
            <a:xfrm flipV="1">
              <a:off x="1460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4" name="Line 162"/>
            <p:cNvSpPr>
              <a:spLocks noChangeShapeType="1"/>
            </p:cNvSpPr>
            <p:nvPr/>
          </p:nvSpPr>
          <p:spPr bwMode="auto">
            <a:xfrm flipV="1">
              <a:off x="2009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5" name="Line 163"/>
            <p:cNvSpPr>
              <a:spLocks noChangeShapeType="1"/>
            </p:cNvSpPr>
            <p:nvPr/>
          </p:nvSpPr>
          <p:spPr bwMode="auto">
            <a:xfrm flipV="1">
              <a:off x="2559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6" name="Line 164"/>
            <p:cNvSpPr>
              <a:spLocks noChangeShapeType="1"/>
            </p:cNvSpPr>
            <p:nvPr/>
          </p:nvSpPr>
          <p:spPr bwMode="auto">
            <a:xfrm flipV="1">
              <a:off x="3108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7" name="Line 165"/>
            <p:cNvSpPr>
              <a:spLocks noChangeShapeType="1"/>
            </p:cNvSpPr>
            <p:nvPr/>
          </p:nvSpPr>
          <p:spPr bwMode="auto">
            <a:xfrm flipV="1">
              <a:off x="3658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8" name="Line 166"/>
            <p:cNvSpPr>
              <a:spLocks noChangeShapeType="1"/>
            </p:cNvSpPr>
            <p:nvPr/>
          </p:nvSpPr>
          <p:spPr bwMode="auto">
            <a:xfrm flipV="1">
              <a:off x="4207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49" name="Line 167"/>
            <p:cNvSpPr>
              <a:spLocks noChangeShapeType="1"/>
            </p:cNvSpPr>
            <p:nvPr/>
          </p:nvSpPr>
          <p:spPr bwMode="auto">
            <a:xfrm flipV="1">
              <a:off x="4755" y="3530"/>
              <a:ext cx="1" cy="2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0" name="Line 168"/>
            <p:cNvSpPr>
              <a:spLocks noChangeShapeType="1"/>
            </p:cNvSpPr>
            <p:nvPr/>
          </p:nvSpPr>
          <p:spPr bwMode="auto">
            <a:xfrm flipV="1">
              <a:off x="911" y="3056"/>
              <a:ext cx="439" cy="74"/>
            </a:xfrm>
            <a:prstGeom prst="line">
              <a:avLst/>
            </a:prstGeom>
            <a:noFill/>
            <a:ln w="20638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1" name="Line 169"/>
            <p:cNvSpPr>
              <a:spLocks noChangeShapeType="1"/>
            </p:cNvSpPr>
            <p:nvPr/>
          </p:nvSpPr>
          <p:spPr bwMode="auto">
            <a:xfrm flipV="1">
              <a:off x="1350" y="2738"/>
              <a:ext cx="659" cy="318"/>
            </a:xfrm>
            <a:prstGeom prst="line">
              <a:avLst/>
            </a:prstGeom>
            <a:noFill/>
            <a:ln w="20638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2" name="Line 170"/>
            <p:cNvSpPr>
              <a:spLocks noChangeShapeType="1"/>
            </p:cNvSpPr>
            <p:nvPr/>
          </p:nvSpPr>
          <p:spPr bwMode="auto">
            <a:xfrm flipV="1">
              <a:off x="2009" y="2458"/>
              <a:ext cx="385" cy="280"/>
            </a:xfrm>
            <a:prstGeom prst="line">
              <a:avLst/>
            </a:prstGeom>
            <a:noFill/>
            <a:ln w="20638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3" name="Line 171"/>
            <p:cNvSpPr>
              <a:spLocks noChangeShapeType="1"/>
            </p:cNvSpPr>
            <p:nvPr/>
          </p:nvSpPr>
          <p:spPr bwMode="auto">
            <a:xfrm flipV="1">
              <a:off x="2338" y="2284"/>
              <a:ext cx="1320" cy="34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4" name="Line 172"/>
            <p:cNvSpPr>
              <a:spLocks noChangeShapeType="1"/>
            </p:cNvSpPr>
            <p:nvPr/>
          </p:nvSpPr>
          <p:spPr bwMode="auto">
            <a:xfrm flipV="1">
              <a:off x="911" y="3299"/>
              <a:ext cx="659" cy="187"/>
            </a:xfrm>
            <a:prstGeom prst="line">
              <a:avLst/>
            </a:prstGeom>
            <a:noFill/>
            <a:ln w="20638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5" name="Line 173"/>
            <p:cNvSpPr>
              <a:spLocks noChangeShapeType="1"/>
            </p:cNvSpPr>
            <p:nvPr/>
          </p:nvSpPr>
          <p:spPr bwMode="auto">
            <a:xfrm flipV="1">
              <a:off x="1570" y="3194"/>
              <a:ext cx="274" cy="105"/>
            </a:xfrm>
            <a:prstGeom prst="line">
              <a:avLst/>
            </a:prstGeom>
            <a:noFill/>
            <a:ln w="20638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6" name="Line 174"/>
            <p:cNvSpPr>
              <a:spLocks noChangeShapeType="1"/>
            </p:cNvSpPr>
            <p:nvPr/>
          </p:nvSpPr>
          <p:spPr bwMode="auto">
            <a:xfrm flipV="1">
              <a:off x="1844" y="2829"/>
              <a:ext cx="1099" cy="365"/>
            </a:xfrm>
            <a:prstGeom prst="line">
              <a:avLst/>
            </a:prstGeom>
            <a:noFill/>
            <a:ln w="20638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7" name="Line 175"/>
            <p:cNvSpPr>
              <a:spLocks noChangeShapeType="1"/>
            </p:cNvSpPr>
            <p:nvPr/>
          </p:nvSpPr>
          <p:spPr bwMode="auto">
            <a:xfrm flipV="1">
              <a:off x="911" y="3031"/>
              <a:ext cx="549" cy="11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8" name="Line 176"/>
            <p:cNvSpPr>
              <a:spLocks noChangeShapeType="1"/>
            </p:cNvSpPr>
            <p:nvPr/>
          </p:nvSpPr>
          <p:spPr bwMode="auto">
            <a:xfrm flipV="1">
              <a:off x="1460" y="2820"/>
              <a:ext cx="989" cy="211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59" name="Line 177"/>
            <p:cNvSpPr>
              <a:spLocks noChangeShapeType="1"/>
            </p:cNvSpPr>
            <p:nvPr/>
          </p:nvSpPr>
          <p:spPr bwMode="auto">
            <a:xfrm flipV="1">
              <a:off x="2449" y="2620"/>
              <a:ext cx="659" cy="2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0" name="Line 178"/>
            <p:cNvSpPr>
              <a:spLocks noChangeShapeType="1"/>
            </p:cNvSpPr>
            <p:nvPr/>
          </p:nvSpPr>
          <p:spPr bwMode="auto">
            <a:xfrm flipV="1">
              <a:off x="2009" y="2873"/>
              <a:ext cx="110" cy="26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1" name="Line 179"/>
            <p:cNvSpPr>
              <a:spLocks noChangeShapeType="1"/>
            </p:cNvSpPr>
            <p:nvPr/>
          </p:nvSpPr>
          <p:spPr bwMode="auto">
            <a:xfrm flipV="1">
              <a:off x="2119" y="2846"/>
              <a:ext cx="110" cy="2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2" name="Line 180"/>
            <p:cNvSpPr>
              <a:spLocks noChangeShapeType="1"/>
            </p:cNvSpPr>
            <p:nvPr/>
          </p:nvSpPr>
          <p:spPr bwMode="auto">
            <a:xfrm flipV="1">
              <a:off x="2229" y="2817"/>
              <a:ext cx="109" cy="29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3" name="Line 181"/>
            <p:cNvSpPr>
              <a:spLocks noChangeShapeType="1"/>
            </p:cNvSpPr>
            <p:nvPr/>
          </p:nvSpPr>
          <p:spPr bwMode="auto">
            <a:xfrm flipV="1">
              <a:off x="2338" y="2790"/>
              <a:ext cx="110" cy="2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4" name="Line 182"/>
            <p:cNvSpPr>
              <a:spLocks noChangeShapeType="1"/>
            </p:cNvSpPr>
            <p:nvPr/>
          </p:nvSpPr>
          <p:spPr bwMode="auto">
            <a:xfrm flipV="1">
              <a:off x="2448" y="2763"/>
              <a:ext cx="111" cy="2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5" name="Line 183"/>
            <p:cNvSpPr>
              <a:spLocks noChangeShapeType="1"/>
            </p:cNvSpPr>
            <p:nvPr/>
          </p:nvSpPr>
          <p:spPr bwMode="auto">
            <a:xfrm flipV="1">
              <a:off x="2559" y="2728"/>
              <a:ext cx="109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6" name="Line 184"/>
            <p:cNvSpPr>
              <a:spLocks noChangeShapeType="1"/>
            </p:cNvSpPr>
            <p:nvPr/>
          </p:nvSpPr>
          <p:spPr bwMode="auto">
            <a:xfrm flipV="1">
              <a:off x="2668" y="2692"/>
              <a:ext cx="110" cy="36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7" name="Line 185"/>
            <p:cNvSpPr>
              <a:spLocks noChangeShapeType="1"/>
            </p:cNvSpPr>
            <p:nvPr/>
          </p:nvSpPr>
          <p:spPr bwMode="auto">
            <a:xfrm flipV="1">
              <a:off x="2778" y="2658"/>
              <a:ext cx="110" cy="34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8" name="Line 186"/>
            <p:cNvSpPr>
              <a:spLocks noChangeShapeType="1"/>
            </p:cNvSpPr>
            <p:nvPr/>
          </p:nvSpPr>
          <p:spPr bwMode="auto">
            <a:xfrm flipV="1">
              <a:off x="2888" y="2623"/>
              <a:ext cx="111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69" name="Line 187"/>
            <p:cNvSpPr>
              <a:spLocks noChangeShapeType="1"/>
            </p:cNvSpPr>
            <p:nvPr/>
          </p:nvSpPr>
          <p:spPr bwMode="auto">
            <a:xfrm flipV="1">
              <a:off x="2999" y="2588"/>
              <a:ext cx="109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0" name="Line 188"/>
            <p:cNvSpPr>
              <a:spLocks noChangeShapeType="1"/>
            </p:cNvSpPr>
            <p:nvPr/>
          </p:nvSpPr>
          <p:spPr bwMode="auto">
            <a:xfrm flipV="1">
              <a:off x="3108" y="2554"/>
              <a:ext cx="110" cy="34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1" name="Line 189"/>
            <p:cNvSpPr>
              <a:spLocks noChangeShapeType="1"/>
            </p:cNvSpPr>
            <p:nvPr/>
          </p:nvSpPr>
          <p:spPr bwMode="auto">
            <a:xfrm flipV="1">
              <a:off x="3218" y="2519"/>
              <a:ext cx="109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2" name="Line 190"/>
            <p:cNvSpPr>
              <a:spLocks noChangeShapeType="1"/>
            </p:cNvSpPr>
            <p:nvPr/>
          </p:nvSpPr>
          <p:spPr bwMode="auto">
            <a:xfrm flipV="1">
              <a:off x="2009" y="3002"/>
              <a:ext cx="110" cy="6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3" name="Line 191"/>
            <p:cNvSpPr>
              <a:spLocks noChangeShapeType="1"/>
            </p:cNvSpPr>
            <p:nvPr/>
          </p:nvSpPr>
          <p:spPr bwMode="auto">
            <a:xfrm flipV="1">
              <a:off x="2119" y="2942"/>
              <a:ext cx="110" cy="6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4" name="Line 192"/>
            <p:cNvSpPr>
              <a:spLocks noChangeShapeType="1"/>
            </p:cNvSpPr>
            <p:nvPr/>
          </p:nvSpPr>
          <p:spPr bwMode="auto">
            <a:xfrm flipV="1">
              <a:off x="2229" y="2883"/>
              <a:ext cx="109" cy="59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5" name="Line 193"/>
            <p:cNvSpPr>
              <a:spLocks noChangeShapeType="1"/>
            </p:cNvSpPr>
            <p:nvPr/>
          </p:nvSpPr>
          <p:spPr bwMode="auto">
            <a:xfrm flipV="1">
              <a:off x="2338" y="2822"/>
              <a:ext cx="110" cy="6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6" name="Line 194"/>
            <p:cNvSpPr>
              <a:spLocks noChangeShapeType="1"/>
            </p:cNvSpPr>
            <p:nvPr/>
          </p:nvSpPr>
          <p:spPr bwMode="auto">
            <a:xfrm flipV="1">
              <a:off x="2448" y="2763"/>
              <a:ext cx="111" cy="59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7" name="Line 195"/>
            <p:cNvSpPr>
              <a:spLocks noChangeShapeType="1"/>
            </p:cNvSpPr>
            <p:nvPr/>
          </p:nvSpPr>
          <p:spPr bwMode="auto">
            <a:xfrm flipV="1">
              <a:off x="1350" y="2458"/>
              <a:ext cx="1099" cy="32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8" name="Line 196"/>
            <p:cNvSpPr>
              <a:spLocks noChangeShapeType="1"/>
            </p:cNvSpPr>
            <p:nvPr/>
          </p:nvSpPr>
          <p:spPr bwMode="auto">
            <a:xfrm flipV="1">
              <a:off x="911" y="2753"/>
              <a:ext cx="989" cy="128"/>
            </a:xfrm>
            <a:prstGeom prst="line">
              <a:avLst/>
            </a:prstGeom>
            <a:noFill/>
            <a:ln w="206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79" name="Line 197"/>
            <p:cNvSpPr>
              <a:spLocks noChangeShapeType="1"/>
            </p:cNvSpPr>
            <p:nvPr/>
          </p:nvSpPr>
          <p:spPr bwMode="auto">
            <a:xfrm flipV="1">
              <a:off x="1900" y="2631"/>
              <a:ext cx="219" cy="122"/>
            </a:xfrm>
            <a:prstGeom prst="line">
              <a:avLst/>
            </a:prstGeom>
            <a:noFill/>
            <a:ln w="206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0" name="Line 198"/>
            <p:cNvSpPr>
              <a:spLocks noChangeShapeType="1"/>
            </p:cNvSpPr>
            <p:nvPr/>
          </p:nvSpPr>
          <p:spPr bwMode="auto">
            <a:xfrm flipV="1">
              <a:off x="2119" y="2284"/>
              <a:ext cx="1153" cy="347"/>
            </a:xfrm>
            <a:prstGeom prst="line">
              <a:avLst/>
            </a:prstGeom>
            <a:noFill/>
            <a:ln w="206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1" name="Freeform 199"/>
            <p:cNvSpPr>
              <a:spLocks/>
            </p:cNvSpPr>
            <p:nvPr/>
          </p:nvSpPr>
          <p:spPr bwMode="auto">
            <a:xfrm>
              <a:off x="2321" y="2615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34 w 34"/>
                <a:gd name="T3" fmla="*/ 16 h 33"/>
                <a:gd name="T4" fmla="*/ 17 w 34"/>
                <a:gd name="T5" fmla="*/ 33 h 33"/>
                <a:gd name="T6" fmla="*/ 0 w 34"/>
                <a:gd name="T7" fmla="*/ 16 h 33"/>
                <a:gd name="T8" fmla="*/ 17 w 34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0"/>
                  </a:moveTo>
                  <a:lnTo>
                    <a:pt x="34" y="16"/>
                  </a:lnTo>
                  <a:lnTo>
                    <a:pt x="17" y="33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2" name="Freeform 200"/>
            <p:cNvSpPr>
              <a:spLocks/>
            </p:cNvSpPr>
            <p:nvPr/>
          </p:nvSpPr>
          <p:spPr bwMode="auto">
            <a:xfrm>
              <a:off x="3641" y="2267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34 w 34"/>
                <a:gd name="T3" fmla="*/ 17 h 34"/>
                <a:gd name="T4" fmla="*/ 17 w 34"/>
                <a:gd name="T5" fmla="*/ 34 h 34"/>
                <a:gd name="T6" fmla="*/ 0 w 34"/>
                <a:gd name="T7" fmla="*/ 17 h 34"/>
                <a:gd name="T8" fmla="*/ 17 w 34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17" y="0"/>
                  </a:moveTo>
                  <a:lnTo>
                    <a:pt x="34" y="17"/>
                  </a:lnTo>
                  <a:lnTo>
                    <a:pt x="17" y="3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3" name="Rectangle 201"/>
            <p:cNvSpPr>
              <a:spLocks noChangeArrowheads="1"/>
            </p:cNvSpPr>
            <p:nvPr/>
          </p:nvSpPr>
          <p:spPr bwMode="auto">
            <a:xfrm>
              <a:off x="1800" y="2957"/>
              <a:ext cx="34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4" name="Rectangle 202"/>
            <p:cNvSpPr>
              <a:spLocks noChangeArrowheads="1"/>
            </p:cNvSpPr>
            <p:nvPr/>
          </p:nvSpPr>
          <p:spPr bwMode="auto">
            <a:xfrm>
              <a:off x="1937" y="2881"/>
              <a:ext cx="34" cy="34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5" name="Rectangle 203"/>
            <p:cNvSpPr>
              <a:spLocks noChangeArrowheads="1"/>
            </p:cNvSpPr>
            <p:nvPr/>
          </p:nvSpPr>
          <p:spPr bwMode="auto">
            <a:xfrm>
              <a:off x="2294" y="2851"/>
              <a:ext cx="34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6" name="Rectangle 204"/>
            <p:cNvSpPr>
              <a:spLocks noChangeArrowheads="1"/>
            </p:cNvSpPr>
            <p:nvPr/>
          </p:nvSpPr>
          <p:spPr bwMode="auto">
            <a:xfrm>
              <a:off x="2294" y="2926"/>
              <a:ext cx="34" cy="34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7" name="Rectangle 205"/>
            <p:cNvSpPr>
              <a:spLocks noChangeArrowheads="1"/>
            </p:cNvSpPr>
            <p:nvPr/>
          </p:nvSpPr>
          <p:spPr bwMode="auto">
            <a:xfrm>
              <a:off x="2377" y="2926"/>
              <a:ext cx="34" cy="34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8" name="Rectangle 206"/>
            <p:cNvSpPr>
              <a:spLocks noChangeArrowheads="1"/>
            </p:cNvSpPr>
            <p:nvPr/>
          </p:nvSpPr>
          <p:spPr bwMode="auto">
            <a:xfrm>
              <a:off x="1910" y="2957"/>
              <a:ext cx="34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89" name="Rectangle 207"/>
            <p:cNvSpPr>
              <a:spLocks noChangeArrowheads="1"/>
            </p:cNvSpPr>
            <p:nvPr/>
          </p:nvSpPr>
          <p:spPr bwMode="auto">
            <a:xfrm>
              <a:off x="2350" y="2910"/>
              <a:ext cx="34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90" name="Rectangle 208"/>
            <p:cNvSpPr>
              <a:spLocks noChangeArrowheads="1"/>
            </p:cNvSpPr>
            <p:nvPr/>
          </p:nvSpPr>
          <p:spPr bwMode="auto">
            <a:xfrm>
              <a:off x="2486" y="2878"/>
              <a:ext cx="34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91" name="Rectangle 209"/>
            <p:cNvSpPr>
              <a:spLocks noChangeArrowheads="1"/>
            </p:cNvSpPr>
            <p:nvPr/>
          </p:nvSpPr>
          <p:spPr bwMode="auto">
            <a:xfrm>
              <a:off x="2625" y="2807"/>
              <a:ext cx="33" cy="33"/>
            </a:xfrm>
            <a:prstGeom prst="rect">
              <a:avLst/>
            </a:prstGeom>
            <a:noFill/>
            <a:ln w="11113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185" name="Rectangle 210"/>
          <p:cNvSpPr>
            <a:spLocks noChangeArrowheads="1"/>
          </p:cNvSpPr>
          <p:nvPr/>
        </p:nvSpPr>
        <p:spPr bwMode="auto">
          <a:xfrm>
            <a:off x="3030538" y="4725988"/>
            <a:ext cx="52387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86" name="Rectangle 211"/>
          <p:cNvSpPr>
            <a:spLocks noChangeArrowheads="1"/>
          </p:cNvSpPr>
          <p:nvPr/>
        </p:nvSpPr>
        <p:spPr bwMode="auto">
          <a:xfrm>
            <a:off x="3030538" y="4725988"/>
            <a:ext cx="52387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87" name="Rectangle 212"/>
          <p:cNvSpPr>
            <a:spLocks noChangeArrowheads="1"/>
          </p:cNvSpPr>
          <p:nvPr/>
        </p:nvSpPr>
        <p:spPr bwMode="auto">
          <a:xfrm>
            <a:off x="3335338" y="4725988"/>
            <a:ext cx="52387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88" name="Rectangle 213"/>
          <p:cNvSpPr>
            <a:spLocks noChangeArrowheads="1"/>
          </p:cNvSpPr>
          <p:nvPr/>
        </p:nvSpPr>
        <p:spPr bwMode="auto">
          <a:xfrm>
            <a:off x="3467100" y="4660900"/>
            <a:ext cx="53975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89" name="Rectangle 214"/>
          <p:cNvSpPr>
            <a:spLocks noChangeArrowheads="1"/>
          </p:cNvSpPr>
          <p:nvPr/>
        </p:nvSpPr>
        <p:spPr bwMode="auto">
          <a:xfrm>
            <a:off x="3948113" y="4543425"/>
            <a:ext cx="53975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0" name="Rectangle 215"/>
          <p:cNvSpPr>
            <a:spLocks noChangeArrowheads="1"/>
          </p:cNvSpPr>
          <p:nvPr/>
        </p:nvSpPr>
        <p:spPr bwMode="auto">
          <a:xfrm>
            <a:off x="2984500" y="4902200"/>
            <a:ext cx="53975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1" name="Rectangle 216"/>
          <p:cNvSpPr>
            <a:spLocks noChangeArrowheads="1"/>
          </p:cNvSpPr>
          <p:nvPr/>
        </p:nvSpPr>
        <p:spPr bwMode="auto">
          <a:xfrm>
            <a:off x="2720975" y="5078413"/>
            <a:ext cx="53975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2" name="Rectangle 217"/>
          <p:cNvSpPr>
            <a:spLocks noChangeArrowheads="1"/>
          </p:cNvSpPr>
          <p:nvPr/>
        </p:nvSpPr>
        <p:spPr bwMode="auto">
          <a:xfrm>
            <a:off x="2808288" y="5065713"/>
            <a:ext cx="53975" cy="53975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3" name="Rectangle 218"/>
          <p:cNvSpPr>
            <a:spLocks noChangeArrowheads="1"/>
          </p:cNvSpPr>
          <p:nvPr/>
        </p:nvSpPr>
        <p:spPr bwMode="auto">
          <a:xfrm>
            <a:off x="2940050" y="5041900"/>
            <a:ext cx="55563" cy="52388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4" name="Rectangle 219"/>
          <p:cNvSpPr>
            <a:spLocks noChangeArrowheads="1"/>
          </p:cNvSpPr>
          <p:nvPr/>
        </p:nvSpPr>
        <p:spPr bwMode="auto">
          <a:xfrm>
            <a:off x="3159125" y="4924425"/>
            <a:ext cx="52388" cy="52388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5" name="Rectangle 220"/>
          <p:cNvSpPr>
            <a:spLocks noChangeArrowheads="1"/>
          </p:cNvSpPr>
          <p:nvPr/>
        </p:nvSpPr>
        <p:spPr bwMode="auto">
          <a:xfrm>
            <a:off x="3641725" y="4803775"/>
            <a:ext cx="53975" cy="52388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6" name="Rectangle 221"/>
          <p:cNvSpPr>
            <a:spLocks noChangeArrowheads="1"/>
          </p:cNvSpPr>
          <p:nvPr/>
        </p:nvSpPr>
        <p:spPr bwMode="auto">
          <a:xfrm>
            <a:off x="4033838" y="4686300"/>
            <a:ext cx="53975" cy="52388"/>
          </a:xfrm>
          <a:prstGeom prst="rect">
            <a:avLst/>
          </a:prstGeom>
          <a:noFill/>
          <a:ln w="11113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7" name="Freeform 222"/>
          <p:cNvSpPr>
            <a:spLocks/>
          </p:cNvSpPr>
          <p:nvPr/>
        </p:nvSpPr>
        <p:spPr bwMode="auto">
          <a:xfrm>
            <a:off x="3030538" y="5011738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6" y="0"/>
                </a:moveTo>
                <a:lnTo>
                  <a:pt x="33" y="34"/>
                </a:lnTo>
                <a:lnTo>
                  <a:pt x="0" y="34"/>
                </a:lnTo>
                <a:lnTo>
                  <a:pt x="16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8" name="Freeform 223"/>
          <p:cNvSpPr>
            <a:spLocks/>
          </p:cNvSpPr>
          <p:nvPr/>
        </p:nvSpPr>
        <p:spPr bwMode="auto">
          <a:xfrm>
            <a:off x="3246438" y="4941888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99" name="Freeform 224"/>
          <p:cNvSpPr>
            <a:spLocks/>
          </p:cNvSpPr>
          <p:nvPr/>
        </p:nvSpPr>
        <p:spPr bwMode="auto">
          <a:xfrm>
            <a:off x="3641725" y="48704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0" name="Freeform 225"/>
          <p:cNvSpPr>
            <a:spLocks/>
          </p:cNvSpPr>
          <p:nvPr/>
        </p:nvSpPr>
        <p:spPr bwMode="auto">
          <a:xfrm>
            <a:off x="3467100" y="50355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1" name="Freeform 226"/>
          <p:cNvSpPr>
            <a:spLocks/>
          </p:cNvSpPr>
          <p:nvPr/>
        </p:nvSpPr>
        <p:spPr bwMode="auto">
          <a:xfrm>
            <a:off x="3727450" y="48704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2" name="Freeform 227"/>
          <p:cNvSpPr>
            <a:spLocks/>
          </p:cNvSpPr>
          <p:nvPr/>
        </p:nvSpPr>
        <p:spPr bwMode="auto">
          <a:xfrm>
            <a:off x="3030538" y="5057775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6" y="0"/>
                </a:moveTo>
                <a:lnTo>
                  <a:pt x="33" y="34"/>
                </a:lnTo>
                <a:lnTo>
                  <a:pt x="0" y="34"/>
                </a:lnTo>
                <a:lnTo>
                  <a:pt x="16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3" name="Freeform 228"/>
          <p:cNvSpPr>
            <a:spLocks/>
          </p:cNvSpPr>
          <p:nvPr/>
        </p:nvSpPr>
        <p:spPr bwMode="auto">
          <a:xfrm>
            <a:off x="3335338" y="5057775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7" y="0"/>
                </a:moveTo>
                <a:lnTo>
                  <a:pt x="33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4" name="Freeform 229"/>
          <p:cNvSpPr>
            <a:spLocks/>
          </p:cNvSpPr>
          <p:nvPr/>
        </p:nvSpPr>
        <p:spPr bwMode="auto">
          <a:xfrm>
            <a:off x="3727450" y="4940300"/>
            <a:ext cx="53975" cy="52388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0 w 34"/>
              <a:gd name="T5" fmla="*/ 2147483647 h 33"/>
              <a:gd name="T6" fmla="*/ 2147483647 w 34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3"/>
              <a:gd name="T14" fmla="*/ 34 w 3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3">
                <a:moveTo>
                  <a:pt x="17" y="0"/>
                </a:moveTo>
                <a:lnTo>
                  <a:pt x="34" y="33"/>
                </a:lnTo>
                <a:lnTo>
                  <a:pt x="0" y="33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5" name="Freeform 230"/>
          <p:cNvSpPr>
            <a:spLocks/>
          </p:cNvSpPr>
          <p:nvPr/>
        </p:nvSpPr>
        <p:spPr bwMode="auto">
          <a:xfrm>
            <a:off x="3030538" y="5070475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6" y="0"/>
                </a:moveTo>
                <a:lnTo>
                  <a:pt x="33" y="34"/>
                </a:lnTo>
                <a:lnTo>
                  <a:pt x="0" y="34"/>
                </a:lnTo>
                <a:lnTo>
                  <a:pt x="16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6" name="Freeform 231"/>
          <p:cNvSpPr>
            <a:spLocks/>
          </p:cNvSpPr>
          <p:nvPr/>
        </p:nvSpPr>
        <p:spPr bwMode="auto">
          <a:xfrm>
            <a:off x="3552825" y="5049838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7" name="Freeform 232"/>
          <p:cNvSpPr>
            <a:spLocks/>
          </p:cNvSpPr>
          <p:nvPr/>
        </p:nvSpPr>
        <p:spPr bwMode="auto">
          <a:xfrm>
            <a:off x="3771900" y="4865688"/>
            <a:ext cx="55563" cy="52387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0 w 34"/>
              <a:gd name="T5" fmla="*/ 2147483647 h 33"/>
              <a:gd name="T6" fmla="*/ 2147483647 w 34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3"/>
              <a:gd name="T14" fmla="*/ 34 w 3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3">
                <a:moveTo>
                  <a:pt x="17" y="0"/>
                </a:moveTo>
                <a:lnTo>
                  <a:pt x="34" y="33"/>
                </a:lnTo>
                <a:lnTo>
                  <a:pt x="0" y="33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8" name="Freeform 233"/>
          <p:cNvSpPr>
            <a:spLocks/>
          </p:cNvSpPr>
          <p:nvPr/>
        </p:nvSpPr>
        <p:spPr bwMode="auto">
          <a:xfrm>
            <a:off x="3727450" y="48704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09" name="Freeform 234"/>
          <p:cNvSpPr>
            <a:spLocks/>
          </p:cNvSpPr>
          <p:nvPr/>
        </p:nvSpPr>
        <p:spPr bwMode="auto">
          <a:xfrm>
            <a:off x="3727450" y="48704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0" name="Freeform 235"/>
          <p:cNvSpPr>
            <a:spLocks/>
          </p:cNvSpPr>
          <p:nvPr/>
        </p:nvSpPr>
        <p:spPr bwMode="auto">
          <a:xfrm>
            <a:off x="4079875" y="4752975"/>
            <a:ext cx="52388" cy="52388"/>
          </a:xfrm>
          <a:custGeom>
            <a:avLst/>
            <a:gdLst>
              <a:gd name="T0" fmla="*/ 2147483647 w 33"/>
              <a:gd name="T1" fmla="*/ 0 h 33"/>
              <a:gd name="T2" fmla="*/ 2147483647 w 33"/>
              <a:gd name="T3" fmla="*/ 2147483647 h 33"/>
              <a:gd name="T4" fmla="*/ 0 w 33"/>
              <a:gd name="T5" fmla="*/ 2147483647 h 33"/>
              <a:gd name="T6" fmla="*/ 2147483647 w 33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3"/>
              <a:gd name="T14" fmla="*/ 33 w 33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3">
                <a:moveTo>
                  <a:pt x="16" y="0"/>
                </a:moveTo>
                <a:lnTo>
                  <a:pt x="33" y="33"/>
                </a:lnTo>
                <a:lnTo>
                  <a:pt x="0" y="33"/>
                </a:lnTo>
                <a:lnTo>
                  <a:pt x="16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1" name="Freeform 236"/>
          <p:cNvSpPr>
            <a:spLocks/>
          </p:cNvSpPr>
          <p:nvPr/>
        </p:nvSpPr>
        <p:spPr bwMode="auto">
          <a:xfrm>
            <a:off x="4429125" y="4683125"/>
            <a:ext cx="52388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7" y="0"/>
                </a:moveTo>
                <a:lnTo>
                  <a:pt x="33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2" name="Freeform 237"/>
          <p:cNvSpPr>
            <a:spLocks/>
          </p:cNvSpPr>
          <p:nvPr/>
        </p:nvSpPr>
        <p:spPr bwMode="auto">
          <a:xfrm>
            <a:off x="4778375" y="4565650"/>
            <a:ext cx="53975" cy="52388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0 w 34"/>
              <a:gd name="T5" fmla="*/ 2147483647 h 33"/>
              <a:gd name="T6" fmla="*/ 2147483647 w 34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3"/>
              <a:gd name="T14" fmla="*/ 34 w 3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3">
                <a:moveTo>
                  <a:pt x="17" y="0"/>
                </a:moveTo>
                <a:lnTo>
                  <a:pt x="34" y="33"/>
                </a:lnTo>
                <a:lnTo>
                  <a:pt x="0" y="33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3" name="Freeform 238"/>
          <p:cNvSpPr>
            <a:spLocks/>
          </p:cNvSpPr>
          <p:nvPr/>
        </p:nvSpPr>
        <p:spPr bwMode="auto">
          <a:xfrm>
            <a:off x="2851150" y="5137150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4" name="Freeform 239"/>
          <p:cNvSpPr>
            <a:spLocks/>
          </p:cNvSpPr>
          <p:nvPr/>
        </p:nvSpPr>
        <p:spPr bwMode="auto">
          <a:xfrm>
            <a:off x="3509963" y="5018088"/>
            <a:ext cx="53975" cy="52387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0 w 34"/>
              <a:gd name="T5" fmla="*/ 2147483647 h 33"/>
              <a:gd name="T6" fmla="*/ 2147483647 w 34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3"/>
              <a:gd name="T14" fmla="*/ 34 w 3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3">
                <a:moveTo>
                  <a:pt x="17" y="0"/>
                </a:moveTo>
                <a:lnTo>
                  <a:pt x="34" y="33"/>
                </a:lnTo>
                <a:lnTo>
                  <a:pt x="0" y="33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5" name="Freeform 240"/>
          <p:cNvSpPr>
            <a:spLocks/>
          </p:cNvSpPr>
          <p:nvPr/>
        </p:nvSpPr>
        <p:spPr bwMode="auto">
          <a:xfrm>
            <a:off x="3641725" y="5018088"/>
            <a:ext cx="53975" cy="52387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0 w 34"/>
              <a:gd name="T5" fmla="*/ 2147483647 h 33"/>
              <a:gd name="T6" fmla="*/ 2147483647 w 34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3"/>
              <a:gd name="T14" fmla="*/ 34 w 3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3">
                <a:moveTo>
                  <a:pt x="17" y="0"/>
                </a:moveTo>
                <a:lnTo>
                  <a:pt x="34" y="33"/>
                </a:lnTo>
                <a:lnTo>
                  <a:pt x="0" y="33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6" name="Freeform 241"/>
          <p:cNvSpPr>
            <a:spLocks/>
          </p:cNvSpPr>
          <p:nvPr/>
        </p:nvSpPr>
        <p:spPr bwMode="auto">
          <a:xfrm>
            <a:off x="3335338" y="5143500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7" y="0"/>
                </a:moveTo>
                <a:lnTo>
                  <a:pt x="33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7" name="Freeform 242"/>
          <p:cNvSpPr>
            <a:spLocks/>
          </p:cNvSpPr>
          <p:nvPr/>
        </p:nvSpPr>
        <p:spPr bwMode="auto">
          <a:xfrm>
            <a:off x="3335338" y="5597525"/>
            <a:ext cx="52387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7" y="0"/>
                </a:moveTo>
                <a:lnTo>
                  <a:pt x="33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8" name="Freeform 243"/>
          <p:cNvSpPr>
            <a:spLocks/>
          </p:cNvSpPr>
          <p:nvPr/>
        </p:nvSpPr>
        <p:spPr bwMode="auto">
          <a:xfrm>
            <a:off x="3422650" y="4976813"/>
            <a:ext cx="52388" cy="53975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0 w 33"/>
              <a:gd name="T5" fmla="*/ 2147483647 h 34"/>
              <a:gd name="T6" fmla="*/ 2147483647 w 3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34"/>
              <a:gd name="T14" fmla="*/ 33 w 33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34">
                <a:moveTo>
                  <a:pt x="17" y="0"/>
                </a:moveTo>
                <a:lnTo>
                  <a:pt x="33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19" name="Freeform 244"/>
          <p:cNvSpPr>
            <a:spLocks/>
          </p:cNvSpPr>
          <p:nvPr/>
        </p:nvSpPr>
        <p:spPr bwMode="auto">
          <a:xfrm>
            <a:off x="3816350" y="4859338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0" name="Freeform 245"/>
          <p:cNvSpPr>
            <a:spLocks/>
          </p:cNvSpPr>
          <p:nvPr/>
        </p:nvSpPr>
        <p:spPr bwMode="auto">
          <a:xfrm>
            <a:off x="4033838" y="4859338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1" name="Freeform 246"/>
          <p:cNvSpPr>
            <a:spLocks/>
          </p:cNvSpPr>
          <p:nvPr/>
        </p:nvSpPr>
        <p:spPr bwMode="auto">
          <a:xfrm>
            <a:off x="4210050" y="4738688"/>
            <a:ext cx="55563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2" name="Freeform 247"/>
          <p:cNvSpPr>
            <a:spLocks/>
          </p:cNvSpPr>
          <p:nvPr/>
        </p:nvSpPr>
        <p:spPr bwMode="auto">
          <a:xfrm>
            <a:off x="3771900" y="4976813"/>
            <a:ext cx="55563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3" name="Freeform 248"/>
          <p:cNvSpPr>
            <a:spLocks/>
          </p:cNvSpPr>
          <p:nvPr/>
        </p:nvSpPr>
        <p:spPr bwMode="auto">
          <a:xfrm>
            <a:off x="3948113" y="4856163"/>
            <a:ext cx="53975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0 w 34"/>
              <a:gd name="T5" fmla="*/ 2147483647 h 34"/>
              <a:gd name="T6" fmla="*/ 2147483647 w 34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34"/>
              <a:gd name="T14" fmla="*/ 34 w 34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34">
                <a:moveTo>
                  <a:pt x="17" y="0"/>
                </a:moveTo>
                <a:lnTo>
                  <a:pt x="34" y="34"/>
                </a:lnTo>
                <a:lnTo>
                  <a:pt x="0" y="34"/>
                </a:lnTo>
                <a:lnTo>
                  <a:pt x="17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4" name="Rectangle 249"/>
          <p:cNvSpPr>
            <a:spLocks noChangeArrowheads="1"/>
          </p:cNvSpPr>
          <p:nvPr/>
        </p:nvSpPr>
        <p:spPr bwMode="auto">
          <a:xfrm>
            <a:off x="3098800" y="4706938"/>
            <a:ext cx="30163" cy="1111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5" name="Rectangle 250"/>
          <p:cNvSpPr>
            <a:spLocks noChangeArrowheads="1"/>
          </p:cNvSpPr>
          <p:nvPr/>
        </p:nvSpPr>
        <p:spPr bwMode="auto">
          <a:xfrm>
            <a:off x="3273425" y="4664075"/>
            <a:ext cx="30163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6" name="Rectangle 251"/>
          <p:cNvSpPr>
            <a:spLocks noChangeArrowheads="1"/>
          </p:cNvSpPr>
          <p:nvPr/>
        </p:nvSpPr>
        <p:spPr bwMode="auto">
          <a:xfrm>
            <a:off x="3449638" y="4621213"/>
            <a:ext cx="28575" cy="1111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7" name="Rectangle 252"/>
          <p:cNvSpPr>
            <a:spLocks noChangeArrowheads="1"/>
          </p:cNvSpPr>
          <p:nvPr/>
        </p:nvSpPr>
        <p:spPr bwMode="auto">
          <a:xfrm>
            <a:off x="3622675" y="4576763"/>
            <a:ext cx="30163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8" name="Rectangle 253"/>
          <p:cNvSpPr>
            <a:spLocks noChangeArrowheads="1"/>
          </p:cNvSpPr>
          <p:nvPr/>
        </p:nvSpPr>
        <p:spPr bwMode="auto">
          <a:xfrm>
            <a:off x="3797300" y="4533900"/>
            <a:ext cx="30163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29" name="Rectangle 254"/>
          <p:cNvSpPr>
            <a:spLocks noChangeArrowheads="1"/>
          </p:cNvSpPr>
          <p:nvPr/>
        </p:nvSpPr>
        <p:spPr bwMode="auto">
          <a:xfrm>
            <a:off x="3975100" y="4491038"/>
            <a:ext cx="28575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0" name="Rectangle 255"/>
          <p:cNvSpPr>
            <a:spLocks noChangeArrowheads="1"/>
          </p:cNvSpPr>
          <p:nvPr/>
        </p:nvSpPr>
        <p:spPr bwMode="auto">
          <a:xfrm>
            <a:off x="4148138" y="4433888"/>
            <a:ext cx="30162" cy="1111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1" name="Rectangle 256"/>
          <p:cNvSpPr>
            <a:spLocks noChangeArrowheads="1"/>
          </p:cNvSpPr>
          <p:nvPr/>
        </p:nvSpPr>
        <p:spPr bwMode="auto">
          <a:xfrm>
            <a:off x="4324350" y="4378325"/>
            <a:ext cx="30163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2" name="Rectangle 257"/>
          <p:cNvSpPr>
            <a:spLocks noChangeArrowheads="1"/>
          </p:cNvSpPr>
          <p:nvPr/>
        </p:nvSpPr>
        <p:spPr bwMode="auto">
          <a:xfrm>
            <a:off x="4498975" y="4324350"/>
            <a:ext cx="28575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3" name="Rectangle 258"/>
          <p:cNvSpPr>
            <a:spLocks noChangeArrowheads="1"/>
          </p:cNvSpPr>
          <p:nvPr/>
        </p:nvSpPr>
        <p:spPr bwMode="auto">
          <a:xfrm>
            <a:off x="4676775" y="4268788"/>
            <a:ext cx="28575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4" name="Rectangle 259"/>
          <p:cNvSpPr>
            <a:spLocks noChangeArrowheads="1"/>
          </p:cNvSpPr>
          <p:nvPr/>
        </p:nvSpPr>
        <p:spPr bwMode="auto">
          <a:xfrm>
            <a:off x="4849813" y="4211638"/>
            <a:ext cx="30162" cy="1111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5" name="Rectangle 260"/>
          <p:cNvSpPr>
            <a:spLocks noChangeArrowheads="1"/>
          </p:cNvSpPr>
          <p:nvPr/>
        </p:nvSpPr>
        <p:spPr bwMode="auto">
          <a:xfrm>
            <a:off x="5024438" y="4159250"/>
            <a:ext cx="28575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6" name="Rectangle 261"/>
          <p:cNvSpPr>
            <a:spLocks noChangeArrowheads="1"/>
          </p:cNvSpPr>
          <p:nvPr/>
        </p:nvSpPr>
        <p:spPr bwMode="auto">
          <a:xfrm>
            <a:off x="5199063" y="4102100"/>
            <a:ext cx="30162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7" name="Rectangle 262"/>
          <p:cNvSpPr>
            <a:spLocks noChangeArrowheads="1"/>
          </p:cNvSpPr>
          <p:nvPr/>
        </p:nvSpPr>
        <p:spPr bwMode="auto">
          <a:xfrm>
            <a:off x="3073400" y="4967288"/>
            <a:ext cx="55563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8" name="Rectangle 263"/>
          <p:cNvSpPr>
            <a:spLocks noChangeArrowheads="1"/>
          </p:cNvSpPr>
          <p:nvPr/>
        </p:nvSpPr>
        <p:spPr bwMode="auto">
          <a:xfrm>
            <a:off x="3246438" y="4870450"/>
            <a:ext cx="57150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39" name="Rectangle 264"/>
          <p:cNvSpPr>
            <a:spLocks noChangeArrowheads="1"/>
          </p:cNvSpPr>
          <p:nvPr/>
        </p:nvSpPr>
        <p:spPr bwMode="auto">
          <a:xfrm>
            <a:off x="3422650" y="4773613"/>
            <a:ext cx="55563" cy="1111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0" name="Rectangle 265"/>
          <p:cNvSpPr>
            <a:spLocks noChangeArrowheads="1"/>
          </p:cNvSpPr>
          <p:nvPr/>
        </p:nvSpPr>
        <p:spPr bwMode="auto">
          <a:xfrm>
            <a:off x="3595688" y="4679950"/>
            <a:ext cx="57150" cy="1111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1" name="Rectangle 266"/>
          <p:cNvSpPr>
            <a:spLocks noChangeArrowheads="1"/>
          </p:cNvSpPr>
          <p:nvPr/>
        </p:nvSpPr>
        <p:spPr bwMode="auto">
          <a:xfrm>
            <a:off x="3770313" y="4584700"/>
            <a:ext cx="57150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2" name="Rectangle 267"/>
          <p:cNvSpPr>
            <a:spLocks noChangeArrowheads="1"/>
          </p:cNvSpPr>
          <p:nvPr/>
        </p:nvSpPr>
        <p:spPr bwMode="auto">
          <a:xfrm>
            <a:off x="3948113" y="4491038"/>
            <a:ext cx="55562" cy="9525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3" name="Rectangle 268"/>
          <p:cNvSpPr>
            <a:spLocks noChangeArrowheads="1"/>
          </p:cNvSpPr>
          <p:nvPr/>
        </p:nvSpPr>
        <p:spPr bwMode="auto">
          <a:xfrm>
            <a:off x="1997075" y="5662613"/>
            <a:ext cx="101600" cy="101600"/>
          </a:xfrm>
          <a:prstGeom prst="rect">
            <a:avLst/>
          </a:prstGeom>
          <a:noFill/>
          <a:ln w="11113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4" name="Rectangle 269"/>
          <p:cNvSpPr>
            <a:spLocks noChangeArrowheads="1"/>
          </p:cNvSpPr>
          <p:nvPr/>
        </p:nvSpPr>
        <p:spPr bwMode="auto">
          <a:xfrm>
            <a:off x="2697163" y="5503863"/>
            <a:ext cx="101600" cy="101600"/>
          </a:xfrm>
          <a:prstGeom prst="rect">
            <a:avLst/>
          </a:prstGeom>
          <a:noFill/>
          <a:ln w="11113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5" name="Freeform 270"/>
          <p:cNvSpPr>
            <a:spLocks/>
          </p:cNvSpPr>
          <p:nvPr/>
        </p:nvSpPr>
        <p:spPr bwMode="auto">
          <a:xfrm>
            <a:off x="2022475" y="4498975"/>
            <a:ext cx="52388" cy="52388"/>
          </a:xfrm>
          <a:custGeom>
            <a:avLst/>
            <a:gdLst>
              <a:gd name="T0" fmla="*/ 2147483647 w 33"/>
              <a:gd name="T1" fmla="*/ 0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0 w 33"/>
              <a:gd name="T7" fmla="*/ 2147483647 h 33"/>
              <a:gd name="T8" fmla="*/ 2147483647 w 33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3"/>
              <a:gd name="T17" fmla="*/ 33 w 3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3">
                <a:moveTo>
                  <a:pt x="16" y="0"/>
                </a:moveTo>
                <a:lnTo>
                  <a:pt x="33" y="16"/>
                </a:lnTo>
                <a:lnTo>
                  <a:pt x="16" y="33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6" name="Freeform 271"/>
          <p:cNvSpPr>
            <a:spLocks/>
          </p:cNvSpPr>
          <p:nvPr/>
        </p:nvSpPr>
        <p:spPr bwMode="auto">
          <a:xfrm>
            <a:off x="3771900" y="3984625"/>
            <a:ext cx="55563" cy="53975"/>
          </a:xfrm>
          <a:custGeom>
            <a:avLst/>
            <a:gdLst>
              <a:gd name="T0" fmla="*/ 2147483647 w 34"/>
              <a:gd name="T1" fmla="*/ 0 h 34"/>
              <a:gd name="T2" fmla="*/ 2147483647 w 34"/>
              <a:gd name="T3" fmla="*/ 2147483647 h 34"/>
              <a:gd name="T4" fmla="*/ 2147483647 w 34"/>
              <a:gd name="T5" fmla="*/ 2147483647 h 34"/>
              <a:gd name="T6" fmla="*/ 0 w 34"/>
              <a:gd name="T7" fmla="*/ 2147483647 h 34"/>
              <a:gd name="T8" fmla="*/ 2147483647 w 34"/>
              <a:gd name="T9" fmla="*/ 0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4"/>
              <a:gd name="T17" fmla="*/ 34 w 34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4">
                <a:moveTo>
                  <a:pt x="17" y="0"/>
                </a:moveTo>
                <a:lnTo>
                  <a:pt x="34" y="17"/>
                </a:lnTo>
                <a:lnTo>
                  <a:pt x="17" y="34"/>
                </a:lnTo>
                <a:lnTo>
                  <a:pt x="0" y="17"/>
                </a:lnTo>
                <a:lnTo>
                  <a:pt x="17" y="0"/>
                </a:lnTo>
                <a:close/>
              </a:path>
            </a:pathLst>
          </a:custGeom>
          <a:solidFill>
            <a:srgbClr val="FFFFFF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47" name="Rectangle 272"/>
          <p:cNvSpPr>
            <a:spLocks noChangeArrowheads="1"/>
          </p:cNvSpPr>
          <p:nvPr/>
        </p:nvSpPr>
        <p:spPr bwMode="auto">
          <a:xfrm>
            <a:off x="904875" y="5632450"/>
            <a:ext cx="3492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0.001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48" name="Rectangle 273"/>
          <p:cNvSpPr>
            <a:spLocks noChangeArrowheads="1"/>
          </p:cNvSpPr>
          <p:nvPr/>
        </p:nvSpPr>
        <p:spPr bwMode="auto">
          <a:xfrm>
            <a:off x="981075" y="5237163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0.01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49" name="Rectangle 274"/>
          <p:cNvSpPr>
            <a:spLocks noChangeArrowheads="1"/>
          </p:cNvSpPr>
          <p:nvPr/>
        </p:nvSpPr>
        <p:spPr bwMode="auto">
          <a:xfrm>
            <a:off x="1055688" y="4840288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0.1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0" name="Rectangle 275"/>
          <p:cNvSpPr>
            <a:spLocks noChangeArrowheads="1"/>
          </p:cNvSpPr>
          <p:nvPr/>
        </p:nvSpPr>
        <p:spPr bwMode="auto">
          <a:xfrm>
            <a:off x="1168400" y="4445000"/>
            <a:ext cx="77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1" name="Rectangle 276"/>
          <p:cNvSpPr>
            <a:spLocks noChangeArrowheads="1"/>
          </p:cNvSpPr>
          <p:nvPr/>
        </p:nvSpPr>
        <p:spPr bwMode="auto">
          <a:xfrm>
            <a:off x="1092200" y="4048125"/>
            <a:ext cx="1555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2" name="Rectangle 277"/>
          <p:cNvSpPr>
            <a:spLocks noChangeArrowheads="1"/>
          </p:cNvSpPr>
          <p:nvPr/>
        </p:nvSpPr>
        <p:spPr bwMode="auto">
          <a:xfrm>
            <a:off x="1017588" y="3656013"/>
            <a:ext cx="2333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3" name="Rectangle 278"/>
          <p:cNvSpPr>
            <a:spLocks noChangeArrowheads="1"/>
          </p:cNvSpPr>
          <p:nvPr/>
        </p:nvSpPr>
        <p:spPr bwMode="auto">
          <a:xfrm>
            <a:off x="942975" y="3259138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4" name="Rectangle 279"/>
          <p:cNvSpPr>
            <a:spLocks noChangeArrowheads="1"/>
          </p:cNvSpPr>
          <p:nvPr/>
        </p:nvSpPr>
        <p:spPr bwMode="auto">
          <a:xfrm>
            <a:off x="866775" y="2863850"/>
            <a:ext cx="390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10000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5" name="Rectangle 280"/>
          <p:cNvSpPr>
            <a:spLocks noChangeArrowheads="1"/>
          </p:cNvSpPr>
          <p:nvPr/>
        </p:nvSpPr>
        <p:spPr bwMode="auto">
          <a:xfrm>
            <a:off x="792163" y="2466975"/>
            <a:ext cx="4683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100000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6" name="Rectangle 281"/>
          <p:cNvSpPr>
            <a:spLocks noChangeArrowheads="1"/>
          </p:cNvSpPr>
          <p:nvPr/>
        </p:nvSpPr>
        <p:spPr bwMode="auto">
          <a:xfrm>
            <a:off x="717550" y="2071688"/>
            <a:ext cx="546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1000000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7" name="Rectangle 282"/>
          <p:cNvSpPr>
            <a:spLocks noChangeArrowheads="1"/>
          </p:cNvSpPr>
          <p:nvPr/>
        </p:nvSpPr>
        <p:spPr bwMode="auto">
          <a:xfrm>
            <a:off x="1196975" y="5835650"/>
            <a:ext cx="312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1987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8" name="Rectangle 283"/>
          <p:cNvSpPr>
            <a:spLocks noChangeArrowheads="1"/>
          </p:cNvSpPr>
          <p:nvPr/>
        </p:nvSpPr>
        <p:spPr bwMode="auto">
          <a:xfrm>
            <a:off x="2073275" y="5835650"/>
            <a:ext cx="312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1992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59" name="Rectangle 284"/>
          <p:cNvSpPr>
            <a:spLocks noChangeArrowheads="1"/>
          </p:cNvSpPr>
          <p:nvPr/>
        </p:nvSpPr>
        <p:spPr bwMode="auto">
          <a:xfrm>
            <a:off x="2947988" y="5835650"/>
            <a:ext cx="3127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1997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0" name="Rectangle 285"/>
          <p:cNvSpPr>
            <a:spLocks noChangeArrowheads="1"/>
          </p:cNvSpPr>
          <p:nvPr/>
        </p:nvSpPr>
        <p:spPr bwMode="auto">
          <a:xfrm>
            <a:off x="3825875" y="5835650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2002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1" name="Rectangle 286"/>
          <p:cNvSpPr>
            <a:spLocks noChangeArrowheads="1"/>
          </p:cNvSpPr>
          <p:nvPr/>
        </p:nvSpPr>
        <p:spPr bwMode="auto">
          <a:xfrm>
            <a:off x="4700588" y="5835650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2007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2" name="Rectangle 287"/>
          <p:cNvSpPr>
            <a:spLocks noChangeArrowheads="1"/>
          </p:cNvSpPr>
          <p:nvPr/>
        </p:nvSpPr>
        <p:spPr bwMode="auto">
          <a:xfrm>
            <a:off x="5575300" y="5835650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2012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3" name="Rectangle 288"/>
          <p:cNvSpPr>
            <a:spLocks noChangeArrowheads="1"/>
          </p:cNvSpPr>
          <p:nvPr/>
        </p:nvSpPr>
        <p:spPr bwMode="auto">
          <a:xfrm>
            <a:off x="6451600" y="5835650"/>
            <a:ext cx="312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2017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4" name="Rectangle 289"/>
          <p:cNvSpPr>
            <a:spLocks noChangeArrowheads="1"/>
          </p:cNvSpPr>
          <p:nvPr/>
        </p:nvSpPr>
        <p:spPr bwMode="auto">
          <a:xfrm>
            <a:off x="7324725" y="5835650"/>
            <a:ext cx="312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2022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5" name="Rectangle 290"/>
          <p:cNvSpPr>
            <a:spLocks noChangeArrowheads="1"/>
          </p:cNvSpPr>
          <p:nvPr/>
        </p:nvSpPr>
        <p:spPr bwMode="auto">
          <a:xfrm>
            <a:off x="4589463" y="6022975"/>
            <a:ext cx="3048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Year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6" name="Rectangle 291"/>
          <p:cNvSpPr>
            <a:spLocks noChangeArrowheads="1"/>
          </p:cNvSpPr>
          <p:nvPr/>
        </p:nvSpPr>
        <p:spPr bwMode="auto">
          <a:xfrm rot="-5400000">
            <a:off x="-89694" y="3861594"/>
            <a:ext cx="13319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Areal Density (Gb/in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7" name="Rectangle 292"/>
          <p:cNvSpPr>
            <a:spLocks noChangeArrowheads="1"/>
          </p:cNvSpPr>
          <p:nvPr/>
        </p:nvSpPr>
        <p:spPr bwMode="auto">
          <a:xfrm rot="-5400000">
            <a:off x="492919" y="3258344"/>
            <a:ext cx="4921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</a:rPr>
              <a:t>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8" name="Rectangle 293"/>
          <p:cNvSpPr>
            <a:spLocks noChangeArrowheads="1"/>
          </p:cNvSpPr>
          <p:nvPr/>
        </p:nvSpPr>
        <p:spPr bwMode="auto">
          <a:xfrm rot="-5400000">
            <a:off x="551657" y="3182144"/>
            <a:ext cx="46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)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69" name="Freeform 294"/>
          <p:cNvSpPr>
            <a:spLocks/>
          </p:cNvSpPr>
          <p:nvPr/>
        </p:nvSpPr>
        <p:spPr bwMode="auto">
          <a:xfrm>
            <a:off x="4037013" y="3636963"/>
            <a:ext cx="833437" cy="149225"/>
          </a:xfrm>
          <a:custGeom>
            <a:avLst/>
            <a:gdLst>
              <a:gd name="T0" fmla="*/ 0 w 595"/>
              <a:gd name="T1" fmla="*/ 2147483647 h 124"/>
              <a:gd name="T2" fmla="*/ 2147483647 w 595"/>
              <a:gd name="T3" fmla="*/ 0 h 124"/>
              <a:gd name="T4" fmla="*/ 2147483647 w 595"/>
              <a:gd name="T5" fmla="*/ 0 h 124"/>
              <a:gd name="T6" fmla="*/ 0 w 595"/>
              <a:gd name="T7" fmla="*/ 2147483647 h 124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4"/>
              <a:gd name="T14" fmla="*/ 595 w 595"/>
              <a:gd name="T15" fmla="*/ 124 h 1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4">
                <a:moveTo>
                  <a:pt x="0" y="124"/>
                </a:moveTo>
                <a:lnTo>
                  <a:pt x="125" y="0"/>
                </a:lnTo>
                <a:lnTo>
                  <a:pt x="595" y="0"/>
                </a:lnTo>
                <a:lnTo>
                  <a:pt x="0" y="124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70" name="Freeform 295"/>
          <p:cNvSpPr>
            <a:spLocks/>
          </p:cNvSpPr>
          <p:nvPr/>
        </p:nvSpPr>
        <p:spPr bwMode="auto">
          <a:xfrm>
            <a:off x="3713163" y="3778250"/>
            <a:ext cx="341312" cy="230188"/>
          </a:xfrm>
          <a:custGeom>
            <a:avLst/>
            <a:gdLst>
              <a:gd name="T0" fmla="*/ 0 w 112"/>
              <a:gd name="T1" fmla="*/ 2147483647 h 103"/>
              <a:gd name="T2" fmla="*/ 2147483647 w 112"/>
              <a:gd name="T3" fmla="*/ 2147483647 h 103"/>
              <a:gd name="T4" fmla="*/ 2147483647 w 112"/>
              <a:gd name="T5" fmla="*/ 2147483647 h 103"/>
              <a:gd name="T6" fmla="*/ 2147483647 w 112"/>
              <a:gd name="T7" fmla="*/ 0 h 103"/>
              <a:gd name="T8" fmla="*/ 0 w 112"/>
              <a:gd name="T9" fmla="*/ 2147483647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03"/>
              <a:gd name="T17" fmla="*/ 112 w 112"/>
              <a:gd name="T18" fmla="*/ 103 h 1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03">
                <a:moveTo>
                  <a:pt x="0" y="95"/>
                </a:moveTo>
                <a:lnTo>
                  <a:pt x="5" y="103"/>
                </a:lnTo>
                <a:lnTo>
                  <a:pt x="112" y="9"/>
                </a:lnTo>
                <a:lnTo>
                  <a:pt x="107" y="0"/>
                </a:lnTo>
                <a:lnTo>
                  <a:pt x="0" y="95"/>
                </a:lnTo>
                <a:close/>
              </a:path>
            </a:pathLst>
          </a:custGeom>
          <a:solidFill>
            <a:srgbClr val="33CC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296"/>
          <p:cNvGrpSpPr>
            <a:grpSpLocks/>
          </p:cNvGrpSpPr>
          <p:nvPr/>
        </p:nvGrpSpPr>
        <p:grpSpPr bwMode="auto">
          <a:xfrm>
            <a:off x="4213225" y="3543300"/>
            <a:ext cx="776288" cy="254000"/>
            <a:chOff x="2709" y="2163"/>
            <a:chExt cx="487" cy="160"/>
          </a:xfrm>
        </p:grpSpPr>
        <p:sp>
          <p:nvSpPr>
            <p:cNvPr id="50379" name="Freeform 297"/>
            <p:cNvSpPr>
              <a:spLocks/>
            </p:cNvSpPr>
            <p:nvPr/>
          </p:nvSpPr>
          <p:spPr bwMode="auto">
            <a:xfrm>
              <a:off x="2709" y="2298"/>
              <a:ext cx="23" cy="25"/>
            </a:xfrm>
            <a:custGeom>
              <a:avLst/>
              <a:gdLst>
                <a:gd name="T0" fmla="*/ 0 w 23"/>
                <a:gd name="T1" fmla="*/ 7 h 25"/>
                <a:gd name="T2" fmla="*/ 5 w 23"/>
                <a:gd name="T3" fmla="*/ 25 h 25"/>
                <a:gd name="T4" fmla="*/ 23 w 23"/>
                <a:gd name="T5" fmla="*/ 18 h 25"/>
                <a:gd name="T6" fmla="*/ 18 w 23"/>
                <a:gd name="T7" fmla="*/ 0 h 25"/>
                <a:gd name="T8" fmla="*/ 0 w 23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7"/>
                  </a:moveTo>
                  <a:lnTo>
                    <a:pt x="5" y="25"/>
                  </a:lnTo>
                  <a:lnTo>
                    <a:pt x="23" y="18"/>
                  </a:lnTo>
                  <a:lnTo>
                    <a:pt x="1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0" name="Freeform 298"/>
            <p:cNvSpPr>
              <a:spLocks/>
            </p:cNvSpPr>
            <p:nvPr/>
          </p:nvSpPr>
          <p:spPr bwMode="auto">
            <a:xfrm>
              <a:off x="2748" y="2286"/>
              <a:ext cx="23" cy="25"/>
            </a:xfrm>
            <a:custGeom>
              <a:avLst/>
              <a:gdLst>
                <a:gd name="T0" fmla="*/ 0 w 23"/>
                <a:gd name="T1" fmla="*/ 7 h 25"/>
                <a:gd name="T2" fmla="*/ 5 w 23"/>
                <a:gd name="T3" fmla="*/ 25 h 25"/>
                <a:gd name="T4" fmla="*/ 23 w 23"/>
                <a:gd name="T5" fmla="*/ 19 h 25"/>
                <a:gd name="T6" fmla="*/ 18 w 23"/>
                <a:gd name="T7" fmla="*/ 0 h 25"/>
                <a:gd name="T8" fmla="*/ 0 w 23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7"/>
                  </a:moveTo>
                  <a:lnTo>
                    <a:pt x="5" y="25"/>
                  </a:lnTo>
                  <a:lnTo>
                    <a:pt x="23" y="19"/>
                  </a:lnTo>
                  <a:lnTo>
                    <a:pt x="1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1" name="Freeform 299"/>
            <p:cNvSpPr>
              <a:spLocks/>
            </p:cNvSpPr>
            <p:nvPr/>
          </p:nvSpPr>
          <p:spPr bwMode="auto">
            <a:xfrm>
              <a:off x="2786" y="2276"/>
              <a:ext cx="24" cy="23"/>
            </a:xfrm>
            <a:custGeom>
              <a:avLst/>
              <a:gdLst>
                <a:gd name="T0" fmla="*/ 0 w 24"/>
                <a:gd name="T1" fmla="*/ 5 h 23"/>
                <a:gd name="T2" fmla="*/ 5 w 24"/>
                <a:gd name="T3" fmla="*/ 23 h 23"/>
                <a:gd name="T4" fmla="*/ 24 w 24"/>
                <a:gd name="T5" fmla="*/ 18 h 23"/>
                <a:gd name="T6" fmla="*/ 19 w 24"/>
                <a:gd name="T7" fmla="*/ 0 h 23"/>
                <a:gd name="T8" fmla="*/ 0 w 24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0" y="5"/>
                  </a:moveTo>
                  <a:lnTo>
                    <a:pt x="5" y="23"/>
                  </a:lnTo>
                  <a:lnTo>
                    <a:pt x="24" y="18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2" name="Freeform 300"/>
            <p:cNvSpPr>
              <a:spLocks/>
            </p:cNvSpPr>
            <p:nvPr/>
          </p:nvSpPr>
          <p:spPr bwMode="auto">
            <a:xfrm>
              <a:off x="2825" y="2264"/>
              <a:ext cx="24" cy="24"/>
            </a:xfrm>
            <a:custGeom>
              <a:avLst/>
              <a:gdLst>
                <a:gd name="T0" fmla="*/ 0 w 24"/>
                <a:gd name="T1" fmla="*/ 5 h 24"/>
                <a:gd name="T2" fmla="*/ 5 w 24"/>
                <a:gd name="T3" fmla="*/ 24 h 24"/>
                <a:gd name="T4" fmla="*/ 24 w 24"/>
                <a:gd name="T5" fmla="*/ 19 h 24"/>
                <a:gd name="T6" fmla="*/ 19 w 24"/>
                <a:gd name="T7" fmla="*/ 0 h 24"/>
                <a:gd name="T8" fmla="*/ 0 w 24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5"/>
                  </a:moveTo>
                  <a:lnTo>
                    <a:pt x="5" y="24"/>
                  </a:lnTo>
                  <a:lnTo>
                    <a:pt x="24" y="19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3" name="Freeform 301"/>
            <p:cNvSpPr>
              <a:spLocks/>
            </p:cNvSpPr>
            <p:nvPr/>
          </p:nvSpPr>
          <p:spPr bwMode="auto">
            <a:xfrm>
              <a:off x="2864" y="2252"/>
              <a:ext cx="24" cy="24"/>
            </a:xfrm>
            <a:custGeom>
              <a:avLst/>
              <a:gdLst>
                <a:gd name="T0" fmla="*/ 0 w 24"/>
                <a:gd name="T1" fmla="*/ 5 h 24"/>
                <a:gd name="T2" fmla="*/ 5 w 24"/>
                <a:gd name="T3" fmla="*/ 24 h 24"/>
                <a:gd name="T4" fmla="*/ 24 w 24"/>
                <a:gd name="T5" fmla="*/ 19 h 24"/>
                <a:gd name="T6" fmla="*/ 18 w 24"/>
                <a:gd name="T7" fmla="*/ 0 h 24"/>
                <a:gd name="T8" fmla="*/ 0 w 24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5"/>
                  </a:moveTo>
                  <a:lnTo>
                    <a:pt x="5" y="24"/>
                  </a:lnTo>
                  <a:lnTo>
                    <a:pt x="24" y="19"/>
                  </a:lnTo>
                  <a:lnTo>
                    <a:pt x="1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4" name="Freeform 302"/>
            <p:cNvSpPr>
              <a:spLocks/>
            </p:cNvSpPr>
            <p:nvPr/>
          </p:nvSpPr>
          <p:spPr bwMode="auto">
            <a:xfrm>
              <a:off x="2903" y="2240"/>
              <a:ext cx="23" cy="26"/>
            </a:xfrm>
            <a:custGeom>
              <a:avLst/>
              <a:gdLst>
                <a:gd name="T0" fmla="*/ 0 w 23"/>
                <a:gd name="T1" fmla="*/ 7 h 26"/>
                <a:gd name="T2" fmla="*/ 5 w 23"/>
                <a:gd name="T3" fmla="*/ 26 h 26"/>
                <a:gd name="T4" fmla="*/ 23 w 23"/>
                <a:gd name="T5" fmla="*/ 19 h 26"/>
                <a:gd name="T6" fmla="*/ 18 w 23"/>
                <a:gd name="T7" fmla="*/ 0 h 26"/>
                <a:gd name="T8" fmla="*/ 0 w 23"/>
                <a:gd name="T9" fmla="*/ 7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0" y="7"/>
                  </a:moveTo>
                  <a:lnTo>
                    <a:pt x="5" y="26"/>
                  </a:lnTo>
                  <a:lnTo>
                    <a:pt x="23" y="19"/>
                  </a:lnTo>
                  <a:lnTo>
                    <a:pt x="1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5" name="Freeform 303"/>
            <p:cNvSpPr>
              <a:spLocks/>
            </p:cNvSpPr>
            <p:nvPr/>
          </p:nvSpPr>
          <p:spPr bwMode="auto">
            <a:xfrm>
              <a:off x="2941" y="2230"/>
              <a:ext cx="24" cy="24"/>
            </a:xfrm>
            <a:custGeom>
              <a:avLst/>
              <a:gdLst>
                <a:gd name="T0" fmla="*/ 0 w 24"/>
                <a:gd name="T1" fmla="*/ 5 h 24"/>
                <a:gd name="T2" fmla="*/ 6 w 24"/>
                <a:gd name="T3" fmla="*/ 24 h 24"/>
                <a:gd name="T4" fmla="*/ 24 w 24"/>
                <a:gd name="T5" fmla="*/ 19 h 24"/>
                <a:gd name="T6" fmla="*/ 19 w 24"/>
                <a:gd name="T7" fmla="*/ 0 h 24"/>
                <a:gd name="T8" fmla="*/ 0 w 24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5"/>
                  </a:moveTo>
                  <a:lnTo>
                    <a:pt x="6" y="24"/>
                  </a:lnTo>
                  <a:lnTo>
                    <a:pt x="24" y="19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6" name="Freeform 304"/>
            <p:cNvSpPr>
              <a:spLocks/>
            </p:cNvSpPr>
            <p:nvPr/>
          </p:nvSpPr>
          <p:spPr bwMode="auto">
            <a:xfrm>
              <a:off x="2980" y="2219"/>
              <a:ext cx="24" cy="23"/>
            </a:xfrm>
            <a:custGeom>
              <a:avLst/>
              <a:gdLst>
                <a:gd name="T0" fmla="*/ 0 w 24"/>
                <a:gd name="T1" fmla="*/ 5 h 23"/>
                <a:gd name="T2" fmla="*/ 5 w 24"/>
                <a:gd name="T3" fmla="*/ 23 h 23"/>
                <a:gd name="T4" fmla="*/ 24 w 24"/>
                <a:gd name="T5" fmla="*/ 18 h 23"/>
                <a:gd name="T6" fmla="*/ 19 w 24"/>
                <a:gd name="T7" fmla="*/ 0 h 23"/>
                <a:gd name="T8" fmla="*/ 0 w 24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0" y="5"/>
                  </a:moveTo>
                  <a:lnTo>
                    <a:pt x="5" y="23"/>
                  </a:lnTo>
                  <a:lnTo>
                    <a:pt x="24" y="18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7" name="Freeform 305"/>
            <p:cNvSpPr>
              <a:spLocks/>
            </p:cNvSpPr>
            <p:nvPr/>
          </p:nvSpPr>
          <p:spPr bwMode="auto">
            <a:xfrm>
              <a:off x="3019" y="2207"/>
              <a:ext cx="24" cy="23"/>
            </a:xfrm>
            <a:custGeom>
              <a:avLst/>
              <a:gdLst>
                <a:gd name="T0" fmla="*/ 0 w 24"/>
                <a:gd name="T1" fmla="*/ 5 h 23"/>
                <a:gd name="T2" fmla="*/ 5 w 24"/>
                <a:gd name="T3" fmla="*/ 23 h 23"/>
                <a:gd name="T4" fmla="*/ 24 w 24"/>
                <a:gd name="T5" fmla="*/ 18 h 23"/>
                <a:gd name="T6" fmla="*/ 19 w 24"/>
                <a:gd name="T7" fmla="*/ 0 h 23"/>
                <a:gd name="T8" fmla="*/ 0 w 24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0" y="5"/>
                  </a:moveTo>
                  <a:lnTo>
                    <a:pt x="5" y="23"/>
                  </a:lnTo>
                  <a:lnTo>
                    <a:pt x="24" y="18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8" name="Freeform 306"/>
            <p:cNvSpPr>
              <a:spLocks/>
            </p:cNvSpPr>
            <p:nvPr/>
          </p:nvSpPr>
          <p:spPr bwMode="auto">
            <a:xfrm>
              <a:off x="3058" y="2195"/>
              <a:ext cx="23" cy="25"/>
            </a:xfrm>
            <a:custGeom>
              <a:avLst/>
              <a:gdLst>
                <a:gd name="T0" fmla="*/ 0 w 23"/>
                <a:gd name="T1" fmla="*/ 7 h 25"/>
                <a:gd name="T2" fmla="*/ 5 w 23"/>
                <a:gd name="T3" fmla="*/ 25 h 25"/>
                <a:gd name="T4" fmla="*/ 23 w 23"/>
                <a:gd name="T5" fmla="*/ 19 h 25"/>
                <a:gd name="T6" fmla="*/ 18 w 23"/>
                <a:gd name="T7" fmla="*/ 0 h 25"/>
                <a:gd name="T8" fmla="*/ 0 w 23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7"/>
                  </a:moveTo>
                  <a:lnTo>
                    <a:pt x="5" y="25"/>
                  </a:lnTo>
                  <a:lnTo>
                    <a:pt x="23" y="19"/>
                  </a:lnTo>
                  <a:lnTo>
                    <a:pt x="1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89" name="Freeform 307"/>
            <p:cNvSpPr>
              <a:spLocks/>
            </p:cNvSpPr>
            <p:nvPr/>
          </p:nvSpPr>
          <p:spPr bwMode="auto">
            <a:xfrm>
              <a:off x="3097" y="2183"/>
              <a:ext cx="23" cy="25"/>
            </a:xfrm>
            <a:custGeom>
              <a:avLst/>
              <a:gdLst>
                <a:gd name="T0" fmla="*/ 0 w 23"/>
                <a:gd name="T1" fmla="*/ 7 h 25"/>
                <a:gd name="T2" fmla="*/ 5 w 23"/>
                <a:gd name="T3" fmla="*/ 25 h 25"/>
                <a:gd name="T4" fmla="*/ 23 w 23"/>
                <a:gd name="T5" fmla="*/ 19 h 25"/>
                <a:gd name="T6" fmla="*/ 18 w 23"/>
                <a:gd name="T7" fmla="*/ 0 h 25"/>
                <a:gd name="T8" fmla="*/ 0 w 23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7"/>
                  </a:moveTo>
                  <a:lnTo>
                    <a:pt x="5" y="25"/>
                  </a:lnTo>
                  <a:lnTo>
                    <a:pt x="23" y="19"/>
                  </a:lnTo>
                  <a:lnTo>
                    <a:pt x="1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0" name="Freeform 308"/>
            <p:cNvSpPr>
              <a:spLocks/>
            </p:cNvSpPr>
            <p:nvPr/>
          </p:nvSpPr>
          <p:spPr bwMode="auto">
            <a:xfrm>
              <a:off x="3135" y="2173"/>
              <a:ext cx="24" cy="24"/>
            </a:xfrm>
            <a:custGeom>
              <a:avLst/>
              <a:gdLst>
                <a:gd name="T0" fmla="*/ 0 w 24"/>
                <a:gd name="T1" fmla="*/ 5 h 24"/>
                <a:gd name="T2" fmla="*/ 5 w 24"/>
                <a:gd name="T3" fmla="*/ 24 h 24"/>
                <a:gd name="T4" fmla="*/ 24 w 24"/>
                <a:gd name="T5" fmla="*/ 19 h 24"/>
                <a:gd name="T6" fmla="*/ 19 w 24"/>
                <a:gd name="T7" fmla="*/ 0 h 24"/>
                <a:gd name="T8" fmla="*/ 0 w 24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5"/>
                  </a:moveTo>
                  <a:lnTo>
                    <a:pt x="5" y="24"/>
                  </a:lnTo>
                  <a:lnTo>
                    <a:pt x="24" y="19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91" name="Freeform 309"/>
            <p:cNvSpPr>
              <a:spLocks/>
            </p:cNvSpPr>
            <p:nvPr/>
          </p:nvSpPr>
          <p:spPr bwMode="auto">
            <a:xfrm>
              <a:off x="3174" y="2163"/>
              <a:ext cx="22" cy="22"/>
            </a:xfrm>
            <a:custGeom>
              <a:avLst/>
              <a:gdLst>
                <a:gd name="T0" fmla="*/ 0 w 22"/>
                <a:gd name="T1" fmla="*/ 3 h 22"/>
                <a:gd name="T2" fmla="*/ 5 w 22"/>
                <a:gd name="T3" fmla="*/ 22 h 22"/>
                <a:gd name="T4" fmla="*/ 22 w 22"/>
                <a:gd name="T5" fmla="*/ 18 h 22"/>
                <a:gd name="T6" fmla="*/ 17 w 22"/>
                <a:gd name="T7" fmla="*/ 0 h 22"/>
                <a:gd name="T8" fmla="*/ 0 w 22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0" y="3"/>
                  </a:moveTo>
                  <a:lnTo>
                    <a:pt x="5" y="22"/>
                  </a:lnTo>
                  <a:lnTo>
                    <a:pt x="22" y="18"/>
                  </a:lnTo>
                  <a:lnTo>
                    <a:pt x="1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272" name="Freeform 310"/>
          <p:cNvSpPr>
            <a:spLocks/>
          </p:cNvSpPr>
          <p:nvPr/>
        </p:nvSpPr>
        <p:spPr bwMode="auto">
          <a:xfrm>
            <a:off x="2062163" y="5627688"/>
            <a:ext cx="258762" cy="82550"/>
          </a:xfrm>
          <a:custGeom>
            <a:avLst/>
            <a:gdLst>
              <a:gd name="T0" fmla="*/ 0 w 162"/>
              <a:gd name="T1" fmla="*/ 2147483647 h 52"/>
              <a:gd name="T2" fmla="*/ 2147483647 w 162"/>
              <a:gd name="T3" fmla="*/ 2147483647 h 52"/>
              <a:gd name="T4" fmla="*/ 2147483647 w 162"/>
              <a:gd name="T5" fmla="*/ 2147483647 h 52"/>
              <a:gd name="T6" fmla="*/ 2147483647 w 162"/>
              <a:gd name="T7" fmla="*/ 0 h 52"/>
              <a:gd name="T8" fmla="*/ 0 w 162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"/>
              <a:gd name="T16" fmla="*/ 0 h 52"/>
              <a:gd name="T17" fmla="*/ 162 w 16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" h="52">
                <a:moveTo>
                  <a:pt x="0" y="39"/>
                </a:moveTo>
                <a:lnTo>
                  <a:pt x="3" y="52"/>
                </a:lnTo>
                <a:lnTo>
                  <a:pt x="162" y="13"/>
                </a:lnTo>
                <a:lnTo>
                  <a:pt x="158" y="0"/>
                </a:lnTo>
                <a:lnTo>
                  <a:pt x="0" y="39"/>
                </a:lnTo>
                <a:close/>
              </a:path>
            </a:pathLst>
          </a:custGeom>
          <a:solidFill>
            <a:srgbClr val="00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311"/>
          <p:cNvGrpSpPr>
            <a:grpSpLocks/>
          </p:cNvGrpSpPr>
          <p:nvPr/>
        </p:nvGrpSpPr>
        <p:grpSpPr bwMode="auto">
          <a:xfrm>
            <a:off x="2278063" y="5534025"/>
            <a:ext cx="487362" cy="120650"/>
            <a:chOff x="1494" y="3417"/>
            <a:chExt cx="306" cy="76"/>
          </a:xfrm>
        </p:grpSpPr>
        <p:sp>
          <p:nvSpPr>
            <p:cNvPr id="50368" name="Freeform 312"/>
            <p:cNvSpPr>
              <a:spLocks/>
            </p:cNvSpPr>
            <p:nvPr/>
          </p:nvSpPr>
          <p:spPr bwMode="auto">
            <a:xfrm>
              <a:off x="1494" y="3476"/>
              <a:ext cx="15" cy="17"/>
            </a:xfrm>
            <a:custGeom>
              <a:avLst/>
              <a:gdLst>
                <a:gd name="T0" fmla="*/ 0 w 15"/>
                <a:gd name="T1" fmla="*/ 3 h 17"/>
                <a:gd name="T2" fmla="*/ 1 w 15"/>
                <a:gd name="T3" fmla="*/ 17 h 17"/>
                <a:gd name="T4" fmla="*/ 15 w 15"/>
                <a:gd name="T5" fmla="*/ 13 h 17"/>
                <a:gd name="T6" fmla="*/ 13 w 15"/>
                <a:gd name="T7" fmla="*/ 0 h 17"/>
                <a:gd name="T8" fmla="*/ 0 w 15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7"/>
                <a:gd name="T17" fmla="*/ 15 w 1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7">
                  <a:moveTo>
                    <a:pt x="0" y="3"/>
                  </a:moveTo>
                  <a:lnTo>
                    <a:pt x="1" y="17"/>
                  </a:lnTo>
                  <a:lnTo>
                    <a:pt x="15" y="13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9" name="Freeform 313"/>
            <p:cNvSpPr>
              <a:spLocks/>
            </p:cNvSpPr>
            <p:nvPr/>
          </p:nvSpPr>
          <p:spPr bwMode="auto">
            <a:xfrm>
              <a:off x="1522" y="3471"/>
              <a:ext cx="17" cy="15"/>
            </a:xfrm>
            <a:custGeom>
              <a:avLst/>
              <a:gdLst>
                <a:gd name="T0" fmla="*/ 0 w 17"/>
                <a:gd name="T1" fmla="*/ 2 h 15"/>
                <a:gd name="T2" fmla="*/ 2 w 17"/>
                <a:gd name="T3" fmla="*/ 15 h 15"/>
                <a:gd name="T4" fmla="*/ 17 w 17"/>
                <a:gd name="T5" fmla="*/ 13 h 15"/>
                <a:gd name="T6" fmla="*/ 16 w 17"/>
                <a:gd name="T7" fmla="*/ 0 h 15"/>
                <a:gd name="T8" fmla="*/ 0 w 17"/>
                <a:gd name="T9" fmla="*/ 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0" y="2"/>
                  </a:moveTo>
                  <a:lnTo>
                    <a:pt x="2" y="15"/>
                  </a:lnTo>
                  <a:lnTo>
                    <a:pt x="17" y="13"/>
                  </a:lnTo>
                  <a:lnTo>
                    <a:pt x="1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0" name="Freeform 314"/>
            <p:cNvSpPr>
              <a:spLocks/>
            </p:cNvSpPr>
            <p:nvPr/>
          </p:nvSpPr>
          <p:spPr bwMode="auto">
            <a:xfrm>
              <a:off x="1553" y="3464"/>
              <a:ext cx="17" cy="17"/>
            </a:xfrm>
            <a:custGeom>
              <a:avLst/>
              <a:gdLst>
                <a:gd name="T0" fmla="*/ 0 w 17"/>
                <a:gd name="T1" fmla="*/ 3 h 17"/>
                <a:gd name="T2" fmla="*/ 1 w 17"/>
                <a:gd name="T3" fmla="*/ 17 h 17"/>
                <a:gd name="T4" fmla="*/ 17 w 17"/>
                <a:gd name="T5" fmla="*/ 14 h 17"/>
                <a:gd name="T6" fmla="*/ 15 w 17"/>
                <a:gd name="T7" fmla="*/ 0 h 17"/>
                <a:gd name="T8" fmla="*/ 0 w 17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3"/>
                  </a:moveTo>
                  <a:lnTo>
                    <a:pt x="1" y="17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1" name="Freeform 315"/>
            <p:cNvSpPr>
              <a:spLocks/>
            </p:cNvSpPr>
            <p:nvPr/>
          </p:nvSpPr>
          <p:spPr bwMode="auto">
            <a:xfrm>
              <a:off x="1581" y="3457"/>
              <a:ext cx="17" cy="17"/>
            </a:xfrm>
            <a:custGeom>
              <a:avLst/>
              <a:gdLst>
                <a:gd name="T0" fmla="*/ 0 w 17"/>
                <a:gd name="T1" fmla="*/ 4 h 17"/>
                <a:gd name="T2" fmla="*/ 2 w 17"/>
                <a:gd name="T3" fmla="*/ 17 h 17"/>
                <a:gd name="T4" fmla="*/ 17 w 17"/>
                <a:gd name="T5" fmla="*/ 14 h 17"/>
                <a:gd name="T6" fmla="*/ 16 w 17"/>
                <a:gd name="T7" fmla="*/ 0 h 17"/>
                <a:gd name="T8" fmla="*/ 0 w 17"/>
                <a:gd name="T9" fmla="*/ 4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4"/>
                  </a:moveTo>
                  <a:lnTo>
                    <a:pt x="2" y="17"/>
                  </a:lnTo>
                  <a:lnTo>
                    <a:pt x="17" y="14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2" name="Freeform 316"/>
            <p:cNvSpPr>
              <a:spLocks/>
            </p:cNvSpPr>
            <p:nvPr/>
          </p:nvSpPr>
          <p:spPr bwMode="auto">
            <a:xfrm>
              <a:off x="1612" y="3452"/>
              <a:ext cx="17" cy="17"/>
            </a:xfrm>
            <a:custGeom>
              <a:avLst/>
              <a:gdLst>
                <a:gd name="T0" fmla="*/ 0 w 17"/>
                <a:gd name="T1" fmla="*/ 4 h 17"/>
                <a:gd name="T2" fmla="*/ 1 w 17"/>
                <a:gd name="T3" fmla="*/ 17 h 17"/>
                <a:gd name="T4" fmla="*/ 17 w 17"/>
                <a:gd name="T5" fmla="*/ 14 h 17"/>
                <a:gd name="T6" fmla="*/ 15 w 17"/>
                <a:gd name="T7" fmla="*/ 0 h 17"/>
                <a:gd name="T8" fmla="*/ 0 w 17"/>
                <a:gd name="T9" fmla="*/ 4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4"/>
                  </a:moveTo>
                  <a:lnTo>
                    <a:pt x="1" y="17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3" name="Freeform 317"/>
            <p:cNvSpPr>
              <a:spLocks/>
            </p:cNvSpPr>
            <p:nvPr/>
          </p:nvSpPr>
          <p:spPr bwMode="auto">
            <a:xfrm>
              <a:off x="1642" y="3446"/>
              <a:ext cx="15" cy="16"/>
            </a:xfrm>
            <a:custGeom>
              <a:avLst/>
              <a:gdLst>
                <a:gd name="T0" fmla="*/ 0 w 15"/>
                <a:gd name="T1" fmla="*/ 3 h 16"/>
                <a:gd name="T2" fmla="*/ 2 w 15"/>
                <a:gd name="T3" fmla="*/ 16 h 16"/>
                <a:gd name="T4" fmla="*/ 15 w 15"/>
                <a:gd name="T5" fmla="*/ 13 h 16"/>
                <a:gd name="T6" fmla="*/ 14 w 15"/>
                <a:gd name="T7" fmla="*/ 0 h 16"/>
                <a:gd name="T8" fmla="*/ 0 w 15"/>
                <a:gd name="T9" fmla="*/ 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0" y="3"/>
                  </a:moveTo>
                  <a:lnTo>
                    <a:pt x="2" y="16"/>
                  </a:lnTo>
                  <a:lnTo>
                    <a:pt x="15" y="13"/>
                  </a:lnTo>
                  <a:lnTo>
                    <a:pt x="1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4" name="Freeform 318"/>
            <p:cNvSpPr>
              <a:spLocks/>
            </p:cNvSpPr>
            <p:nvPr/>
          </p:nvSpPr>
          <p:spPr bwMode="auto">
            <a:xfrm>
              <a:off x="1671" y="3440"/>
              <a:ext cx="17" cy="16"/>
            </a:xfrm>
            <a:custGeom>
              <a:avLst/>
              <a:gdLst>
                <a:gd name="T0" fmla="*/ 0 w 17"/>
                <a:gd name="T1" fmla="*/ 2 h 16"/>
                <a:gd name="T2" fmla="*/ 1 w 17"/>
                <a:gd name="T3" fmla="*/ 16 h 16"/>
                <a:gd name="T4" fmla="*/ 17 w 17"/>
                <a:gd name="T5" fmla="*/ 14 h 16"/>
                <a:gd name="T6" fmla="*/ 15 w 17"/>
                <a:gd name="T7" fmla="*/ 0 h 16"/>
                <a:gd name="T8" fmla="*/ 0 w 17"/>
                <a:gd name="T9" fmla="*/ 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0" y="2"/>
                  </a:moveTo>
                  <a:lnTo>
                    <a:pt x="1" y="16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5" name="Freeform 319"/>
            <p:cNvSpPr>
              <a:spLocks/>
            </p:cNvSpPr>
            <p:nvPr/>
          </p:nvSpPr>
          <p:spPr bwMode="auto">
            <a:xfrm>
              <a:off x="1701" y="3434"/>
              <a:ext cx="17" cy="17"/>
            </a:xfrm>
            <a:custGeom>
              <a:avLst/>
              <a:gdLst>
                <a:gd name="T0" fmla="*/ 0 w 17"/>
                <a:gd name="T1" fmla="*/ 3 h 17"/>
                <a:gd name="T2" fmla="*/ 2 w 17"/>
                <a:gd name="T3" fmla="*/ 17 h 17"/>
                <a:gd name="T4" fmla="*/ 17 w 17"/>
                <a:gd name="T5" fmla="*/ 13 h 17"/>
                <a:gd name="T6" fmla="*/ 15 w 17"/>
                <a:gd name="T7" fmla="*/ 0 h 17"/>
                <a:gd name="T8" fmla="*/ 0 w 17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3"/>
                  </a:moveTo>
                  <a:lnTo>
                    <a:pt x="2" y="17"/>
                  </a:lnTo>
                  <a:lnTo>
                    <a:pt x="17" y="13"/>
                  </a:lnTo>
                  <a:lnTo>
                    <a:pt x="1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6" name="Freeform 320"/>
            <p:cNvSpPr>
              <a:spLocks/>
            </p:cNvSpPr>
            <p:nvPr/>
          </p:nvSpPr>
          <p:spPr bwMode="auto">
            <a:xfrm>
              <a:off x="1731" y="3427"/>
              <a:ext cx="16" cy="17"/>
            </a:xfrm>
            <a:custGeom>
              <a:avLst/>
              <a:gdLst>
                <a:gd name="T0" fmla="*/ 0 w 16"/>
                <a:gd name="T1" fmla="*/ 3 h 17"/>
                <a:gd name="T2" fmla="*/ 2 w 16"/>
                <a:gd name="T3" fmla="*/ 17 h 17"/>
                <a:gd name="T4" fmla="*/ 16 w 16"/>
                <a:gd name="T5" fmla="*/ 13 h 17"/>
                <a:gd name="T6" fmla="*/ 14 w 16"/>
                <a:gd name="T7" fmla="*/ 0 h 17"/>
                <a:gd name="T8" fmla="*/ 0 w 16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0" y="3"/>
                  </a:moveTo>
                  <a:lnTo>
                    <a:pt x="2" y="17"/>
                  </a:lnTo>
                  <a:lnTo>
                    <a:pt x="16" y="13"/>
                  </a:lnTo>
                  <a:lnTo>
                    <a:pt x="1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7" name="Freeform 321"/>
            <p:cNvSpPr>
              <a:spLocks/>
            </p:cNvSpPr>
            <p:nvPr/>
          </p:nvSpPr>
          <p:spPr bwMode="auto">
            <a:xfrm>
              <a:off x="1760" y="3422"/>
              <a:ext cx="17" cy="17"/>
            </a:xfrm>
            <a:custGeom>
              <a:avLst/>
              <a:gdLst>
                <a:gd name="T0" fmla="*/ 0 w 17"/>
                <a:gd name="T1" fmla="*/ 3 h 17"/>
                <a:gd name="T2" fmla="*/ 2 w 17"/>
                <a:gd name="T3" fmla="*/ 17 h 17"/>
                <a:gd name="T4" fmla="*/ 17 w 17"/>
                <a:gd name="T5" fmla="*/ 13 h 17"/>
                <a:gd name="T6" fmla="*/ 15 w 17"/>
                <a:gd name="T7" fmla="*/ 0 h 17"/>
                <a:gd name="T8" fmla="*/ 0 w 17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3"/>
                  </a:moveTo>
                  <a:lnTo>
                    <a:pt x="2" y="17"/>
                  </a:lnTo>
                  <a:lnTo>
                    <a:pt x="17" y="13"/>
                  </a:lnTo>
                  <a:lnTo>
                    <a:pt x="1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78" name="Freeform 322"/>
            <p:cNvSpPr>
              <a:spLocks/>
            </p:cNvSpPr>
            <p:nvPr/>
          </p:nvSpPr>
          <p:spPr bwMode="auto">
            <a:xfrm>
              <a:off x="1790" y="3417"/>
              <a:ext cx="10" cy="15"/>
            </a:xfrm>
            <a:custGeom>
              <a:avLst/>
              <a:gdLst>
                <a:gd name="T0" fmla="*/ 0 w 10"/>
                <a:gd name="T1" fmla="*/ 2 h 15"/>
                <a:gd name="T2" fmla="*/ 2 w 10"/>
                <a:gd name="T3" fmla="*/ 15 h 15"/>
                <a:gd name="T4" fmla="*/ 10 w 10"/>
                <a:gd name="T5" fmla="*/ 13 h 15"/>
                <a:gd name="T6" fmla="*/ 9 w 10"/>
                <a:gd name="T7" fmla="*/ 0 h 15"/>
                <a:gd name="T8" fmla="*/ 0 w 10"/>
                <a:gd name="T9" fmla="*/ 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2"/>
                  </a:moveTo>
                  <a:lnTo>
                    <a:pt x="2" y="15"/>
                  </a:lnTo>
                  <a:lnTo>
                    <a:pt x="10" y="13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274" name="Rectangle 323"/>
          <p:cNvSpPr>
            <a:spLocks noChangeArrowheads="1"/>
          </p:cNvSpPr>
          <p:nvPr/>
        </p:nvSpPr>
        <p:spPr bwMode="auto">
          <a:xfrm>
            <a:off x="2827338" y="5370513"/>
            <a:ext cx="1198562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75" name="Rectangle 324"/>
          <p:cNvSpPr>
            <a:spLocks noChangeArrowheads="1"/>
          </p:cNvSpPr>
          <p:nvPr/>
        </p:nvSpPr>
        <p:spPr bwMode="auto">
          <a:xfrm>
            <a:off x="2854325" y="5384800"/>
            <a:ext cx="6953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Parallel Track 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76" name="Rectangle 325"/>
          <p:cNvSpPr>
            <a:spLocks noChangeArrowheads="1"/>
          </p:cNvSpPr>
          <p:nvPr/>
        </p:nvSpPr>
        <p:spPr bwMode="auto">
          <a:xfrm>
            <a:off x="2854325" y="5518150"/>
            <a:ext cx="876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Longitudinal Tape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77" name="Rectangle 326"/>
          <p:cNvSpPr>
            <a:spLocks noChangeArrowheads="1"/>
          </p:cNvSpPr>
          <p:nvPr/>
        </p:nvSpPr>
        <p:spPr bwMode="auto">
          <a:xfrm>
            <a:off x="1789113" y="5010150"/>
            <a:ext cx="923925" cy="18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78" name="Rectangle 327"/>
          <p:cNvSpPr>
            <a:spLocks noChangeArrowheads="1"/>
          </p:cNvSpPr>
          <p:nvPr/>
        </p:nvSpPr>
        <p:spPr bwMode="auto">
          <a:xfrm>
            <a:off x="1816100" y="5022850"/>
            <a:ext cx="5984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Helical Tape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79" name="Rectangle 328"/>
          <p:cNvSpPr>
            <a:spLocks noChangeArrowheads="1"/>
          </p:cNvSpPr>
          <p:nvPr/>
        </p:nvSpPr>
        <p:spPr bwMode="auto">
          <a:xfrm>
            <a:off x="2763838" y="3957638"/>
            <a:ext cx="744537" cy="18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80" name="Rectangle 329"/>
          <p:cNvSpPr>
            <a:spLocks noChangeArrowheads="1"/>
          </p:cNvSpPr>
          <p:nvPr/>
        </p:nvSpPr>
        <p:spPr bwMode="auto">
          <a:xfrm>
            <a:off x="2790825" y="3971925"/>
            <a:ext cx="685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Magnetic Disk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281" name="Rectangle 330"/>
          <p:cNvSpPr>
            <a:spLocks noChangeArrowheads="1"/>
          </p:cNvSpPr>
          <p:nvPr/>
        </p:nvSpPr>
        <p:spPr bwMode="auto">
          <a:xfrm>
            <a:off x="1595438" y="4335463"/>
            <a:ext cx="804862" cy="18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82" name="Rectangle 331"/>
          <p:cNvSpPr>
            <a:spLocks noChangeArrowheads="1"/>
          </p:cNvSpPr>
          <p:nvPr/>
        </p:nvSpPr>
        <p:spPr bwMode="auto">
          <a:xfrm>
            <a:off x="1620838" y="4348163"/>
            <a:ext cx="5905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Optical Disk</a:t>
            </a:r>
            <a:endParaRPr lang="en-US" sz="1200">
              <a:latin typeface="Times New Roman" pitchFamily="18" charset="0"/>
            </a:endParaRPr>
          </a:p>
        </p:txBody>
      </p:sp>
      <p:grpSp>
        <p:nvGrpSpPr>
          <p:cNvPr id="5" name="Group 332"/>
          <p:cNvGrpSpPr>
            <a:grpSpLocks/>
          </p:cNvGrpSpPr>
          <p:nvPr/>
        </p:nvGrpSpPr>
        <p:grpSpPr bwMode="auto">
          <a:xfrm>
            <a:off x="4198938" y="3784600"/>
            <a:ext cx="101600" cy="207963"/>
            <a:chOff x="2700" y="2315"/>
            <a:chExt cx="63" cy="131"/>
          </a:xfrm>
        </p:grpSpPr>
        <p:sp>
          <p:nvSpPr>
            <p:cNvPr id="50361" name="Freeform 333"/>
            <p:cNvSpPr>
              <a:spLocks/>
            </p:cNvSpPr>
            <p:nvPr/>
          </p:nvSpPr>
          <p:spPr bwMode="auto">
            <a:xfrm>
              <a:off x="2700" y="2434"/>
              <a:ext cx="11" cy="12"/>
            </a:xfrm>
            <a:custGeom>
              <a:avLst/>
              <a:gdLst>
                <a:gd name="T0" fmla="*/ 0 w 11"/>
                <a:gd name="T1" fmla="*/ 9 h 12"/>
                <a:gd name="T2" fmla="*/ 9 w 11"/>
                <a:gd name="T3" fmla="*/ 12 h 12"/>
                <a:gd name="T4" fmla="*/ 11 w 11"/>
                <a:gd name="T5" fmla="*/ 4 h 12"/>
                <a:gd name="T6" fmla="*/ 2 w 11"/>
                <a:gd name="T7" fmla="*/ 0 h 12"/>
                <a:gd name="T8" fmla="*/ 0 w 11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0" y="9"/>
                  </a:moveTo>
                  <a:lnTo>
                    <a:pt x="9" y="12"/>
                  </a:lnTo>
                  <a:lnTo>
                    <a:pt x="11" y="4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2" name="Freeform 334"/>
            <p:cNvSpPr>
              <a:spLocks/>
            </p:cNvSpPr>
            <p:nvPr/>
          </p:nvSpPr>
          <p:spPr bwMode="auto">
            <a:xfrm>
              <a:off x="2706" y="2419"/>
              <a:ext cx="11" cy="12"/>
            </a:xfrm>
            <a:custGeom>
              <a:avLst/>
              <a:gdLst>
                <a:gd name="T0" fmla="*/ 0 w 11"/>
                <a:gd name="T1" fmla="*/ 9 h 12"/>
                <a:gd name="T2" fmla="*/ 8 w 11"/>
                <a:gd name="T3" fmla="*/ 12 h 12"/>
                <a:gd name="T4" fmla="*/ 11 w 11"/>
                <a:gd name="T5" fmla="*/ 4 h 12"/>
                <a:gd name="T6" fmla="*/ 3 w 11"/>
                <a:gd name="T7" fmla="*/ 0 h 12"/>
                <a:gd name="T8" fmla="*/ 0 w 11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0" y="9"/>
                  </a:moveTo>
                  <a:lnTo>
                    <a:pt x="8" y="12"/>
                  </a:lnTo>
                  <a:lnTo>
                    <a:pt x="11" y="4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3" name="Freeform 335"/>
            <p:cNvSpPr>
              <a:spLocks/>
            </p:cNvSpPr>
            <p:nvPr/>
          </p:nvSpPr>
          <p:spPr bwMode="auto">
            <a:xfrm>
              <a:off x="2712" y="2404"/>
              <a:ext cx="10" cy="10"/>
            </a:xfrm>
            <a:custGeom>
              <a:avLst/>
              <a:gdLst>
                <a:gd name="T0" fmla="*/ 0 w 10"/>
                <a:gd name="T1" fmla="*/ 7 h 10"/>
                <a:gd name="T2" fmla="*/ 9 w 10"/>
                <a:gd name="T3" fmla="*/ 10 h 10"/>
                <a:gd name="T4" fmla="*/ 10 w 10"/>
                <a:gd name="T5" fmla="*/ 3 h 10"/>
                <a:gd name="T6" fmla="*/ 2 w 10"/>
                <a:gd name="T7" fmla="*/ 0 h 10"/>
                <a:gd name="T8" fmla="*/ 0 w 10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7"/>
                  </a:moveTo>
                  <a:lnTo>
                    <a:pt x="9" y="10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4" name="Freeform 336"/>
            <p:cNvSpPr>
              <a:spLocks/>
            </p:cNvSpPr>
            <p:nvPr/>
          </p:nvSpPr>
          <p:spPr bwMode="auto">
            <a:xfrm>
              <a:off x="2717" y="2387"/>
              <a:ext cx="12" cy="12"/>
            </a:xfrm>
            <a:custGeom>
              <a:avLst/>
              <a:gdLst>
                <a:gd name="T0" fmla="*/ 0 w 12"/>
                <a:gd name="T1" fmla="*/ 9 h 12"/>
                <a:gd name="T2" fmla="*/ 9 w 12"/>
                <a:gd name="T3" fmla="*/ 12 h 12"/>
                <a:gd name="T4" fmla="*/ 12 w 12"/>
                <a:gd name="T5" fmla="*/ 3 h 12"/>
                <a:gd name="T6" fmla="*/ 4 w 12"/>
                <a:gd name="T7" fmla="*/ 0 h 12"/>
                <a:gd name="T8" fmla="*/ 0 w 12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0" y="9"/>
                  </a:moveTo>
                  <a:lnTo>
                    <a:pt x="9" y="12"/>
                  </a:lnTo>
                  <a:lnTo>
                    <a:pt x="12" y="3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5" name="Freeform 337"/>
            <p:cNvSpPr>
              <a:spLocks/>
            </p:cNvSpPr>
            <p:nvPr/>
          </p:nvSpPr>
          <p:spPr bwMode="auto">
            <a:xfrm>
              <a:off x="2724" y="2372"/>
              <a:ext cx="12" cy="12"/>
            </a:xfrm>
            <a:custGeom>
              <a:avLst/>
              <a:gdLst>
                <a:gd name="T0" fmla="*/ 0 w 12"/>
                <a:gd name="T1" fmla="*/ 8 h 12"/>
                <a:gd name="T2" fmla="*/ 8 w 12"/>
                <a:gd name="T3" fmla="*/ 12 h 12"/>
                <a:gd name="T4" fmla="*/ 12 w 12"/>
                <a:gd name="T5" fmla="*/ 3 h 12"/>
                <a:gd name="T6" fmla="*/ 3 w 12"/>
                <a:gd name="T7" fmla="*/ 0 h 12"/>
                <a:gd name="T8" fmla="*/ 0 w 12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0" y="8"/>
                  </a:moveTo>
                  <a:lnTo>
                    <a:pt x="8" y="12"/>
                  </a:lnTo>
                  <a:lnTo>
                    <a:pt x="12" y="3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6" name="Freeform 338"/>
            <p:cNvSpPr>
              <a:spLocks/>
            </p:cNvSpPr>
            <p:nvPr/>
          </p:nvSpPr>
          <p:spPr bwMode="auto">
            <a:xfrm>
              <a:off x="2729" y="2357"/>
              <a:ext cx="12" cy="10"/>
            </a:xfrm>
            <a:custGeom>
              <a:avLst/>
              <a:gdLst>
                <a:gd name="T0" fmla="*/ 0 w 12"/>
                <a:gd name="T1" fmla="*/ 7 h 10"/>
                <a:gd name="T2" fmla="*/ 9 w 12"/>
                <a:gd name="T3" fmla="*/ 10 h 10"/>
                <a:gd name="T4" fmla="*/ 12 w 12"/>
                <a:gd name="T5" fmla="*/ 3 h 10"/>
                <a:gd name="T6" fmla="*/ 3 w 12"/>
                <a:gd name="T7" fmla="*/ 0 h 10"/>
                <a:gd name="T8" fmla="*/ 0 w 12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7"/>
                  </a:moveTo>
                  <a:lnTo>
                    <a:pt x="9" y="10"/>
                  </a:lnTo>
                  <a:lnTo>
                    <a:pt x="12" y="3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7" name="Freeform 339"/>
            <p:cNvSpPr>
              <a:spLocks/>
            </p:cNvSpPr>
            <p:nvPr/>
          </p:nvSpPr>
          <p:spPr bwMode="auto">
            <a:xfrm>
              <a:off x="2702" y="2315"/>
              <a:ext cx="61" cy="72"/>
            </a:xfrm>
            <a:custGeom>
              <a:avLst/>
              <a:gdLst>
                <a:gd name="T0" fmla="*/ 61 w 61"/>
                <a:gd name="T1" fmla="*/ 72 h 72"/>
                <a:gd name="T2" fmla="*/ 54 w 61"/>
                <a:gd name="T3" fmla="*/ 0 h 72"/>
                <a:gd name="T4" fmla="*/ 0 w 61"/>
                <a:gd name="T5" fmla="*/ 47 h 72"/>
                <a:gd name="T6" fmla="*/ 37 w 61"/>
                <a:gd name="T7" fmla="*/ 40 h 72"/>
                <a:gd name="T8" fmla="*/ 61 w 61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72"/>
                <a:gd name="T17" fmla="*/ 61 w 61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72">
                  <a:moveTo>
                    <a:pt x="61" y="72"/>
                  </a:moveTo>
                  <a:lnTo>
                    <a:pt x="54" y="0"/>
                  </a:lnTo>
                  <a:lnTo>
                    <a:pt x="0" y="47"/>
                  </a:lnTo>
                  <a:lnTo>
                    <a:pt x="37" y="40"/>
                  </a:lnTo>
                  <a:lnTo>
                    <a:pt x="61" y="7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340"/>
          <p:cNvGrpSpPr>
            <a:grpSpLocks/>
          </p:cNvGrpSpPr>
          <p:nvPr/>
        </p:nvGrpSpPr>
        <p:grpSpPr bwMode="auto">
          <a:xfrm>
            <a:off x="4359275" y="3741738"/>
            <a:ext cx="98425" cy="219075"/>
            <a:chOff x="2800" y="2288"/>
            <a:chExt cx="62" cy="138"/>
          </a:xfrm>
        </p:grpSpPr>
        <p:sp>
          <p:nvSpPr>
            <p:cNvPr id="50353" name="Freeform 341"/>
            <p:cNvSpPr>
              <a:spLocks/>
            </p:cNvSpPr>
            <p:nvPr/>
          </p:nvSpPr>
          <p:spPr bwMode="auto">
            <a:xfrm>
              <a:off x="2802" y="2416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1 h 10"/>
                <a:gd name="T6" fmla="*/ 1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1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4" name="Freeform 342"/>
            <p:cNvSpPr>
              <a:spLocks/>
            </p:cNvSpPr>
            <p:nvPr/>
          </p:nvSpPr>
          <p:spPr bwMode="auto">
            <a:xfrm>
              <a:off x="2807" y="2399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2 h 10"/>
                <a:gd name="T6" fmla="*/ 1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2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5" name="Freeform 343"/>
            <p:cNvSpPr>
              <a:spLocks/>
            </p:cNvSpPr>
            <p:nvPr/>
          </p:nvSpPr>
          <p:spPr bwMode="auto">
            <a:xfrm>
              <a:off x="2812" y="2384"/>
              <a:ext cx="10" cy="8"/>
            </a:xfrm>
            <a:custGeom>
              <a:avLst/>
              <a:gdLst>
                <a:gd name="T0" fmla="*/ 0 w 10"/>
                <a:gd name="T1" fmla="*/ 6 h 8"/>
                <a:gd name="T2" fmla="*/ 8 w 10"/>
                <a:gd name="T3" fmla="*/ 8 h 8"/>
                <a:gd name="T4" fmla="*/ 10 w 10"/>
                <a:gd name="T5" fmla="*/ 1 h 8"/>
                <a:gd name="T6" fmla="*/ 1 w 10"/>
                <a:gd name="T7" fmla="*/ 0 h 8"/>
                <a:gd name="T8" fmla="*/ 0 w 10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"/>
                <a:gd name="T17" fmla="*/ 10 w 1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">
                  <a:moveTo>
                    <a:pt x="0" y="6"/>
                  </a:moveTo>
                  <a:lnTo>
                    <a:pt x="8" y="8"/>
                  </a:lnTo>
                  <a:lnTo>
                    <a:pt x="10" y="1"/>
                  </a:lnTo>
                  <a:lnTo>
                    <a:pt x="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6" name="Freeform 344"/>
            <p:cNvSpPr>
              <a:spLocks/>
            </p:cNvSpPr>
            <p:nvPr/>
          </p:nvSpPr>
          <p:spPr bwMode="auto">
            <a:xfrm>
              <a:off x="2817" y="2367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2 h 10"/>
                <a:gd name="T6" fmla="*/ 1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2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7" name="Freeform 345"/>
            <p:cNvSpPr>
              <a:spLocks/>
            </p:cNvSpPr>
            <p:nvPr/>
          </p:nvSpPr>
          <p:spPr bwMode="auto">
            <a:xfrm>
              <a:off x="2822" y="2352"/>
              <a:ext cx="12" cy="8"/>
            </a:xfrm>
            <a:custGeom>
              <a:avLst/>
              <a:gdLst>
                <a:gd name="T0" fmla="*/ 0 w 12"/>
                <a:gd name="T1" fmla="*/ 6 h 8"/>
                <a:gd name="T2" fmla="*/ 8 w 12"/>
                <a:gd name="T3" fmla="*/ 8 h 8"/>
                <a:gd name="T4" fmla="*/ 12 w 12"/>
                <a:gd name="T5" fmla="*/ 1 h 8"/>
                <a:gd name="T6" fmla="*/ 3 w 12"/>
                <a:gd name="T7" fmla="*/ 0 h 8"/>
                <a:gd name="T8" fmla="*/ 0 w 12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0" y="6"/>
                  </a:moveTo>
                  <a:lnTo>
                    <a:pt x="8" y="8"/>
                  </a:lnTo>
                  <a:lnTo>
                    <a:pt x="12" y="1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8" name="Freeform 346"/>
            <p:cNvSpPr>
              <a:spLocks/>
            </p:cNvSpPr>
            <p:nvPr/>
          </p:nvSpPr>
          <p:spPr bwMode="auto">
            <a:xfrm>
              <a:off x="2827" y="2335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8 w 12"/>
                <a:gd name="T3" fmla="*/ 10 h 10"/>
                <a:gd name="T4" fmla="*/ 12 w 12"/>
                <a:gd name="T5" fmla="*/ 2 h 10"/>
                <a:gd name="T6" fmla="*/ 3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8" y="10"/>
                  </a:lnTo>
                  <a:lnTo>
                    <a:pt x="12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9" name="Freeform 347"/>
            <p:cNvSpPr>
              <a:spLocks/>
            </p:cNvSpPr>
            <p:nvPr/>
          </p:nvSpPr>
          <p:spPr bwMode="auto">
            <a:xfrm>
              <a:off x="2832" y="2326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8 w 10"/>
                <a:gd name="T3" fmla="*/ 2 h 2"/>
                <a:gd name="T4" fmla="*/ 10 w 10"/>
                <a:gd name="T5" fmla="*/ 2 h 2"/>
                <a:gd name="T6" fmla="*/ 2 w 10"/>
                <a:gd name="T7" fmla="*/ 0 h 2"/>
                <a:gd name="T8" fmla="*/ 0 w 10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"/>
                <a:gd name="T17" fmla="*/ 10 w 1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">
                  <a:moveTo>
                    <a:pt x="0" y="0"/>
                  </a:moveTo>
                  <a:lnTo>
                    <a:pt x="8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60" name="Freeform 348"/>
            <p:cNvSpPr>
              <a:spLocks/>
            </p:cNvSpPr>
            <p:nvPr/>
          </p:nvSpPr>
          <p:spPr bwMode="auto">
            <a:xfrm>
              <a:off x="2800" y="2288"/>
              <a:ext cx="62" cy="70"/>
            </a:xfrm>
            <a:custGeom>
              <a:avLst/>
              <a:gdLst>
                <a:gd name="T0" fmla="*/ 62 w 62"/>
                <a:gd name="T1" fmla="*/ 70 h 70"/>
                <a:gd name="T2" fmla="*/ 50 w 62"/>
                <a:gd name="T3" fmla="*/ 0 h 70"/>
                <a:gd name="T4" fmla="*/ 0 w 62"/>
                <a:gd name="T5" fmla="*/ 50 h 70"/>
                <a:gd name="T6" fmla="*/ 37 w 62"/>
                <a:gd name="T7" fmla="*/ 42 h 70"/>
                <a:gd name="T8" fmla="*/ 62 w 62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0"/>
                <a:gd name="T17" fmla="*/ 62 w 6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0">
                  <a:moveTo>
                    <a:pt x="62" y="70"/>
                  </a:moveTo>
                  <a:lnTo>
                    <a:pt x="50" y="0"/>
                  </a:lnTo>
                  <a:lnTo>
                    <a:pt x="0" y="50"/>
                  </a:lnTo>
                  <a:lnTo>
                    <a:pt x="37" y="42"/>
                  </a:lnTo>
                  <a:lnTo>
                    <a:pt x="62" y="7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349"/>
          <p:cNvGrpSpPr>
            <a:grpSpLocks/>
          </p:cNvGrpSpPr>
          <p:nvPr/>
        </p:nvGrpSpPr>
        <p:grpSpPr bwMode="auto">
          <a:xfrm>
            <a:off x="4508500" y="3675063"/>
            <a:ext cx="101600" cy="242887"/>
            <a:chOff x="2894" y="2246"/>
            <a:chExt cx="64" cy="153"/>
          </a:xfrm>
        </p:grpSpPr>
        <p:sp>
          <p:nvSpPr>
            <p:cNvPr id="50344" name="Freeform 350"/>
            <p:cNvSpPr>
              <a:spLocks/>
            </p:cNvSpPr>
            <p:nvPr/>
          </p:nvSpPr>
          <p:spPr bwMode="auto">
            <a:xfrm>
              <a:off x="2894" y="2389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9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9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5" name="Freeform 351"/>
            <p:cNvSpPr>
              <a:spLocks/>
            </p:cNvSpPr>
            <p:nvPr/>
          </p:nvSpPr>
          <p:spPr bwMode="auto">
            <a:xfrm>
              <a:off x="2898" y="2372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8 w 11"/>
                <a:gd name="T3" fmla="*/ 10 h 10"/>
                <a:gd name="T4" fmla="*/ 11 w 11"/>
                <a:gd name="T5" fmla="*/ 2 h 10"/>
                <a:gd name="T6" fmla="*/ 3 w 11"/>
                <a:gd name="T7" fmla="*/ 0 h 10"/>
                <a:gd name="T8" fmla="*/ 0 w 1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0" y="8"/>
                  </a:moveTo>
                  <a:lnTo>
                    <a:pt x="8" y="10"/>
                  </a:lnTo>
                  <a:lnTo>
                    <a:pt x="11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6" name="Freeform 352"/>
            <p:cNvSpPr>
              <a:spLocks/>
            </p:cNvSpPr>
            <p:nvPr/>
          </p:nvSpPr>
          <p:spPr bwMode="auto">
            <a:xfrm>
              <a:off x="2903" y="2357"/>
              <a:ext cx="12" cy="8"/>
            </a:xfrm>
            <a:custGeom>
              <a:avLst/>
              <a:gdLst>
                <a:gd name="T0" fmla="*/ 0 w 12"/>
                <a:gd name="T1" fmla="*/ 7 h 8"/>
                <a:gd name="T2" fmla="*/ 8 w 12"/>
                <a:gd name="T3" fmla="*/ 8 h 8"/>
                <a:gd name="T4" fmla="*/ 12 w 12"/>
                <a:gd name="T5" fmla="*/ 1 h 8"/>
                <a:gd name="T6" fmla="*/ 3 w 12"/>
                <a:gd name="T7" fmla="*/ 0 h 8"/>
                <a:gd name="T8" fmla="*/ 0 w 12"/>
                <a:gd name="T9" fmla="*/ 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0" y="7"/>
                  </a:moveTo>
                  <a:lnTo>
                    <a:pt x="8" y="8"/>
                  </a:lnTo>
                  <a:lnTo>
                    <a:pt x="12" y="1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7" name="Freeform 353"/>
            <p:cNvSpPr>
              <a:spLocks/>
            </p:cNvSpPr>
            <p:nvPr/>
          </p:nvSpPr>
          <p:spPr bwMode="auto">
            <a:xfrm>
              <a:off x="2908" y="2340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8 w 12"/>
                <a:gd name="T3" fmla="*/ 10 h 10"/>
                <a:gd name="T4" fmla="*/ 12 w 12"/>
                <a:gd name="T5" fmla="*/ 2 h 10"/>
                <a:gd name="T6" fmla="*/ 3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8" y="10"/>
                  </a:lnTo>
                  <a:lnTo>
                    <a:pt x="12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8" name="Freeform 354"/>
            <p:cNvSpPr>
              <a:spLocks/>
            </p:cNvSpPr>
            <p:nvPr/>
          </p:nvSpPr>
          <p:spPr bwMode="auto">
            <a:xfrm>
              <a:off x="2913" y="2325"/>
              <a:ext cx="12" cy="8"/>
            </a:xfrm>
            <a:custGeom>
              <a:avLst/>
              <a:gdLst>
                <a:gd name="T0" fmla="*/ 0 w 12"/>
                <a:gd name="T1" fmla="*/ 6 h 8"/>
                <a:gd name="T2" fmla="*/ 8 w 12"/>
                <a:gd name="T3" fmla="*/ 8 h 8"/>
                <a:gd name="T4" fmla="*/ 12 w 12"/>
                <a:gd name="T5" fmla="*/ 1 h 8"/>
                <a:gd name="T6" fmla="*/ 3 w 12"/>
                <a:gd name="T7" fmla="*/ 0 h 8"/>
                <a:gd name="T8" fmla="*/ 0 w 12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0" y="6"/>
                  </a:moveTo>
                  <a:lnTo>
                    <a:pt x="8" y="8"/>
                  </a:lnTo>
                  <a:lnTo>
                    <a:pt x="12" y="1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9" name="Freeform 355"/>
            <p:cNvSpPr>
              <a:spLocks/>
            </p:cNvSpPr>
            <p:nvPr/>
          </p:nvSpPr>
          <p:spPr bwMode="auto">
            <a:xfrm>
              <a:off x="2918" y="2308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8 w 12"/>
                <a:gd name="T3" fmla="*/ 10 h 10"/>
                <a:gd name="T4" fmla="*/ 12 w 12"/>
                <a:gd name="T5" fmla="*/ 2 h 10"/>
                <a:gd name="T6" fmla="*/ 3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8" y="10"/>
                  </a:lnTo>
                  <a:lnTo>
                    <a:pt x="12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0" name="Freeform 356"/>
            <p:cNvSpPr>
              <a:spLocks/>
            </p:cNvSpPr>
            <p:nvPr/>
          </p:nvSpPr>
          <p:spPr bwMode="auto">
            <a:xfrm>
              <a:off x="2923" y="2291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8 w 12"/>
                <a:gd name="T3" fmla="*/ 10 h 10"/>
                <a:gd name="T4" fmla="*/ 12 w 12"/>
                <a:gd name="T5" fmla="*/ 2 h 10"/>
                <a:gd name="T6" fmla="*/ 3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8" y="10"/>
                  </a:lnTo>
                  <a:lnTo>
                    <a:pt x="12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1" name="Freeform 357"/>
            <p:cNvSpPr>
              <a:spLocks/>
            </p:cNvSpPr>
            <p:nvPr/>
          </p:nvSpPr>
          <p:spPr bwMode="auto">
            <a:xfrm>
              <a:off x="2928" y="2284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8 w 10"/>
                <a:gd name="T3" fmla="*/ 2 h 2"/>
                <a:gd name="T4" fmla="*/ 10 w 10"/>
                <a:gd name="T5" fmla="*/ 2 h 2"/>
                <a:gd name="T6" fmla="*/ 2 w 10"/>
                <a:gd name="T7" fmla="*/ 0 h 2"/>
                <a:gd name="T8" fmla="*/ 0 w 10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"/>
                <a:gd name="T17" fmla="*/ 10 w 1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">
                  <a:moveTo>
                    <a:pt x="0" y="0"/>
                  </a:moveTo>
                  <a:lnTo>
                    <a:pt x="8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52" name="Freeform 358"/>
            <p:cNvSpPr>
              <a:spLocks/>
            </p:cNvSpPr>
            <p:nvPr/>
          </p:nvSpPr>
          <p:spPr bwMode="auto">
            <a:xfrm>
              <a:off x="2896" y="2246"/>
              <a:ext cx="62" cy="70"/>
            </a:xfrm>
            <a:custGeom>
              <a:avLst/>
              <a:gdLst>
                <a:gd name="T0" fmla="*/ 62 w 62"/>
                <a:gd name="T1" fmla="*/ 70 h 70"/>
                <a:gd name="T2" fmla="*/ 51 w 62"/>
                <a:gd name="T3" fmla="*/ 0 h 70"/>
                <a:gd name="T4" fmla="*/ 0 w 62"/>
                <a:gd name="T5" fmla="*/ 50 h 70"/>
                <a:gd name="T6" fmla="*/ 37 w 62"/>
                <a:gd name="T7" fmla="*/ 42 h 70"/>
                <a:gd name="T8" fmla="*/ 62 w 62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0"/>
                <a:gd name="T17" fmla="*/ 62 w 6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0">
                  <a:moveTo>
                    <a:pt x="62" y="70"/>
                  </a:moveTo>
                  <a:lnTo>
                    <a:pt x="51" y="0"/>
                  </a:lnTo>
                  <a:lnTo>
                    <a:pt x="0" y="50"/>
                  </a:lnTo>
                  <a:lnTo>
                    <a:pt x="37" y="42"/>
                  </a:lnTo>
                  <a:lnTo>
                    <a:pt x="62" y="7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359"/>
          <p:cNvGrpSpPr>
            <a:grpSpLocks/>
          </p:cNvGrpSpPr>
          <p:nvPr/>
        </p:nvGrpSpPr>
        <p:grpSpPr bwMode="auto">
          <a:xfrm>
            <a:off x="4660900" y="3641725"/>
            <a:ext cx="95250" cy="209550"/>
            <a:chOff x="2989" y="2225"/>
            <a:chExt cx="60" cy="132"/>
          </a:xfrm>
        </p:grpSpPr>
        <p:sp>
          <p:nvSpPr>
            <p:cNvPr id="50337" name="Freeform 360"/>
            <p:cNvSpPr>
              <a:spLocks/>
            </p:cNvSpPr>
            <p:nvPr/>
          </p:nvSpPr>
          <p:spPr bwMode="auto">
            <a:xfrm>
              <a:off x="2990" y="2347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9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9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8" name="Freeform 361"/>
            <p:cNvSpPr>
              <a:spLocks/>
            </p:cNvSpPr>
            <p:nvPr/>
          </p:nvSpPr>
          <p:spPr bwMode="auto">
            <a:xfrm>
              <a:off x="2995" y="2330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9 w 11"/>
                <a:gd name="T3" fmla="*/ 10 h 10"/>
                <a:gd name="T4" fmla="*/ 11 w 11"/>
                <a:gd name="T5" fmla="*/ 1 h 10"/>
                <a:gd name="T6" fmla="*/ 2 w 11"/>
                <a:gd name="T7" fmla="*/ 0 h 10"/>
                <a:gd name="T8" fmla="*/ 0 w 1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0" y="8"/>
                  </a:moveTo>
                  <a:lnTo>
                    <a:pt x="9" y="10"/>
                  </a:lnTo>
                  <a:lnTo>
                    <a:pt x="11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9" name="Freeform 362"/>
            <p:cNvSpPr>
              <a:spLocks/>
            </p:cNvSpPr>
            <p:nvPr/>
          </p:nvSpPr>
          <p:spPr bwMode="auto">
            <a:xfrm>
              <a:off x="3000" y="2315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9 w 12"/>
                <a:gd name="T3" fmla="*/ 10 h 10"/>
                <a:gd name="T4" fmla="*/ 12 w 12"/>
                <a:gd name="T5" fmla="*/ 1 h 10"/>
                <a:gd name="T6" fmla="*/ 4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9" y="10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0" name="Freeform 363"/>
            <p:cNvSpPr>
              <a:spLocks/>
            </p:cNvSpPr>
            <p:nvPr/>
          </p:nvSpPr>
          <p:spPr bwMode="auto">
            <a:xfrm>
              <a:off x="3006" y="2298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8 w 11"/>
                <a:gd name="T3" fmla="*/ 10 h 10"/>
                <a:gd name="T4" fmla="*/ 11 w 11"/>
                <a:gd name="T5" fmla="*/ 1 h 10"/>
                <a:gd name="T6" fmla="*/ 3 w 11"/>
                <a:gd name="T7" fmla="*/ 0 h 10"/>
                <a:gd name="T8" fmla="*/ 0 w 1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0" y="8"/>
                  </a:moveTo>
                  <a:lnTo>
                    <a:pt x="8" y="10"/>
                  </a:lnTo>
                  <a:lnTo>
                    <a:pt x="11" y="1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1" name="Freeform 364"/>
            <p:cNvSpPr>
              <a:spLocks/>
            </p:cNvSpPr>
            <p:nvPr/>
          </p:nvSpPr>
          <p:spPr bwMode="auto">
            <a:xfrm>
              <a:off x="3012" y="2283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9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9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2" name="Freeform 365"/>
            <p:cNvSpPr>
              <a:spLocks/>
            </p:cNvSpPr>
            <p:nvPr/>
          </p:nvSpPr>
          <p:spPr bwMode="auto">
            <a:xfrm>
              <a:off x="3017" y="2267"/>
              <a:ext cx="10" cy="9"/>
            </a:xfrm>
            <a:custGeom>
              <a:avLst/>
              <a:gdLst>
                <a:gd name="T0" fmla="*/ 0 w 10"/>
                <a:gd name="T1" fmla="*/ 7 h 9"/>
                <a:gd name="T2" fmla="*/ 9 w 10"/>
                <a:gd name="T3" fmla="*/ 9 h 9"/>
                <a:gd name="T4" fmla="*/ 10 w 10"/>
                <a:gd name="T5" fmla="*/ 2 h 9"/>
                <a:gd name="T6" fmla="*/ 2 w 10"/>
                <a:gd name="T7" fmla="*/ 0 h 9"/>
                <a:gd name="T8" fmla="*/ 0 w 10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0" y="7"/>
                  </a:moveTo>
                  <a:lnTo>
                    <a:pt x="9" y="9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43" name="Freeform 366"/>
            <p:cNvSpPr>
              <a:spLocks/>
            </p:cNvSpPr>
            <p:nvPr/>
          </p:nvSpPr>
          <p:spPr bwMode="auto">
            <a:xfrm>
              <a:off x="2989" y="2225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52 w 60"/>
                <a:gd name="T3" fmla="*/ 0 h 73"/>
                <a:gd name="T4" fmla="*/ 0 w 60"/>
                <a:gd name="T5" fmla="*/ 49 h 73"/>
                <a:gd name="T6" fmla="*/ 37 w 60"/>
                <a:gd name="T7" fmla="*/ 41 h 73"/>
                <a:gd name="T8" fmla="*/ 60 w 60"/>
                <a:gd name="T9" fmla="*/ 73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73"/>
                <a:gd name="T17" fmla="*/ 60 w 60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73">
                  <a:moveTo>
                    <a:pt x="60" y="73"/>
                  </a:moveTo>
                  <a:lnTo>
                    <a:pt x="52" y="0"/>
                  </a:lnTo>
                  <a:lnTo>
                    <a:pt x="0" y="49"/>
                  </a:lnTo>
                  <a:lnTo>
                    <a:pt x="37" y="41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367"/>
          <p:cNvGrpSpPr>
            <a:grpSpLocks/>
          </p:cNvGrpSpPr>
          <p:nvPr/>
        </p:nvGrpSpPr>
        <p:grpSpPr bwMode="auto">
          <a:xfrm>
            <a:off x="4840288" y="3556000"/>
            <a:ext cx="101600" cy="263525"/>
            <a:chOff x="3102" y="2171"/>
            <a:chExt cx="64" cy="166"/>
          </a:xfrm>
        </p:grpSpPr>
        <p:sp>
          <p:nvSpPr>
            <p:cNvPr id="50328" name="Freeform 368"/>
            <p:cNvSpPr>
              <a:spLocks/>
            </p:cNvSpPr>
            <p:nvPr/>
          </p:nvSpPr>
          <p:spPr bwMode="auto">
            <a:xfrm>
              <a:off x="3102" y="2326"/>
              <a:ext cx="10" cy="11"/>
            </a:xfrm>
            <a:custGeom>
              <a:avLst/>
              <a:gdLst>
                <a:gd name="T0" fmla="*/ 0 w 10"/>
                <a:gd name="T1" fmla="*/ 9 h 11"/>
                <a:gd name="T2" fmla="*/ 8 w 10"/>
                <a:gd name="T3" fmla="*/ 11 h 11"/>
                <a:gd name="T4" fmla="*/ 10 w 10"/>
                <a:gd name="T5" fmla="*/ 2 h 11"/>
                <a:gd name="T6" fmla="*/ 1 w 10"/>
                <a:gd name="T7" fmla="*/ 0 h 11"/>
                <a:gd name="T8" fmla="*/ 0 w 10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0" y="9"/>
                  </a:moveTo>
                  <a:lnTo>
                    <a:pt x="8" y="11"/>
                  </a:lnTo>
                  <a:lnTo>
                    <a:pt x="10" y="2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29" name="Freeform 369"/>
            <p:cNvSpPr>
              <a:spLocks/>
            </p:cNvSpPr>
            <p:nvPr/>
          </p:nvSpPr>
          <p:spPr bwMode="auto">
            <a:xfrm>
              <a:off x="3105" y="2310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0" name="Freeform 370"/>
            <p:cNvSpPr>
              <a:spLocks/>
            </p:cNvSpPr>
            <p:nvPr/>
          </p:nvSpPr>
          <p:spPr bwMode="auto">
            <a:xfrm>
              <a:off x="3110" y="2293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1" name="Freeform 371"/>
            <p:cNvSpPr>
              <a:spLocks/>
            </p:cNvSpPr>
            <p:nvPr/>
          </p:nvSpPr>
          <p:spPr bwMode="auto">
            <a:xfrm>
              <a:off x="3113" y="2278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9 w 12"/>
                <a:gd name="T3" fmla="*/ 10 h 10"/>
                <a:gd name="T4" fmla="*/ 12 w 12"/>
                <a:gd name="T5" fmla="*/ 1 h 10"/>
                <a:gd name="T6" fmla="*/ 4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9" y="10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2" name="Freeform 372"/>
            <p:cNvSpPr>
              <a:spLocks/>
            </p:cNvSpPr>
            <p:nvPr/>
          </p:nvSpPr>
          <p:spPr bwMode="auto">
            <a:xfrm>
              <a:off x="3118" y="2261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9 w 11"/>
                <a:gd name="T3" fmla="*/ 10 h 10"/>
                <a:gd name="T4" fmla="*/ 11 w 11"/>
                <a:gd name="T5" fmla="*/ 1 h 10"/>
                <a:gd name="T6" fmla="*/ 2 w 11"/>
                <a:gd name="T7" fmla="*/ 0 h 10"/>
                <a:gd name="T8" fmla="*/ 0 w 1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0" y="8"/>
                  </a:moveTo>
                  <a:lnTo>
                    <a:pt x="9" y="10"/>
                  </a:lnTo>
                  <a:lnTo>
                    <a:pt x="11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3" name="Freeform 373"/>
            <p:cNvSpPr>
              <a:spLocks/>
            </p:cNvSpPr>
            <p:nvPr/>
          </p:nvSpPr>
          <p:spPr bwMode="auto">
            <a:xfrm>
              <a:off x="3123" y="2244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9 w 11"/>
                <a:gd name="T3" fmla="*/ 10 h 10"/>
                <a:gd name="T4" fmla="*/ 11 w 11"/>
                <a:gd name="T5" fmla="*/ 2 h 10"/>
                <a:gd name="T6" fmla="*/ 2 w 11"/>
                <a:gd name="T7" fmla="*/ 0 h 10"/>
                <a:gd name="T8" fmla="*/ 0 w 1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0" y="8"/>
                  </a:moveTo>
                  <a:lnTo>
                    <a:pt x="9" y="10"/>
                  </a:lnTo>
                  <a:lnTo>
                    <a:pt x="11" y="2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4" name="Freeform 374"/>
            <p:cNvSpPr>
              <a:spLocks/>
            </p:cNvSpPr>
            <p:nvPr/>
          </p:nvSpPr>
          <p:spPr bwMode="auto">
            <a:xfrm>
              <a:off x="3127" y="2229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1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5" name="Freeform 375"/>
            <p:cNvSpPr>
              <a:spLocks/>
            </p:cNvSpPr>
            <p:nvPr/>
          </p:nvSpPr>
          <p:spPr bwMode="auto">
            <a:xfrm>
              <a:off x="3132" y="2212"/>
              <a:ext cx="10" cy="10"/>
            </a:xfrm>
            <a:custGeom>
              <a:avLst/>
              <a:gdLst>
                <a:gd name="T0" fmla="*/ 0 w 10"/>
                <a:gd name="T1" fmla="*/ 8 h 10"/>
                <a:gd name="T2" fmla="*/ 8 w 10"/>
                <a:gd name="T3" fmla="*/ 10 h 10"/>
                <a:gd name="T4" fmla="*/ 10 w 10"/>
                <a:gd name="T5" fmla="*/ 2 h 10"/>
                <a:gd name="T6" fmla="*/ 2 w 10"/>
                <a:gd name="T7" fmla="*/ 0 h 10"/>
                <a:gd name="T8" fmla="*/ 0 w 10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8"/>
                  </a:moveTo>
                  <a:lnTo>
                    <a:pt x="8" y="10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36" name="Freeform 376"/>
            <p:cNvSpPr>
              <a:spLocks/>
            </p:cNvSpPr>
            <p:nvPr/>
          </p:nvSpPr>
          <p:spPr bwMode="auto">
            <a:xfrm>
              <a:off x="3102" y="2171"/>
              <a:ext cx="64" cy="71"/>
            </a:xfrm>
            <a:custGeom>
              <a:avLst/>
              <a:gdLst>
                <a:gd name="T0" fmla="*/ 64 w 64"/>
                <a:gd name="T1" fmla="*/ 71 h 71"/>
                <a:gd name="T2" fmla="*/ 48 w 64"/>
                <a:gd name="T3" fmla="*/ 0 h 71"/>
                <a:gd name="T4" fmla="*/ 0 w 64"/>
                <a:gd name="T5" fmla="*/ 53 h 71"/>
                <a:gd name="T6" fmla="*/ 37 w 64"/>
                <a:gd name="T7" fmla="*/ 43 h 71"/>
                <a:gd name="T8" fmla="*/ 64 w 64"/>
                <a:gd name="T9" fmla="*/ 7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71"/>
                <a:gd name="T17" fmla="*/ 64 w 64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71">
                  <a:moveTo>
                    <a:pt x="64" y="71"/>
                  </a:moveTo>
                  <a:lnTo>
                    <a:pt x="48" y="0"/>
                  </a:lnTo>
                  <a:lnTo>
                    <a:pt x="0" y="53"/>
                  </a:lnTo>
                  <a:lnTo>
                    <a:pt x="37" y="43"/>
                  </a:lnTo>
                  <a:lnTo>
                    <a:pt x="64" y="7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288" name="Line 377"/>
          <p:cNvSpPr>
            <a:spLocks noChangeShapeType="1"/>
          </p:cNvSpPr>
          <p:nvPr/>
        </p:nvSpPr>
        <p:spPr bwMode="auto">
          <a:xfrm>
            <a:off x="1341438" y="3214688"/>
            <a:ext cx="66643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289" name="Line 378"/>
          <p:cNvSpPr>
            <a:spLocks noChangeShapeType="1"/>
          </p:cNvSpPr>
          <p:nvPr/>
        </p:nvSpPr>
        <p:spPr bwMode="auto">
          <a:xfrm>
            <a:off x="1360488" y="2138363"/>
            <a:ext cx="6654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290" name="Text Box 379"/>
          <p:cNvSpPr txBox="1">
            <a:spLocks noChangeArrowheads="1"/>
          </p:cNvSpPr>
          <p:nvPr/>
        </p:nvSpPr>
        <p:spPr bwMode="auto">
          <a:xfrm rot="-985680">
            <a:off x="1403350" y="3698875"/>
            <a:ext cx="2303463" cy="260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Superparamagnetic Effect</a:t>
            </a:r>
            <a:endParaRPr lang="en-US" sz="1200"/>
          </a:p>
        </p:txBody>
      </p:sp>
      <p:sp>
        <p:nvSpPr>
          <p:cNvPr id="50291" name="Text Box 380"/>
          <p:cNvSpPr txBox="1">
            <a:spLocks noChangeArrowheads="1"/>
          </p:cNvSpPr>
          <p:nvPr/>
        </p:nvSpPr>
        <p:spPr bwMode="auto">
          <a:xfrm>
            <a:off x="1512888" y="2890838"/>
            <a:ext cx="2305050" cy="260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Probe Contact Area Viability</a:t>
            </a:r>
            <a:endParaRPr lang="en-US" sz="1200"/>
          </a:p>
        </p:txBody>
      </p:sp>
      <p:sp>
        <p:nvSpPr>
          <p:cNvPr id="50292" name="Text Box 381"/>
          <p:cNvSpPr txBox="1">
            <a:spLocks noChangeArrowheads="1"/>
          </p:cNvSpPr>
          <p:nvPr/>
        </p:nvSpPr>
        <p:spPr bwMode="auto">
          <a:xfrm>
            <a:off x="1493838" y="1804988"/>
            <a:ext cx="2303462" cy="260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Atom Surface Density</a:t>
            </a:r>
            <a:endParaRPr lang="en-US" sz="1200"/>
          </a:p>
        </p:txBody>
      </p:sp>
      <p:sp>
        <p:nvSpPr>
          <p:cNvPr id="50293" name="Oval 382"/>
          <p:cNvSpPr>
            <a:spLocks noChangeArrowheads="1"/>
          </p:cNvSpPr>
          <p:nvPr/>
        </p:nvSpPr>
        <p:spPr bwMode="auto">
          <a:xfrm rot="-983256">
            <a:off x="4264025" y="2754313"/>
            <a:ext cx="1911350" cy="1022350"/>
          </a:xfrm>
          <a:prstGeom prst="ellipse">
            <a:avLst/>
          </a:prstGeom>
          <a:solidFill>
            <a:srgbClr val="FF0066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294" name="Oval 383"/>
          <p:cNvSpPr>
            <a:spLocks noChangeArrowheads="1"/>
          </p:cNvSpPr>
          <p:nvPr/>
        </p:nvSpPr>
        <p:spPr bwMode="auto">
          <a:xfrm rot="-983256">
            <a:off x="4264025" y="3271838"/>
            <a:ext cx="1844675" cy="622300"/>
          </a:xfrm>
          <a:prstGeom prst="ellipse">
            <a:avLst/>
          </a:prstGeom>
          <a:solidFill>
            <a:srgbClr val="FF9966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295" name="Oval 384"/>
          <p:cNvSpPr>
            <a:spLocks noChangeArrowheads="1"/>
          </p:cNvSpPr>
          <p:nvPr/>
        </p:nvSpPr>
        <p:spPr bwMode="auto">
          <a:xfrm>
            <a:off x="5862638" y="1798638"/>
            <a:ext cx="2090737" cy="1778000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296" name="Text Box 385"/>
          <p:cNvSpPr txBox="1">
            <a:spLocks noChangeArrowheads="1"/>
          </p:cNvSpPr>
          <p:nvPr/>
        </p:nvSpPr>
        <p:spPr bwMode="auto">
          <a:xfrm>
            <a:off x="6376988" y="2427288"/>
            <a:ext cx="1066800" cy="4286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Atom Level Storage</a:t>
            </a:r>
            <a:endParaRPr lang="en-US" sz="1200"/>
          </a:p>
        </p:txBody>
      </p:sp>
      <p:sp>
        <p:nvSpPr>
          <p:cNvPr id="50297" name="Text Box 386"/>
          <p:cNvSpPr txBox="1">
            <a:spLocks noChangeArrowheads="1"/>
          </p:cNvSpPr>
          <p:nvPr/>
        </p:nvSpPr>
        <p:spPr bwMode="auto">
          <a:xfrm rot="-801579">
            <a:off x="4948238" y="3392488"/>
            <a:ext cx="609600" cy="260350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Probe</a:t>
            </a:r>
            <a:endParaRPr lang="en-US" sz="1200"/>
          </a:p>
        </p:txBody>
      </p:sp>
      <p:sp>
        <p:nvSpPr>
          <p:cNvPr id="50298" name="Text Box 387"/>
          <p:cNvSpPr txBox="1">
            <a:spLocks noChangeArrowheads="1"/>
          </p:cNvSpPr>
          <p:nvPr/>
        </p:nvSpPr>
        <p:spPr bwMode="auto">
          <a:xfrm rot="-714452">
            <a:off x="4657725" y="2852738"/>
            <a:ext cx="952500" cy="42862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>
                <a:solidFill>
                  <a:schemeClr val="bg1"/>
                </a:solidFill>
              </a:rPr>
              <a:t>Volumetric Optical</a:t>
            </a:r>
            <a:endParaRPr lang="en-US" sz="1200"/>
          </a:p>
        </p:txBody>
      </p:sp>
      <p:sp>
        <p:nvSpPr>
          <p:cNvPr id="50299" name="Text Box 388"/>
          <p:cNvSpPr txBox="1">
            <a:spLocks noChangeArrowheads="1"/>
          </p:cNvSpPr>
          <p:nvPr/>
        </p:nvSpPr>
        <p:spPr bwMode="auto">
          <a:xfrm>
            <a:off x="3582988" y="3324225"/>
            <a:ext cx="327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</a:rPr>
              <a:t>?</a:t>
            </a:r>
            <a:endParaRPr lang="en-US" sz="1000"/>
          </a:p>
        </p:txBody>
      </p:sp>
      <p:sp>
        <p:nvSpPr>
          <p:cNvPr id="50300" name="Line 389"/>
          <p:cNvSpPr>
            <a:spLocks noChangeShapeType="1"/>
          </p:cNvSpPr>
          <p:nvPr/>
        </p:nvSpPr>
        <p:spPr bwMode="auto">
          <a:xfrm>
            <a:off x="2249488" y="4414838"/>
            <a:ext cx="257175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301" name="Line 390"/>
          <p:cNvSpPr>
            <a:spLocks noChangeShapeType="1"/>
          </p:cNvSpPr>
          <p:nvPr/>
        </p:nvSpPr>
        <p:spPr bwMode="auto">
          <a:xfrm flipV="1">
            <a:off x="3521075" y="3995738"/>
            <a:ext cx="209550" cy="47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302" name="Line 391"/>
          <p:cNvSpPr>
            <a:spLocks noChangeShapeType="1"/>
          </p:cNvSpPr>
          <p:nvPr/>
        </p:nvSpPr>
        <p:spPr bwMode="auto">
          <a:xfrm flipV="1">
            <a:off x="2497138" y="4805363"/>
            <a:ext cx="325437" cy="2857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03" name="Oval 392"/>
          <p:cNvSpPr>
            <a:spLocks noChangeArrowheads="1"/>
          </p:cNvSpPr>
          <p:nvPr/>
        </p:nvSpPr>
        <p:spPr bwMode="auto">
          <a:xfrm rot="-952481">
            <a:off x="4175125" y="3387725"/>
            <a:ext cx="923925" cy="322263"/>
          </a:xfrm>
          <a:prstGeom prst="ellipse">
            <a:avLst/>
          </a:prstGeom>
          <a:solidFill>
            <a:srgbClr val="33CCCC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04" name="Text Box 393"/>
          <p:cNvSpPr txBox="1">
            <a:spLocks noChangeArrowheads="1"/>
          </p:cNvSpPr>
          <p:nvPr/>
        </p:nvSpPr>
        <p:spPr bwMode="auto">
          <a:xfrm>
            <a:off x="5102225" y="3875088"/>
            <a:ext cx="24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FF00"/>
                </a:solidFill>
              </a:rPr>
              <a:t>?</a:t>
            </a:r>
            <a:endParaRPr lang="en-US" sz="1000">
              <a:latin typeface="Times New Roman" pitchFamily="18" charset="0"/>
            </a:endParaRPr>
          </a:p>
        </p:txBody>
      </p:sp>
      <p:sp>
        <p:nvSpPr>
          <p:cNvPr id="50305" name="Text Box 394"/>
          <p:cNvSpPr txBox="1">
            <a:spLocks noChangeArrowheads="1"/>
          </p:cNvSpPr>
          <p:nvPr/>
        </p:nvSpPr>
        <p:spPr bwMode="auto">
          <a:xfrm>
            <a:off x="3897313" y="3525838"/>
            <a:ext cx="24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</a:rPr>
              <a:t>?</a:t>
            </a:r>
            <a:endParaRPr lang="en-US" sz="1000">
              <a:solidFill>
                <a:srgbClr val="33CCFF"/>
              </a:solidFill>
              <a:latin typeface="Times New Roman" pitchFamily="18" charset="0"/>
            </a:endParaRPr>
          </a:p>
        </p:txBody>
      </p:sp>
      <p:sp>
        <p:nvSpPr>
          <p:cNvPr id="164235" name="AutoShape 395"/>
          <p:cNvSpPr>
            <a:spLocks noChangeArrowheads="1"/>
          </p:cNvSpPr>
          <p:nvPr/>
        </p:nvSpPr>
        <p:spPr bwMode="auto">
          <a:xfrm>
            <a:off x="3771900" y="4211638"/>
            <a:ext cx="100013" cy="101600"/>
          </a:xfrm>
          <a:prstGeom prst="star5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64236" name="AutoShape 396"/>
          <p:cNvSpPr>
            <a:spLocks noChangeArrowheads="1"/>
          </p:cNvSpPr>
          <p:nvPr/>
        </p:nvSpPr>
        <p:spPr bwMode="auto">
          <a:xfrm>
            <a:off x="3887788" y="3995738"/>
            <a:ext cx="98425" cy="101600"/>
          </a:xfrm>
          <a:prstGeom prst="star5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0308" name="Text Box 397"/>
          <p:cNvSpPr txBox="1">
            <a:spLocks noChangeArrowheads="1"/>
          </p:cNvSpPr>
          <p:nvPr/>
        </p:nvSpPr>
        <p:spPr bwMode="auto">
          <a:xfrm>
            <a:off x="3900488" y="4097338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1"/>
                </a:solidFill>
              </a:rPr>
              <a:t>Tape Demos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0309" name="Line 398"/>
          <p:cNvSpPr>
            <a:spLocks noChangeShapeType="1"/>
          </p:cNvSpPr>
          <p:nvPr/>
        </p:nvSpPr>
        <p:spPr bwMode="auto">
          <a:xfrm flipV="1">
            <a:off x="3989388" y="4281488"/>
            <a:ext cx="1577975" cy="504825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310" name="Line 399"/>
          <p:cNvSpPr>
            <a:spLocks noChangeShapeType="1"/>
          </p:cNvSpPr>
          <p:nvPr/>
        </p:nvSpPr>
        <p:spPr bwMode="auto">
          <a:xfrm flipV="1">
            <a:off x="3989388" y="4062413"/>
            <a:ext cx="1558925" cy="45720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311" name="Freeform 400"/>
          <p:cNvSpPr>
            <a:spLocks/>
          </p:cNvSpPr>
          <p:nvPr/>
        </p:nvSpPr>
        <p:spPr bwMode="auto">
          <a:xfrm>
            <a:off x="5500688" y="3348038"/>
            <a:ext cx="1652587" cy="733425"/>
          </a:xfrm>
          <a:custGeom>
            <a:avLst/>
            <a:gdLst>
              <a:gd name="T0" fmla="*/ 0 w 1038"/>
              <a:gd name="T1" fmla="*/ 2147483647 h 456"/>
              <a:gd name="T2" fmla="*/ 2147483647 w 1038"/>
              <a:gd name="T3" fmla="*/ 2147483647 h 456"/>
              <a:gd name="T4" fmla="*/ 2147483647 w 1038"/>
              <a:gd name="T5" fmla="*/ 2147483647 h 456"/>
              <a:gd name="T6" fmla="*/ 2147483647 w 1038"/>
              <a:gd name="T7" fmla="*/ 2147483647 h 456"/>
              <a:gd name="T8" fmla="*/ 2147483647 w 1038"/>
              <a:gd name="T9" fmla="*/ 2147483647 h 456"/>
              <a:gd name="T10" fmla="*/ 2147483647 w 1038"/>
              <a:gd name="T11" fmla="*/ 0 h 456"/>
              <a:gd name="T12" fmla="*/ 2147483647 w 1038"/>
              <a:gd name="T13" fmla="*/ 2147483647 h 456"/>
              <a:gd name="T14" fmla="*/ 2147483647 w 1038"/>
              <a:gd name="T15" fmla="*/ 2147483647 h 456"/>
              <a:gd name="T16" fmla="*/ 2147483647 w 1038"/>
              <a:gd name="T17" fmla="*/ 2147483647 h 456"/>
              <a:gd name="T18" fmla="*/ 2147483647 w 1038"/>
              <a:gd name="T19" fmla="*/ 2147483647 h 456"/>
              <a:gd name="T20" fmla="*/ 2147483647 w 1038"/>
              <a:gd name="T21" fmla="*/ 2147483647 h 456"/>
              <a:gd name="T22" fmla="*/ 0 w 1038"/>
              <a:gd name="T23" fmla="*/ 2147483647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38"/>
              <a:gd name="T37" fmla="*/ 0 h 456"/>
              <a:gd name="T38" fmla="*/ 1038 w 103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38" h="456">
                <a:moveTo>
                  <a:pt x="0" y="456"/>
                </a:moveTo>
                <a:lnTo>
                  <a:pt x="930" y="168"/>
                </a:lnTo>
                <a:lnTo>
                  <a:pt x="1008" y="126"/>
                </a:lnTo>
                <a:lnTo>
                  <a:pt x="1038" y="78"/>
                </a:lnTo>
                <a:lnTo>
                  <a:pt x="1026" y="12"/>
                </a:lnTo>
                <a:lnTo>
                  <a:pt x="990" y="0"/>
                </a:lnTo>
                <a:lnTo>
                  <a:pt x="864" y="12"/>
                </a:lnTo>
                <a:lnTo>
                  <a:pt x="726" y="54"/>
                </a:lnTo>
                <a:lnTo>
                  <a:pt x="570" y="120"/>
                </a:lnTo>
                <a:lnTo>
                  <a:pt x="384" y="210"/>
                </a:lnTo>
                <a:lnTo>
                  <a:pt x="120" y="372"/>
                </a:lnTo>
                <a:cubicBezTo>
                  <a:pt x="80" y="400"/>
                  <a:pt x="0" y="456"/>
                  <a:pt x="0" y="456"/>
                </a:cubicBezTo>
                <a:close/>
              </a:path>
            </a:pathLst>
          </a:custGeom>
          <a:solidFill>
            <a:srgbClr val="66FF3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12" name="Freeform 401"/>
          <p:cNvSpPr>
            <a:spLocks/>
          </p:cNvSpPr>
          <p:nvPr/>
        </p:nvSpPr>
        <p:spPr bwMode="auto">
          <a:xfrm>
            <a:off x="5557838" y="3557588"/>
            <a:ext cx="1654175" cy="723900"/>
          </a:xfrm>
          <a:custGeom>
            <a:avLst/>
            <a:gdLst>
              <a:gd name="T0" fmla="*/ 0 w 1038"/>
              <a:gd name="T1" fmla="*/ 2147483647 h 456"/>
              <a:gd name="T2" fmla="*/ 2147483647 w 1038"/>
              <a:gd name="T3" fmla="*/ 2147483647 h 456"/>
              <a:gd name="T4" fmla="*/ 2147483647 w 1038"/>
              <a:gd name="T5" fmla="*/ 2147483647 h 456"/>
              <a:gd name="T6" fmla="*/ 2147483647 w 1038"/>
              <a:gd name="T7" fmla="*/ 2147483647 h 456"/>
              <a:gd name="T8" fmla="*/ 2147483647 w 1038"/>
              <a:gd name="T9" fmla="*/ 2147483647 h 456"/>
              <a:gd name="T10" fmla="*/ 2147483647 w 1038"/>
              <a:gd name="T11" fmla="*/ 0 h 456"/>
              <a:gd name="T12" fmla="*/ 2147483647 w 1038"/>
              <a:gd name="T13" fmla="*/ 2147483647 h 456"/>
              <a:gd name="T14" fmla="*/ 2147483647 w 1038"/>
              <a:gd name="T15" fmla="*/ 2147483647 h 456"/>
              <a:gd name="T16" fmla="*/ 2147483647 w 1038"/>
              <a:gd name="T17" fmla="*/ 2147483647 h 456"/>
              <a:gd name="T18" fmla="*/ 2147483647 w 1038"/>
              <a:gd name="T19" fmla="*/ 2147483647 h 456"/>
              <a:gd name="T20" fmla="*/ 2147483647 w 1038"/>
              <a:gd name="T21" fmla="*/ 2147483647 h 456"/>
              <a:gd name="T22" fmla="*/ 0 w 1038"/>
              <a:gd name="T23" fmla="*/ 2147483647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38"/>
              <a:gd name="T37" fmla="*/ 0 h 456"/>
              <a:gd name="T38" fmla="*/ 1038 w 103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38" h="456">
                <a:moveTo>
                  <a:pt x="0" y="456"/>
                </a:moveTo>
                <a:lnTo>
                  <a:pt x="930" y="168"/>
                </a:lnTo>
                <a:lnTo>
                  <a:pt x="1008" y="126"/>
                </a:lnTo>
                <a:lnTo>
                  <a:pt x="1038" y="78"/>
                </a:lnTo>
                <a:lnTo>
                  <a:pt x="1026" y="12"/>
                </a:lnTo>
                <a:lnTo>
                  <a:pt x="990" y="0"/>
                </a:lnTo>
                <a:lnTo>
                  <a:pt x="864" y="12"/>
                </a:lnTo>
                <a:lnTo>
                  <a:pt x="726" y="54"/>
                </a:lnTo>
                <a:lnTo>
                  <a:pt x="570" y="120"/>
                </a:lnTo>
                <a:lnTo>
                  <a:pt x="384" y="210"/>
                </a:lnTo>
                <a:lnTo>
                  <a:pt x="120" y="372"/>
                </a:lnTo>
                <a:cubicBezTo>
                  <a:pt x="80" y="400"/>
                  <a:pt x="0" y="456"/>
                  <a:pt x="0" y="456"/>
                </a:cubicBezTo>
                <a:close/>
              </a:path>
            </a:pathLst>
          </a:custGeom>
          <a:solidFill>
            <a:srgbClr val="339966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0313" name="Text Box 402"/>
          <p:cNvSpPr txBox="1">
            <a:spLocks noChangeArrowheads="1"/>
          </p:cNvSpPr>
          <p:nvPr/>
        </p:nvSpPr>
        <p:spPr bwMode="auto">
          <a:xfrm>
            <a:off x="5435600" y="4275138"/>
            <a:ext cx="242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39966"/>
                </a:solidFill>
              </a:rPr>
              <a:t>?</a:t>
            </a:r>
            <a:endParaRPr lang="en-US" sz="1000">
              <a:solidFill>
                <a:srgbClr val="339966"/>
              </a:solidFill>
              <a:latin typeface="Times New Roman" pitchFamily="18" charset="0"/>
            </a:endParaRPr>
          </a:p>
        </p:txBody>
      </p:sp>
      <p:sp>
        <p:nvSpPr>
          <p:cNvPr id="50314" name="Line 403"/>
          <p:cNvSpPr>
            <a:spLocks noChangeShapeType="1"/>
          </p:cNvSpPr>
          <p:nvPr/>
        </p:nvSpPr>
        <p:spPr bwMode="auto">
          <a:xfrm>
            <a:off x="7613650" y="3338513"/>
            <a:ext cx="420688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15" name="Oval 404"/>
          <p:cNvSpPr>
            <a:spLocks noChangeArrowheads="1"/>
          </p:cNvSpPr>
          <p:nvPr/>
        </p:nvSpPr>
        <p:spPr bwMode="auto">
          <a:xfrm rot="-978736">
            <a:off x="4746625" y="3311525"/>
            <a:ext cx="2676525" cy="1155700"/>
          </a:xfrm>
          <a:prstGeom prst="ellipse">
            <a:avLst/>
          </a:prstGeom>
          <a:noFill/>
          <a:ln w="38100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16" name="Oval 405"/>
          <p:cNvSpPr>
            <a:spLocks noChangeArrowheads="1"/>
          </p:cNvSpPr>
          <p:nvPr/>
        </p:nvSpPr>
        <p:spPr bwMode="auto">
          <a:xfrm rot="2421694">
            <a:off x="3667125" y="3894138"/>
            <a:ext cx="455613" cy="554037"/>
          </a:xfrm>
          <a:prstGeom prst="ellipse">
            <a:avLst/>
          </a:prstGeom>
          <a:noFill/>
          <a:ln w="38100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0317" name="Oval 406"/>
          <p:cNvSpPr>
            <a:spLocks noChangeArrowheads="1"/>
          </p:cNvSpPr>
          <p:nvPr/>
        </p:nvSpPr>
        <p:spPr bwMode="auto">
          <a:xfrm rot="-978736">
            <a:off x="4138613" y="3328988"/>
            <a:ext cx="1004887" cy="458787"/>
          </a:xfrm>
          <a:prstGeom prst="ellipse">
            <a:avLst/>
          </a:prstGeom>
          <a:noFill/>
          <a:ln w="38100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64247" name="Text Box 407"/>
          <p:cNvSpPr txBox="1">
            <a:spLocks noChangeArrowheads="1"/>
          </p:cNvSpPr>
          <p:nvPr/>
        </p:nvSpPr>
        <p:spPr bwMode="auto">
          <a:xfrm rot="-751436">
            <a:off x="3563938" y="1700213"/>
            <a:ext cx="3151187" cy="739775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Technical Progress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/>
              <a:t>Technology Boundaries</a:t>
            </a:r>
          </a:p>
        </p:txBody>
      </p:sp>
      <p:sp>
        <p:nvSpPr>
          <p:cNvPr id="50319" name="Freeform 408"/>
          <p:cNvSpPr>
            <a:spLocks/>
          </p:cNvSpPr>
          <p:nvPr/>
        </p:nvSpPr>
        <p:spPr bwMode="auto">
          <a:xfrm>
            <a:off x="1379538" y="3348038"/>
            <a:ext cx="2935287" cy="1009650"/>
          </a:xfrm>
          <a:custGeom>
            <a:avLst/>
            <a:gdLst>
              <a:gd name="T0" fmla="*/ 0 w 1842"/>
              <a:gd name="T1" fmla="*/ 2147483647 h 636"/>
              <a:gd name="T2" fmla="*/ 2147483647 w 1842"/>
              <a:gd name="T3" fmla="*/ 2147483647 h 636"/>
              <a:gd name="T4" fmla="*/ 2147483647 w 1842"/>
              <a:gd name="T5" fmla="*/ 2147483647 h 636"/>
              <a:gd name="T6" fmla="*/ 2147483647 w 1842"/>
              <a:gd name="T7" fmla="*/ 2147483647 h 636"/>
              <a:gd name="T8" fmla="*/ 2147483647 w 1842"/>
              <a:gd name="T9" fmla="*/ 2147483647 h 636"/>
              <a:gd name="T10" fmla="*/ 2147483647 w 1842"/>
              <a:gd name="T11" fmla="*/ 2147483647 h 636"/>
              <a:gd name="T12" fmla="*/ 2147483647 w 1842"/>
              <a:gd name="T13" fmla="*/ 2147483647 h 636"/>
              <a:gd name="T14" fmla="*/ 2147483647 w 1842"/>
              <a:gd name="T15" fmla="*/ 2147483647 h 636"/>
              <a:gd name="T16" fmla="*/ 2147483647 w 1842"/>
              <a:gd name="T17" fmla="*/ 0 h 6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42"/>
              <a:gd name="T28" fmla="*/ 0 h 636"/>
              <a:gd name="T29" fmla="*/ 1842 w 1842"/>
              <a:gd name="T30" fmla="*/ 636 h 6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42" h="636">
                <a:moveTo>
                  <a:pt x="0" y="636"/>
                </a:moveTo>
                <a:cubicBezTo>
                  <a:pt x="137" y="628"/>
                  <a:pt x="275" y="620"/>
                  <a:pt x="372" y="612"/>
                </a:cubicBezTo>
                <a:cubicBezTo>
                  <a:pt x="469" y="604"/>
                  <a:pt x="490" y="610"/>
                  <a:pt x="582" y="588"/>
                </a:cubicBezTo>
                <a:cubicBezTo>
                  <a:pt x="674" y="566"/>
                  <a:pt x="798" y="533"/>
                  <a:pt x="924" y="480"/>
                </a:cubicBezTo>
                <a:cubicBezTo>
                  <a:pt x="1050" y="427"/>
                  <a:pt x="1230" y="335"/>
                  <a:pt x="1338" y="270"/>
                </a:cubicBezTo>
                <a:cubicBezTo>
                  <a:pt x="1446" y="205"/>
                  <a:pt x="1521" y="129"/>
                  <a:pt x="1572" y="90"/>
                </a:cubicBezTo>
                <a:cubicBezTo>
                  <a:pt x="1623" y="51"/>
                  <a:pt x="1621" y="50"/>
                  <a:pt x="1644" y="36"/>
                </a:cubicBezTo>
                <a:cubicBezTo>
                  <a:pt x="1667" y="22"/>
                  <a:pt x="1677" y="12"/>
                  <a:pt x="1710" y="6"/>
                </a:cubicBezTo>
                <a:cubicBezTo>
                  <a:pt x="1743" y="0"/>
                  <a:pt x="1820" y="2"/>
                  <a:pt x="1842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  <a:round/>
            <a:headEnd/>
            <a:tailEnd type="triangle" w="sm" len="med"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50320" name="Rectangle 409"/>
          <p:cNvSpPr>
            <a:spLocks noChangeArrowheads="1"/>
          </p:cNvSpPr>
          <p:nvPr/>
        </p:nvSpPr>
        <p:spPr bwMode="auto">
          <a:xfrm>
            <a:off x="4146550" y="4779963"/>
            <a:ext cx="14874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Serpentine Longitudinal Tape 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0321" name="AutoShape 411"/>
          <p:cNvSpPr>
            <a:spLocks noChangeArrowheads="1"/>
          </p:cNvSpPr>
          <p:nvPr/>
        </p:nvSpPr>
        <p:spPr bwMode="auto">
          <a:xfrm>
            <a:off x="5003800" y="6021388"/>
            <a:ext cx="2592388" cy="287337"/>
          </a:xfrm>
          <a:prstGeom prst="leftRightArrow">
            <a:avLst>
              <a:gd name="adj1" fmla="val 50000"/>
              <a:gd name="adj2" fmla="val 1804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/>
              <a:t>LHC era</a:t>
            </a:r>
            <a:endParaRPr lang="en-US" sz="1200"/>
          </a:p>
        </p:txBody>
      </p:sp>
      <p:sp>
        <p:nvSpPr>
          <p:cNvPr id="50322" name="Text Box 413"/>
          <p:cNvSpPr txBox="1">
            <a:spLocks noChangeArrowheads="1"/>
          </p:cNvSpPr>
          <p:nvPr/>
        </p:nvSpPr>
        <p:spPr bwMode="auto">
          <a:xfrm>
            <a:off x="684213" y="1341438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1 PetaBit/in</a:t>
            </a:r>
            <a:r>
              <a:rPr lang="en-GB" sz="2400" baseline="30000"/>
              <a:t>2</a:t>
            </a:r>
            <a:r>
              <a:rPr lang="en-GB" sz="2400"/>
              <a:t> !!</a:t>
            </a:r>
          </a:p>
        </p:txBody>
      </p:sp>
      <p:sp>
        <p:nvSpPr>
          <p:cNvPr id="50323" name="AutoShape 414"/>
          <p:cNvSpPr>
            <a:spLocks noChangeArrowheads="1"/>
          </p:cNvSpPr>
          <p:nvPr/>
        </p:nvSpPr>
        <p:spPr bwMode="auto">
          <a:xfrm>
            <a:off x="179388" y="1493838"/>
            <a:ext cx="482600" cy="782637"/>
          </a:xfrm>
          <a:prstGeom prst="curvedRightArrow">
            <a:avLst>
              <a:gd name="adj1" fmla="val 32434"/>
              <a:gd name="adj2" fmla="val 6486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324" name="Text Box 415"/>
          <p:cNvSpPr txBox="1">
            <a:spLocks noChangeArrowheads="1"/>
          </p:cNvSpPr>
          <p:nvPr/>
        </p:nvSpPr>
        <p:spPr bwMode="auto">
          <a:xfrm>
            <a:off x="828675" y="2492375"/>
            <a:ext cx="230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1 Terabit/in</a:t>
            </a:r>
            <a:r>
              <a:rPr lang="en-GB" sz="2400" baseline="30000"/>
              <a:t>2</a:t>
            </a:r>
            <a:r>
              <a:rPr lang="en-GB" sz="2400"/>
              <a:t> !</a:t>
            </a:r>
          </a:p>
        </p:txBody>
      </p:sp>
      <p:sp>
        <p:nvSpPr>
          <p:cNvPr id="50325" name="AutoShape 416"/>
          <p:cNvSpPr>
            <a:spLocks noChangeArrowheads="1"/>
          </p:cNvSpPr>
          <p:nvPr/>
        </p:nvSpPr>
        <p:spPr bwMode="auto">
          <a:xfrm>
            <a:off x="323850" y="2644775"/>
            <a:ext cx="482600" cy="782638"/>
          </a:xfrm>
          <a:prstGeom prst="curvedRightArrow">
            <a:avLst>
              <a:gd name="adj1" fmla="val 32434"/>
              <a:gd name="adj2" fmla="val 6486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326" name="Rectangle 417"/>
          <p:cNvSpPr>
            <a:spLocks noChangeArrowheads="1"/>
          </p:cNvSpPr>
          <p:nvPr/>
        </p:nvSpPr>
        <p:spPr bwMode="auto">
          <a:xfrm>
            <a:off x="5580063" y="4487863"/>
            <a:ext cx="3168650" cy="1323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/>
              <a:t>   Currently disk capacity doubles every year (or so) for unit cost. </a:t>
            </a:r>
          </a:p>
        </p:txBody>
      </p:sp>
      <p:sp>
        <p:nvSpPr>
          <p:cNvPr id="50327" name="Line 420"/>
          <p:cNvSpPr>
            <a:spLocks noChangeShapeType="1"/>
          </p:cNvSpPr>
          <p:nvPr/>
        </p:nvSpPr>
        <p:spPr bwMode="auto">
          <a:xfrm flipH="1">
            <a:off x="4500563" y="5013325"/>
            <a:ext cx="1366837" cy="6477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0"/>
          <p:cNvSpPr>
            <a:spLocks noGrp="1"/>
          </p:cNvSpPr>
          <p:nvPr>
            <p:ph type="title"/>
          </p:nvPr>
        </p:nvSpPr>
        <p:spPr>
          <a:xfrm>
            <a:off x="1835150" y="7938"/>
            <a:ext cx="5473700" cy="1404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mtClean="0">
                <a:latin typeface="+mn-lt"/>
              </a:rPr>
              <a:t>What are the limits on CPU? Moore’s Law</a:t>
            </a:r>
          </a:p>
        </p:txBody>
      </p:sp>
      <p:pic>
        <p:nvPicPr>
          <p:cNvPr id="51203" name="Picture 4" descr="MooresLawgrap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357563"/>
            <a:ext cx="4849813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412875"/>
            <a:ext cx="403225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4787900" y="6021388"/>
            <a:ext cx="1512888" cy="287337"/>
          </a:xfrm>
          <a:prstGeom prst="leftRightArrow">
            <a:avLst>
              <a:gd name="adj1" fmla="val 50000"/>
              <a:gd name="adj2" fmla="val 1053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latin typeface="+mn-lt"/>
              </a:rPr>
              <a:t>LHC era</a:t>
            </a:r>
            <a:endParaRPr lang="en-US" sz="1200">
              <a:latin typeface="+mn-lt"/>
            </a:endParaRPr>
          </a:p>
        </p:txBody>
      </p:sp>
      <p:sp>
        <p:nvSpPr>
          <p:cNvPr id="51206" name="Rectangle 2"/>
          <p:cNvSpPr>
            <a:spLocks noChangeArrowheads="1"/>
          </p:cNvSpPr>
          <p:nvPr/>
        </p:nvSpPr>
        <p:spPr bwMode="auto">
          <a:xfrm>
            <a:off x="3348038" y="1484313"/>
            <a:ext cx="3384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+mn-lt"/>
              </a:rPr>
              <a:t>No Exponential is Forever … but We Can Delay </a:t>
            </a:r>
            <a:r>
              <a:rPr lang="en-US" dirty="0" smtClean="0">
                <a:latin typeface="+mn-lt"/>
              </a:rPr>
              <a:t>‘</a:t>
            </a:r>
            <a:r>
              <a:rPr lang="en-US" sz="1800" dirty="0" smtClean="0">
                <a:latin typeface="+mn-lt"/>
              </a:rPr>
              <a:t>Forever’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ftp://download.intel.com/ research/silicon/</a:t>
            </a:r>
          </a:p>
          <a:p>
            <a:r>
              <a:rPr lang="en-US" sz="1800" dirty="0" err="1">
                <a:latin typeface="+mn-lt"/>
              </a:rPr>
              <a:t>Gordon_Moore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_ISSCC_021003.pdf</a:t>
            </a:r>
          </a:p>
        </p:txBody>
      </p:sp>
      <p:sp>
        <p:nvSpPr>
          <p:cNvPr id="166300" name="Text Box 412"/>
          <p:cNvSpPr txBox="1">
            <a:spLocks noChangeArrowheads="1"/>
          </p:cNvSpPr>
          <p:nvPr/>
        </p:nvSpPr>
        <p:spPr bwMode="auto">
          <a:xfrm rot="-751436">
            <a:off x="5668963" y="2231122"/>
            <a:ext cx="3151187" cy="646331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+mn-lt"/>
              </a:rPr>
              <a:t>Technical Progress</a:t>
            </a:r>
            <a:r>
              <a:rPr lang="en-US">
                <a:solidFill>
                  <a:schemeClr val="bg1"/>
                </a:solidFill>
                <a:latin typeface="+mn-lt"/>
              </a:rPr>
              <a:t> </a:t>
            </a:r>
            <a:r>
              <a:rPr lang="en-US">
                <a:latin typeface="+mn-lt"/>
              </a:rPr>
              <a:t>Technology Boundaries</a:t>
            </a:r>
          </a:p>
        </p:txBody>
      </p:sp>
      <p:sp>
        <p:nvSpPr>
          <p:cNvPr id="51208" name="Rectangle 852"/>
          <p:cNvSpPr>
            <a:spLocks noChangeArrowheads="1"/>
          </p:cNvSpPr>
          <p:nvPr/>
        </p:nvSpPr>
        <p:spPr bwMode="auto">
          <a:xfrm>
            <a:off x="5724525" y="3571876"/>
            <a:ext cx="3168650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dirty="0">
                <a:latin typeface="+mn-lt"/>
              </a:rPr>
              <a:t>   Currently CPU performance doubles every two years </a:t>
            </a:r>
            <a:r>
              <a:rPr lang="en-GB" dirty="0" smtClean="0">
                <a:latin typeface="+mn-lt"/>
              </a:rPr>
              <a:t>  (</a:t>
            </a:r>
            <a:r>
              <a:rPr lang="en-GB" dirty="0">
                <a:latin typeface="+mn-lt"/>
              </a:rPr>
              <a:t>or so) for unit cost.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0826" y="5067315"/>
            <a:ext cx="24288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n-lt"/>
              </a:rPr>
              <a:t>16nm manufacturing process to arrive in 2018.. after that?</a:t>
            </a:r>
          </a:p>
          <a:p>
            <a:r>
              <a:rPr lang="en-GB" dirty="0" smtClean="0">
                <a:latin typeface="+mn-lt"/>
              </a:rPr>
              <a:t>"We cannot let physics beat us”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91440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0" y="2636838"/>
            <a:ext cx="2619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Step-1..</a:t>
            </a:r>
          </a:p>
          <a:p>
            <a:r>
              <a:rPr lang="en-GB" sz="2400"/>
              <a:t>financial planning</a:t>
            </a:r>
            <a:endParaRPr lang="en-US" sz="2400"/>
          </a:p>
        </p:txBody>
      </p:sp>
      <p:pic>
        <p:nvPicPr>
          <p:cNvPr id="5222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665413"/>
            <a:ext cx="489585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11"/>
          <p:cNvSpPr txBox="1">
            <a:spLocks noChangeArrowheads="1"/>
          </p:cNvSpPr>
          <p:nvPr/>
        </p:nvSpPr>
        <p:spPr bwMode="auto">
          <a:xfrm>
            <a:off x="0" y="3429000"/>
            <a:ext cx="4600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Step-2.. Compare to </a:t>
            </a:r>
          </a:p>
          <a:p>
            <a:r>
              <a:rPr lang="en-GB" sz="2400"/>
              <a:t>(e.g. Tier-1) expt. requirements</a:t>
            </a:r>
            <a:endParaRPr lang="en-US" sz="2400"/>
          </a:p>
        </p:txBody>
      </p:sp>
      <p:sp>
        <p:nvSpPr>
          <p:cNvPr id="52231" name="Text Box 12"/>
          <p:cNvSpPr txBox="1">
            <a:spLocks noChangeArrowheads="1"/>
          </p:cNvSpPr>
          <p:nvPr/>
        </p:nvSpPr>
        <p:spPr bwMode="auto">
          <a:xfrm>
            <a:off x="0" y="4149725"/>
            <a:ext cx="408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Step-3.. Conclude that more</a:t>
            </a:r>
          </a:p>
          <a:p>
            <a:r>
              <a:rPr lang="en-GB" sz="2400"/>
              <a:t>than one centre is needed</a:t>
            </a:r>
            <a:endParaRPr lang="en-US" sz="2400"/>
          </a:p>
        </p:txBody>
      </p:sp>
      <p:pic>
        <p:nvPicPr>
          <p:cNvPr id="52232" name="Picture 13" descr="Grid_bo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86256"/>
            <a:ext cx="1663702" cy="2087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3" name="Text Box 14"/>
          <p:cNvSpPr txBox="1">
            <a:spLocks noChangeArrowheads="1"/>
          </p:cNvSpPr>
          <p:nvPr/>
        </p:nvSpPr>
        <p:spPr bwMode="auto">
          <a:xfrm>
            <a:off x="0" y="4941888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Step-4.. A Grid? </a:t>
            </a:r>
            <a:endParaRPr lang="en-US" sz="2400"/>
          </a:p>
        </p:txBody>
      </p:sp>
      <p:sp>
        <p:nvSpPr>
          <p:cNvPr id="52236" name="Rectangle 17"/>
          <p:cNvSpPr>
            <a:spLocks noChangeArrowheads="1"/>
          </p:cNvSpPr>
          <p:nvPr/>
        </p:nvSpPr>
        <p:spPr bwMode="auto">
          <a:xfrm>
            <a:off x="454024" y="5367338"/>
            <a:ext cx="3475033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dirty="0">
                <a:solidFill>
                  <a:srgbClr val="7030A0"/>
                </a:solidFill>
              </a:rPr>
              <a:t>     Currently network performance doubles every </a:t>
            </a:r>
            <a:r>
              <a:rPr lang="en-GB" dirty="0" smtClean="0">
                <a:solidFill>
                  <a:srgbClr val="7030A0"/>
                </a:solidFill>
              </a:rPr>
              <a:t>nine months </a:t>
            </a:r>
            <a:r>
              <a:rPr lang="en-GB" dirty="0">
                <a:solidFill>
                  <a:srgbClr val="7030A0"/>
                </a:solidFill>
              </a:rPr>
              <a:t>(or so) for unit cost. </a:t>
            </a:r>
            <a:r>
              <a:rPr lang="en-GB" dirty="0" smtClean="0">
                <a:solidFill>
                  <a:srgbClr val="7030A0"/>
                </a:solidFill>
              </a:rPr>
              <a:t>(Fastest exponential).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2237" name="Rectangle 17"/>
          <p:cNvSpPr>
            <a:spLocks noChangeArrowheads="1"/>
          </p:cNvSpPr>
          <p:nvPr/>
        </p:nvSpPr>
        <p:spPr bwMode="auto">
          <a:xfrm>
            <a:off x="0" y="0"/>
            <a:ext cx="9144000" cy="10341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dirty="0">
                <a:solidFill>
                  <a:srgbClr val="7030A0"/>
                </a:solidFill>
              </a:rPr>
              <a:t>      </a:t>
            </a:r>
            <a:r>
              <a:rPr lang="en-GB" dirty="0" smtClean="0">
                <a:solidFill>
                  <a:srgbClr val="7030A0"/>
                </a:solidFill>
              </a:rPr>
              <a:t>Butter’s </a:t>
            </a:r>
            <a:r>
              <a:rPr lang="en-GB" dirty="0">
                <a:solidFill>
                  <a:srgbClr val="7030A0"/>
                </a:solidFill>
              </a:rPr>
              <a:t>law of photonics: </a:t>
            </a:r>
            <a:r>
              <a:rPr lang="en-GB" dirty="0"/>
              <a:t>data out of optical fibres doubles every nine months (or so</a:t>
            </a:r>
            <a:r>
              <a:rPr lang="en-GB" dirty="0" smtClean="0"/>
              <a:t>)</a:t>
            </a:r>
          </a:p>
          <a:p>
            <a:pPr marL="342900" indent="-342900">
              <a:spcBef>
                <a:spcPct val="20000"/>
              </a:spcBef>
            </a:pPr>
            <a:endParaRPr lang="en-GB" dirty="0" smtClean="0">
              <a:solidFill>
                <a:srgbClr val="7030A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dirty="0" smtClean="0">
                <a:solidFill>
                  <a:srgbClr val="7030A0"/>
                </a:solidFill>
              </a:rPr>
              <a:t>	Next step beyond electronics? </a:t>
            </a:r>
            <a:r>
              <a:rPr lang="en-GB" dirty="0" smtClean="0"/>
              <a:t>photonics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15" name="Picture 8" descr="fibre-opt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86256"/>
            <a:ext cx="1592262" cy="209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2662238"/>
            <a:ext cx="3333750" cy="19240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14810" y="118194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Substituting electrons for photons </a:t>
            </a:r>
          </a:p>
          <a:p>
            <a:pPr>
              <a:defRPr/>
            </a:pPr>
            <a:r>
              <a:rPr lang="en-GB" dirty="0"/>
              <a:t>- overcome heat dissipation and current leakage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Photons and silicon don’t marry well (indirect band gap making it a very poor light emitter)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six main </a:t>
            </a:r>
            <a:r>
              <a:rPr lang="en-GB" dirty="0" smtClean="0"/>
              <a:t>development areas</a:t>
            </a:r>
            <a:r>
              <a:rPr lang="en-GB" dirty="0"/>
              <a:t>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generating the light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selectively guiding it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encoding light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detecting light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packaging devices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/>
              <a:t>intelligent control 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5500702"/>
            <a:ext cx="1428728" cy="107154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309563" y="1858963"/>
            <a:ext cx="254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Hybrid silicon laser</a:t>
            </a:r>
          </a:p>
          <a:p>
            <a:r>
              <a:rPr lang="en-GB"/>
              <a:t>(Indium phosphide)</a:t>
            </a:r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549275" y="4586288"/>
            <a:ext cx="33686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Silicon/Germanium </a:t>
            </a:r>
          </a:p>
          <a:p>
            <a:pPr algn="ctr"/>
            <a:r>
              <a:rPr lang="en-GB"/>
              <a:t>Avalanche Photo Detector</a:t>
            </a:r>
          </a:p>
          <a:p>
            <a:pPr algn="ctr"/>
            <a:r>
              <a:rPr lang="en-GB"/>
              <a:t>(APD)</a:t>
            </a: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190500" y="5754688"/>
            <a:ext cx="6107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Next steps e.g. 25 lasers on one chip modulated </a:t>
            </a:r>
          </a:p>
          <a:p>
            <a:r>
              <a:rPr lang="en-GB" dirty="0"/>
              <a:t>at 40Gbps with 25 detectors on another chip</a:t>
            </a:r>
          </a:p>
        </p:txBody>
      </p:sp>
      <p:sp>
        <p:nvSpPr>
          <p:cNvPr id="8" name="Title 417"/>
          <p:cNvSpPr txBox="1">
            <a:spLocks/>
          </p:cNvSpPr>
          <p:nvPr/>
        </p:nvSpPr>
        <p:spPr>
          <a:xfrm>
            <a:off x="1835150" y="7938"/>
            <a:ext cx="5473700" cy="11207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Photonic computers linked via global optical network?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642918"/>
            <a:ext cx="3714744" cy="9787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en-GB" dirty="0" smtClean="0">
              <a:solidFill>
                <a:srgbClr val="7030A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dirty="0" smtClean="0">
                <a:solidFill>
                  <a:srgbClr val="7030A0"/>
                </a:solidFill>
              </a:rPr>
              <a:t>	Next step beyond electronics? (~2020) </a:t>
            </a:r>
            <a:r>
              <a:rPr lang="en-GB" dirty="0" smtClean="0">
                <a:solidFill>
                  <a:srgbClr val="00B0F0"/>
                </a:solidFill>
              </a:rPr>
              <a:t>photonics</a:t>
            </a:r>
            <a:endParaRPr lang="en-GB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188640"/>
            <a:ext cx="3196033" cy="1143000"/>
          </a:xfrm>
        </p:spPr>
        <p:txBody>
          <a:bodyPr/>
          <a:lstStyle/>
          <a:p>
            <a:r>
              <a:rPr lang="en-GB" sz="2800" dirty="0" smtClean="0"/>
              <a:t>SUMMARY</a:t>
            </a:r>
            <a:endParaRPr lang="en-US" sz="28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123728" y="1143000"/>
            <a:ext cx="6734552" cy="5214938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rgbClr val="A50021"/>
                </a:solidFill>
              </a:rPr>
              <a:t>Theory guides our understanding of the very large and the very small..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The LHC machine is currently running				(and producing unprecedented data)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Experiment will tell what lies at the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TeV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energy scale..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atto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-scale Universe</a:t>
            </a:r>
          </a:p>
          <a:p>
            <a:pPr marL="1143000" lvl="1" indent="-742950">
              <a:buNone/>
            </a:pPr>
            <a:r>
              <a:rPr lang="en-GB" sz="1800" dirty="0" smtClean="0">
                <a:solidFill>
                  <a:schemeClr val="accent3">
                    <a:lumMod val="50000"/>
                  </a:schemeClr>
                </a:solidFill>
              </a:rPr>
              <a:t>	Many theories and </a:t>
            </a:r>
            <a:r>
              <a:rPr lang="en-GB" sz="1800" smtClean="0">
                <a:solidFill>
                  <a:schemeClr val="accent3">
                    <a:lumMod val="50000"/>
                  </a:schemeClr>
                </a:solidFill>
              </a:rPr>
              <a:t>models are being </a:t>
            </a:r>
            <a:r>
              <a:rPr lang="en-GB" sz="1800" dirty="0" smtClean="0">
                <a:solidFill>
                  <a:schemeClr val="accent3">
                    <a:lumMod val="50000"/>
                  </a:schemeClr>
                </a:solidFill>
              </a:rPr>
              <a:t>tested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/>
              <a:t>The Grid will enable complex LHC and other analyses to be performed</a:t>
            </a:r>
          </a:p>
          <a:p>
            <a:pPr marL="609600" indent="-609600">
              <a:buClr>
                <a:srgbClr val="023761"/>
              </a:buClr>
            </a:pPr>
            <a:r>
              <a:rPr lang="en-US" sz="2400" dirty="0" smtClean="0">
                <a:solidFill>
                  <a:srgbClr val="7030A0"/>
                </a:solidFill>
              </a:rPr>
              <a:t>Exciting next 10 years</a:t>
            </a:r>
          </a:p>
          <a:p>
            <a:pPr marL="609600" indent="-609600">
              <a:buClr>
                <a:srgbClr val="023761"/>
              </a:buClr>
            </a:pPr>
            <a:r>
              <a:rPr lang="en-US" sz="2400" dirty="0" smtClean="0">
                <a:solidFill>
                  <a:srgbClr val="43691D"/>
                </a:solidFill>
              </a:rPr>
              <a:t>Beyond the Grid? – a new photonics-based computing system??</a:t>
            </a:r>
            <a:endParaRPr lang="en-US" sz="2000" dirty="0">
              <a:solidFill>
                <a:srgbClr val="43691D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417" r="77083"/>
          <a:stretch>
            <a:fillRect/>
          </a:stretch>
        </p:blipFill>
        <p:spPr bwMode="auto">
          <a:xfrm>
            <a:off x="-36512" y="-27384"/>
            <a:ext cx="2160240" cy="7040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idPP3_talks">
  <a:themeElements>
    <a:clrScheme name="gridpp3.6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CE4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FF6"/>
      </a:accent5>
      <a:accent6>
        <a:srgbClr val="2D2D8A"/>
      </a:accent6>
      <a:hlink>
        <a:srgbClr val="009999"/>
      </a:hlink>
      <a:folHlink>
        <a:srgbClr val="99CC00"/>
      </a:folHlink>
    </a:clrScheme>
    <a:fontScheme name="gridpp3.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Trebuchet MS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Trebuchet MS" pitchFamily="34" charset="0"/>
            <a:cs typeface="Arial" pitchFamily="34" charset="0"/>
          </a:defRPr>
        </a:defPPr>
      </a:lstStyle>
    </a:lnDef>
  </a:objectDefaults>
  <a:extraClrSchemeLst>
    <a:extraClrScheme>
      <a:clrScheme name="gridpp3.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3.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3.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3.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3.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3.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3.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CE4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EF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5707</TotalTime>
  <Words>3839</Words>
  <Application>Microsoft Office PowerPoint</Application>
  <PresentationFormat>On-screen Show (4:3)</PresentationFormat>
  <Paragraphs>1228</Paragraphs>
  <Slides>96</Slides>
  <Notes>96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Office Theme</vt:lpstr>
      <vt:lpstr>GridPP3_talks</vt:lpstr>
      <vt:lpstr>Photo Editor Photo</vt:lpstr>
      <vt:lpstr>Formel</vt:lpstr>
      <vt:lpstr>Equation</vt:lpstr>
      <vt:lpstr>CorelPhotoPaint.Image.10</vt:lpstr>
      <vt:lpstr>Clip</vt:lpstr>
      <vt:lpstr>Document</vt:lpstr>
      <vt:lpstr>The Grid - first light at the end of the LHC tunnel </vt:lpstr>
      <vt:lpstr>OUTLINE</vt:lpstr>
      <vt:lpstr>Enter a New Era in Fundamental Science</vt:lpstr>
      <vt:lpstr>Key Questions of Particle Physics</vt:lpstr>
      <vt:lpstr>Slide 5</vt:lpstr>
      <vt:lpstr>Why do particle physicists need the Grid?</vt:lpstr>
      <vt:lpstr>Data Driven Grid Computing</vt:lpstr>
      <vt:lpstr>       Why (particularly) the LHC?</vt:lpstr>
      <vt:lpstr>The Challenges  I: Real-Time Event Selection</vt:lpstr>
      <vt:lpstr>The Challenges  II: Real-Time Complexity</vt:lpstr>
      <vt:lpstr>Universe – Particles – LHC? </vt:lpstr>
      <vt:lpstr>1. THEORY</vt:lpstr>
      <vt:lpstr>Slide 13</vt:lpstr>
      <vt:lpstr>small</vt:lpstr>
      <vt:lpstr>The Standard Model</vt:lpstr>
      <vt:lpstr>BIG</vt:lpstr>
      <vt:lpstr>ELEMENTARY PARTICLE MASSES</vt:lpstr>
      <vt:lpstr>Solutions?</vt:lpstr>
      <vt:lpstr>THE HIGGS BOSON</vt:lpstr>
      <vt:lpstr>ASIDE: ORIGIN OF MASS but not the source of all mass</vt:lpstr>
      <vt:lpstr>Slide 21</vt:lpstr>
      <vt:lpstr>Where Theory Meets Experiment: 14th April 2008</vt:lpstr>
      <vt:lpstr>2. MACHINE Particle Colliders </vt:lpstr>
      <vt:lpstr>Slide 24</vt:lpstr>
      <vt:lpstr>Slide 25</vt:lpstr>
      <vt:lpstr>Heritage - Past</vt:lpstr>
      <vt:lpstr>The LHC is a  Synchrotron</vt:lpstr>
      <vt:lpstr>LHC Switches On</vt:lpstr>
      <vt:lpstr>Slide 29</vt:lpstr>
      <vt:lpstr>Slide 30</vt:lpstr>
      <vt:lpstr>Progress</vt:lpstr>
      <vt:lpstr>3. EXPERIMENT Progress on ATLAS</vt:lpstr>
      <vt:lpstr>The ATLAS Detector</vt:lpstr>
      <vt:lpstr>A question of scale</vt:lpstr>
      <vt:lpstr>Example: last piece of the puzzle</vt:lpstr>
      <vt:lpstr>ATLAS commissioning</vt:lpstr>
      <vt:lpstr>Luminosity and ATLAS data taking</vt:lpstr>
      <vt:lpstr>Basic (strong) processes at LHC</vt:lpstr>
      <vt:lpstr>New processes at LHC?</vt:lpstr>
      <vt:lpstr>LHC MOTIVATION:  HIGGS PRODUCTION IN PP COLLISIONS</vt:lpstr>
      <vt:lpstr> Test of the SM at the Level of Quantum Fluctuations</vt:lpstr>
      <vt:lpstr>Top quark production at 7 TeV</vt:lpstr>
      <vt:lpstr>Basic small cross-section processes at LHC</vt:lpstr>
      <vt:lpstr>The Higgs Search Landscape</vt:lpstr>
      <vt:lpstr>Latest Higgs result (June 1st)</vt:lpstr>
      <vt:lpstr>Combined Higgs Limits</vt:lpstr>
      <vt:lpstr>CMS &amp; ATLAS Projections Compared</vt:lpstr>
      <vt:lpstr>Summary of Prospects</vt:lpstr>
      <vt:lpstr>Not just Higgs</vt:lpstr>
      <vt:lpstr>Supersymmetry</vt:lpstr>
      <vt:lpstr>Dark Matter at the LHC?</vt:lpstr>
      <vt:lpstr>Searches for Supersymmetry</vt:lpstr>
      <vt:lpstr>Slide 53</vt:lpstr>
      <vt:lpstr>Extra Dimensions</vt:lpstr>
      <vt:lpstr>BLACK HOLES AT THE LHC</vt:lpstr>
      <vt:lpstr>BLACK HOLES = SEARCH FOR EXTRA DIMENSIONS  </vt:lpstr>
      <vt:lpstr>SEARCH FOR EXTRA DIMENSIONS  </vt:lpstr>
      <vt:lpstr>Slide 58</vt:lpstr>
      <vt:lpstr>Voyage of Discovery</vt:lpstr>
      <vt:lpstr>4. The Grid</vt:lpstr>
      <vt:lpstr>Slide 61</vt:lpstr>
      <vt:lpstr>Historical Perspective</vt:lpstr>
      <vt:lpstr>In the beginning…</vt:lpstr>
      <vt:lpstr>What is a Grid?</vt:lpstr>
      <vt:lpstr>Electricity Grid</vt:lpstr>
      <vt:lpstr>Computing Grid</vt:lpstr>
      <vt:lpstr>Solution – Build a Grid</vt:lpstr>
      <vt:lpstr>Middleware is the Key</vt:lpstr>
      <vt:lpstr>Something like this…</vt:lpstr>
      <vt:lpstr>… or this</vt:lpstr>
      <vt:lpstr>… or this</vt:lpstr>
      <vt:lpstr>… or this</vt:lpstr>
      <vt:lpstr>Slide 73</vt:lpstr>
      <vt:lpstr>Middleware Validation:    From Testbed to Production</vt:lpstr>
      <vt:lpstr>More Challenges?</vt:lpstr>
      <vt:lpstr>Physical Tier Structure</vt:lpstr>
      <vt:lpstr>An Example - ScotGrid</vt:lpstr>
      <vt:lpstr>Data Structure</vt:lpstr>
      <vt:lpstr>Physics Analysis</vt:lpstr>
      <vt:lpstr>Who do you trust?</vt:lpstr>
      <vt:lpstr>How do I Authorise? Digital Certificates</vt:lpstr>
      <vt:lpstr>Rise of the UK Grid</vt:lpstr>
      <vt:lpstr>GridPP – UK Grid</vt:lpstr>
      <vt:lpstr>WorldWide Resources</vt:lpstr>
      <vt:lpstr>Worldwide LHC Computing Grid</vt:lpstr>
      <vt:lpstr>Grid Infrastructure</vt:lpstr>
      <vt:lpstr>Factors of Ten</vt:lpstr>
      <vt:lpstr>Future issues?</vt:lpstr>
      <vt:lpstr>The Grid</vt:lpstr>
      <vt:lpstr>Slide 90</vt:lpstr>
      <vt:lpstr>Epilogue: Beyond The Grid?</vt:lpstr>
      <vt:lpstr>What are the limits on Data? Advanced Areal Density Trends: Kryder’s Law</vt:lpstr>
      <vt:lpstr>What are the limits on CPU? Moore’s Law</vt:lpstr>
      <vt:lpstr>Slide 94</vt:lpstr>
      <vt:lpstr>Slide 95</vt:lpstr>
      <vt:lpstr>SUMMARY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Tony Doyle</dc:creator>
  <cp:lastModifiedBy>Tony</cp:lastModifiedBy>
  <cp:revision>406</cp:revision>
  <dcterms:created xsi:type="dcterms:W3CDTF">2007-09-18T17:05:57Z</dcterms:created>
  <dcterms:modified xsi:type="dcterms:W3CDTF">2011-06-13T16:14:18Z</dcterms:modified>
</cp:coreProperties>
</file>