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Default Extension="emf" ContentType="image/x-emf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gif" ContentType="image/gif"/>
  <Override PartName="/ppt/notesSlides/notesSlide20.xml" ContentType="application/vnd.openxmlformats-officedocument.presentationml.notesSlide+xml"/>
  <Default Extension="vml" ContentType="application/vnd.openxmlformats-officedocument.vmlDrawing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xls" ContentType="application/vnd.ms-exce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1" r:id="rId1"/>
    <p:sldMasterId id="2147483720" r:id="rId2"/>
    <p:sldMasterId id="2147483732" r:id="rId3"/>
    <p:sldMasterId id="2147483737" r:id="rId4"/>
    <p:sldMasterId id="2147483749" r:id="rId5"/>
  </p:sldMasterIdLst>
  <p:notesMasterIdLst>
    <p:notesMasterId r:id="rId43"/>
  </p:notesMasterIdLst>
  <p:handoutMasterIdLst>
    <p:handoutMasterId r:id="rId44"/>
  </p:handoutMasterIdLst>
  <p:sldIdLst>
    <p:sldId id="600" r:id="rId6"/>
    <p:sldId id="556" r:id="rId7"/>
    <p:sldId id="347" r:id="rId8"/>
    <p:sldId id="588" r:id="rId9"/>
    <p:sldId id="589" r:id="rId10"/>
    <p:sldId id="371" r:id="rId11"/>
    <p:sldId id="316" r:id="rId12"/>
    <p:sldId id="389" r:id="rId13"/>
    <p:sldId id="326" r:id="rId14"/>
    <p:sldId id="396" r:id="rId15"/>
    <p:sldId id="590" r:id="rId16"/>
    <p:sldId id="591" r:id="rId17"/>
    <p:sldId id="436" r:id="rId18"/>
    <p:sldId id="437" r:id="rId19"/>
    <p:sldId id="603" r:id="rId20"/>
    <p:sldId id="438" r:id="rId21"/>
    <p:sldId id="594" r:id="rId22"/>
    <p:sldId id="597" r:id="rId23"/>
    <p:sldId id="598" r:id="rId24"/>
    <p:sldId id="446" r:id="rId25"/>
    <p:sldId id="604" r:id="rId26"/>
    <p:sldId id="329" r:id="rId27"/>
    <p:sldId id="339" r:id="rId28"/>
    <p:sldId id="607" r:id="rId29"/>
    <p:sldId id="521" r:id="rId30"/>
    <p:sldId id="585" r:id="rId31"/>
    <p:sldId id="602" r:id="rId32"/>
    <p:sldId id="581" r:id="rId33"/>
    <p:sldId id="605" r:id="rId34"/>
    <p:sldId id="606" r:id="rId35"/>
    <p:sldId id="497" r:id="rId36"/>
    <p:sldId id="498" r:id="rId37"/>
    <p:sldId id="499" r:id="rId38"/>
    <p:sldId id="500" r:id="rId39"/>
    <p:sldId id="502" r:id="rId40"/>
    <p:sldId id="608" r:id="rId41"/>
    <p:sldId id="539" r:id="rId42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691D"/>
    <a:srgbClr val="A50021"/>
    <a:srgbClr val="5E9329"/>
    <a:srgbClr val="000000"/>
    <a:srgbClr val="FF0000"/>
    <a:srgbClr val="60045C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21316" autoAdjust="0"/>
    <p:restoredTop sz="94639" autoAdjust="0"/>
  </p:normalViewPr>
  <p:slideViewPr>
    <p:cSldViewPr>
      <p:cViewPr>
        <p:scale>
          <a:sx n="53" d="100"/>
          <a:sy n="53" d="100"/>
        </p:scale>
        <p:origin x="-878" y="-18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31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C04FAB-7EE6-4D3D-95F4-09BAB1088F13}" type="datetimeFigureOut">
              <a:rPr lang="en-US" smtClean="0"/>
              <a:pPr/>
              <a:t>2/13/2013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0D9400-325E-4549-A6DA-638796BDEF5A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 dirty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GB" dirty="0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 dirty="0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EF4057D-5C59-4518-AF7A-E330AA1E3CDB}" type="slidenum">
              <a:rPr lang="en-GB"/>
              <a:pPr/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7D378C-A045-45AC-A2D2-19D94D29BEC8}" type="slidenum">
              <a:rPr lang="en-GB"/>
              <a:pPr/>
              <a:t>1</a:t>
            </a:fld>
            <a:endParaRPr lang="en-GB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A21597-F3D4-4EE2-AE0B-6533B097FBC2}" type="slidenum">
              <a:rPr lang="en-US" smtClean="0">
                <a:latin typeface="Arial" pitchFamily="34" charset="0"/>
              </a:rPr>
              <a:pPr/>
              <a:t>10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CF9D0D-9036-456F-828C-838CE838C4E9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CF9D0D-9036-456F-828C-838CE838C4E9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4057D-5C59-4518-AF7A-E330AA1E3CDB}" type="slidenum">
              <a:rPr lang="en-GB" smtClean="0"/>
              <a:pPr/>
              <a:t>13</a:t>
            </a:fld>
            <a:endParaRPr lang="en-GB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4057D-5C59-4518-AF7A-E330AA1E3CDB}" type="slidenum">
              <a:rPr lang="en-GB" smtClean="0"/>
              <a:pPr/>
              <a:t>14</a:t>
            </a:fld>
            <a:endParaRPr lang="en-GB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CAE65B-AAC3-4F30-B858-D28A48BABF44}" type="slidenum">
              <a:rPr lang="en-GB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en-GB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4057D-5C59-4518-AF7A-E330AA1E3CDB}" type="slidenum">
              <a:rPr lang="en-GB" smtClean="0"/>
              <a:pPr/>
              <a:t>16</a:t>
            </a:fld>
            <a:endParaRPr lang="en-GB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119CA5-407E-42DF-A46C-31B16326431C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2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42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F1E9E6F-E386-4168-A127-ABA0B1937310}" type="slidenum">
              <a:rPr lang="en-US" smtClean="0"/>
              <a:pPr/>
              <a:t>18</a:t>
            </a:fld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43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687803F-C9C5-48EA-B82A-05B007A87A74}" type="slidenum">
              <a:rPr lang="en-US" smtClean="0"/>
              <a:pPr/>
              <a:t>19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0ECBED-831C-4149-A67F-99767EB3F6B2}" type="slidenum">
              <a:rPr lang="en-GB">
                <a:solidFill>
                  <a:prstClr val="black"/>
                </a:solidFill>
              </a:rPr>
              <a:pPr/>
              <a:t>2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23555" name="Rectangle 7"/>
          <p:cNvSpPr txBox="1">
            <a:spLocks noGrp="1" noChangeArrowheads="1"/>
          </p:cNvSpPr>
          <p:nvPr/>
        </p:nvSpPr>
        <p:spPr bwMode="auto">
          <a:xfrm>
            <a:off x="3886202" y="8686801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32" tIns="46566" rIns="93132" bIns="46566" anchor="b">
            <a:prstTxWarp prst="textNoShape">
              <a:avLst/>
            </a:prstTxWarp>
          </a:bodyPr>
          <a:lstStyle/>
          <a:p>
            <a:pPr algn="r" eaLnBrk="0" hangingPunct="0"/>
            <a:fld id="{318DA430-A813-364B-8E36-B764B6C77911}" type="slidenum">
              <a:rPr lang="en-GB" sz="1200">
                <a:solidFill>
                  <a:prstClr val="black"/>
                </a:solidFill>
                <a:latin typeface="Arial" pitchFamily="-112" charset="0"/>
                <a:ea typeface="ＭＳ Ｐゴシック" pitchFamily="-112" charset="-128"/>
              </a:rPr>
              <a:pPr algn="r" eaLnBrk="0" hangingPunct="0"/>
              <a:t>2</a:t>
            </a:fld>
            <a:endParaRPr lang="en-GB" sz="1200" dirty="0">
              <a:solidFill>
                <a:prstClr val="black"/>
              </a:solidFill>
              <a:latin typeface="Arial" pitchFamily="-112" charset="0"/>
              <a:ea typeface="ＭＳ Ｐゴシック" pitchFamily="-112" charset="-128"/>
            </a:endParaRPr>
          </a:p>
        </p:txBody>
      </p:sp>
      <p:sp>
        <p:nvSpPr>
          <p:cNvPr id="235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2355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4057D-5C59-4518-AF7A-E330AA1E3CDB}" type="slidenum">
              <a:rPr lang="en-GB" smtClean="0"/>
              <a:pPr/>
              <a:t>20</a:t>
            </a:fld>
            <a:endParaRPr lang="en-GB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9C79AF-D570-4B4D-840E-EE954D4D4CDE}" type="slidenum">
              <a:rPr lang="en-GB" smtClean="0">
                <a:solidFill>
                  <a:prstClr val="black"/>
                </a:solidFill>
              </a:rPr>
              <a:pPr/>
              <a:t>21</a:t>
            </a:fld>
            <a:endParaRPr lang="en-GB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9FE707-0893-43D7-8420-FC2626DE1812}" type="slidenum">
              <a:rPr lang="en-US"/>
              <a:pPr/>
              <a:t>22</a:t>
            </a:fld>
            <a:endParaRPr lang="en-US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D59050-874B-433D-ACC1-3034B39B9CCF}" type="slidenum">
              <a:rPr lang="en-GB" smtClean="0">
                <a:latin typeface="Times New Roman" pitchFamily="18" charset="0"/>
              </a:rPr>
              <a:pPr/>
              <a:t>23</a:t>
            </a:fld>
            <a:endParaRPr lang="en-GB" smtClean="0">
              <a:latin typeface="Times New Roman" pitchFamily="18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4057D-5C59-4518-AF7A-E330AA1E3CDB}" type="slidenum">
              <a:rPr lang="en-GB" smtClean="0"/>
              <a:pPr/>
              <a:t>24</a:t>
            </a:fld>
            <a:endParaRPr lang="en-GB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732443-D468-4F83-9D45-C1E678360C8E}" type="slidenum">
              <a:rPr lang="en-US"/>
              <a:pPr/>
              <a:t>25</a:t>
            </a:fld>
            <a:endParaRPr lang="en-US"/>
          </a:p>
        </p:txBody>
      </p:sp>
      <p:sp>
        <p:nvSpPr>
          <p:cNvPr id="176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7388"/>
            <a:ext cx="4572000" cy="3429000"/>
          </a:xfrm>
          <a:ln/>
        </p:spPr>
      </p:sp>
      <p:sp>
        <p:nvSpPr>
          <p:cNvPr id="176131" name="Notes Placeholder 2"/>
          <p:cNvSpPr>
            <a:spLocks noGrp="1"/>
          </p:cNvSpPr>
          <p:nvPr>
            <p:ph type="body" idx="1"/>
          </p:nvPr>
        </p:nvSpPr>
        <p:spPr>
          <a:xfrm>
            <a:off x="685641" y="4344242"/>
            <a:ext cx="5486720" cy="4114288"/>
          </a:xfrm>
        </p:spPr>
        <p:txBody>
          <a:bodyPr lIns="91889" tIns="45945" rIns="91889" bIns="45945"/>
          <a:lstStyle/>
          <a:p>
            <a:pPr>
              <a:spcBef>
                <a:spcPct val="0"/>
              </a:spcBef>
            </a:pPr>
            <a:endParaRPr lang="en-GB"/>
          </a:p>
        </p:txBody>
      </p:sp>
      <p:sp>
        <p:nvSpPr>
          <p:cNvPr id="176132" name="Slide Number Placeholder 3"/>
          <p:cNvSpPr txBox="1">
            <a:spLocks noGrp="1"/>
          </p:cNvSpPr>
          <p:nvPr/>
        </p:nvSpPr>
        <p:spPr bwMode="auto">
          <a:xfrm>
            <a:off x="3884220" y="8685555"/>
            <a:ext cx="2972174" cy="456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889" tIns="45945" rIns="91889" bIns="45945" anchor="b"/>
          <a:lstStyle/>
          <a:p>
            <a:pPr algn="r" defTabSz="847725"/>
            <a:fld id="{443848A1-F5F3-43D0-B98C-0C612B42E2CD}" type="slidenum">
              <a:rPr lang="en-US" sz="1200">
                <a:latin typeface="Calibri" pitchFamily="34" charset="0"/>
              </a:rPr>
              <a:pPr algn="r" defTabSz="847725"/>
              <a:t>25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03BE27-873B-49D7-896E-6E12DD782D5B}" type="slidenum">
              <a:rPr lang="en-US"/>
              <a:pPr/>
              <a:t>26</a:t>
            </a:fld>
            <a:endParaRPr lang="en-US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4057D-5C59-4518-AF7A-E330AA1E3CDB}" type="slidenum">
              <a:rPr lang="en-GB" smtClean="0"/>
              <a:pPr/>
              <a:t>27</a:t>
            </a:fld>
            <a:endParaRPr lang="en-GB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8A115F-B9CE-439E-B08C-4DE178A014FB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15234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8098625" indent="-37639413" defTabSz="915234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9212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842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763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36847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F55B7F94-1804-2741-970A-E97722925B44}" type="slidenum">
              <a:rPr lang="en-US" sz="1300">
                <a:latin typeface="Times New Roman" charset="0"/>
              </a:rPr>
              <a:pPr>
                <a:defRPr/>
              </a:pPr>
              <a:t>29</a:t>
            </a:fld>
            <a:endParaRPr lang="en-US" sz="1300">
              <a:latin typeface="Times New Roman" charset="0"/>
            </a:endParaRPr>
          </a:p>
        </p:txBody>
      </p:sp>
      <p:sp>
        <p:nvSpPr>
          <p:cNvPr id="163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4057D-5C59-4518-AF7A-E330AA1E3CDB}" type="slidenum">
              <a:rPr lang="en-GB" smtClean="0"/>
              <a:pPr/>
              <a:t>3</a:t>
            </a:fld>
            <a:endParaRPr lang="en-GB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9C79AF-D570-4B4D-840E-EE954D4D4CDE}" type="slidenum">
              <a:rPr lang="en-GB" smtClean="0">
                <a:solidFill>
                  <a:prstClr val="black"/>
                </a:solidFill>
              </a:rPr>
              <a:pPr/>
              <a:t>30</a:t>
            </a:fld>
            <a:endParaRPr lang="en-GB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4057D-5C59-4518-AF7A-E330AA1E3CDB}" type="slidenum">
              <a:rPr lang="en-GB" smtClean="0"/>
              <a:pPr/>
              <a:t>31</a:t>
            </a:fld>
            <a:endParaRPr lang="en-GB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863430"/>
            <a:fld id="{3BB1F5D3-76C6-4E28-8E4B-AB26DA71B4FD}" type="slidenum">
              <a:rPr lang="en-US" smtClean="0">
                <a:latin typeface="Arial" pitchFamily="34" charset="0"/>
              </a:rPr>
              <a:pPr defTabSz="863430"/>
              <a:t>32</a:t>
            </a:fld>
            <a:endParaRPr lang="en-US" dirty="0" smtClean="0">
              <a:latin typeface="Arial" pitchFamily="34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8F18CEFD-78CE-4227-8E7D-BF51EE504699}" type="datetime1">
              <a:rPr lang="en-GB"/>
              <a:pPr/>
              <a:t>13/02/2013</a:t>
            </a:fld>
            <a:endParaRPr lang="en-GB"/>
          </a:p>
        </p:txBody>
      </p:sp>
      <p:sp>
        <p:nvSpPr>
          <p:cNvPr id="5120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39A3FE-A73E-49FC-833D-B24BCB088AEB}" type="slidenum">
              <a:rPr lang="en-GB"/>
              <a:pPr/>
              <a:t>33</a:t>
            </a:fld>
            <a:endParaRPr lang="en-GB"/>
          </a:p>
        </p:txBody>
      </p:sp>
      <p:sp>
        <p:nvSpPr>
          <p:cNvPr id="512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z="1000" dirty="0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99A268-85E7-4966-8149-40379B631747}" type="slidenum">
              <a:rPr lang="en-US" smtClean="0">
                <a:latin typeface="Arial" pitchFamily="34" charset="0"/>
              </a:rPr>
              <a:pPr/>
              <a:t>34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863430"/>
            <a:fld id="{BADF2A31-FD62-4115-B668-5B772B3F6F6B}" type="slidenum">
              <a:rPr lang="en-US" smtClean="0">
                <a:latin typeface="Arial" pitchFamily="34" charset="0"/>
              </a:rPr>
              <a:pPr defTabSz="863430"/>
              <a:t>35</a:t>
            </a:fld>
            <a:endParaRPr lang="en-US" dirty="0" smtClean="0">
              <a:latin typeface="Arial" pitchFamily="34" charset="0"/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68825" cy="3427413"/>
          </a:xfrm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</p:spPr>
        <p:txBody>
          <a:bodyPr/>
          <a:lstStyle/>
          <a:p>
            <a:pPr eaLnBrk="1" hangingPunct="1"/>
            <a:endParaRPr lang="fr-FR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74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147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C75AD05-3585-4852-94F7-3E3BF7F16C05}" type="slidenum">
              <a:rPr lang="en-US" smtClean="0"/>
              <a:pPr/>
              <a:t>36</a:t>
            </a:fld>
            <a:endParaRPr 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E7F4C9-922D-4729-B003-FABEB34D913A}" type="slidenum">
              <a:rPr lang="en-GB"/>
              <a:pPr/>
              <a:t>37</a:t>
            </a:fld>
            <a:endParaRPr lang="en-GB"/>
          </a:p>
        </p:txBody>
      </p:sp>
      <p:sp>
        <p:nvSpPr>
          <p:cNvPr id="4403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8AF7312-8AF8-4715-9874-FE1465C14FF9}" type="slidenum">
              <a:rPr lang="en-GB" smtClean="0">
                <a:ea typeface="ＭＳ Ｐゴシック" pitchFamily="34" charset="-128"/>
              </a:rPr>
              <a:pPr/>
              <a:t>4</a:t>
            </a:fld>
            <a:endParaRPr lang="en-GB" smtClean="0">
              <a:ea typeface="ＭＳ Ｐゴシック" pitchFamily="34" charset="-128"/>
            </a:endParaRPr>
          </a:p>
        </p:txBody>
      </p:sp>
      <p:sp>
        <p:nvSpPr>
          <p:cNvPr id="132099" name="Rectangle 7"/>
          <p:cNvSpPr txBox="1">
            <a:spLocks noGrp="1" noChangeArrowheads="1"/>
          </p:cNvSpPr>
          <p:nvPr/>
        </p:nvSpPr>
        <p:spPr bwMode="auto">
          <a:xfrm>
            <a:off x="3885453" y="8686362"/>
            <a:ext cx="2972547" cy="45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53" tIns="48327" rIns="96653" bIns="48327" anchor="b"/>
          <a:lstStyle/>
          <a:p>
            <a:pPr algn="r" eaLnBrk="0" hangingPunct="0"/>
            <a:fld id="{20960623-B198-4040-A8C6-7D6468647355}" type="slidenum">
              <a:rPr lang="en-GB" sz="1200"/>
              <a:pPr algn="r" eaLnBrk="0" hangingPunct="0"/>
              <a:t>4</a:t>
            </a:fld>
            <a:endParaRPr lang="en-GB" sz="1200"/>
          </a:p>
        </p:txBody>
      </p:sp>
      <p:sp>
        <p:nvSpPr>
          <p:cNvPr id="1321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101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CH" smtClean="0">
                <a:latin typeface="Arial" pitchFamily="34" charset="0"/>
                <a:ea typeface="ＭＳ Ｐゴシック" pitchFamily="34" charset="-128"/>
              </a:rPr>
              <a:t>60 Grössenordnungen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119CA5-407E-42DF-A46C-31B16326431C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863430"/>
            <a:fld id="{B5EBC626-DCCA-4684-94D8-26C6464CC5E3}" type="slidenum">
              <a:rPr lang="en-US" smtClean="0">
                <a:latin typeface="Arial" pitchFamily="34" charset="0"/>
              </a:rPr>
              <a:pPr defTabSz="863430"/>
              <a:t>6</a:t>
            </a:fld>
            <a:endParaRPr lang="en-US" dirty="0" smtClean="0">
              <a:latin typeface="Arial" pitchFamily="34" charset="0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4057D-5C59-4518-AF7A-E330AA1E3CDB}" type="slidenum">
              <a:rPr lang="en-GB" smtClean="0"/>
              <a:pPr/>
              <a:t>7</a:t>
            </a:fld>
            <a:endParaRPr lang="en-GB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AA4721-CCE2-4C41-95D1-41949A0934E9}" type="slidenum">
              <a:rPr lang="en-US" smtClean="0">
                <a:latin typeface="Arial" pitchFamily="34" charset="0"/>
              </a:rPr>
              <a:pPr/>
              <a:t>8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4057D-5C59-4518-AF7A-E330AA1E3CDB}" type="slidenum">
              <a:rPr lang="en-GB" smtClean="0"/>
              <a:pPr/>
              <a:t>9</a:t>
            </a:fld>
            <a:endParaRPr lang="en-GB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14D55-988C-4BB3-9F77-2B1D9E7BC36E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>
                <a:solidFill>
                  <a:prstClr val="black">
                    <a:tint val="95000"/>
                  </a:prstClr>
                </a:solidFill>
              </a:rPr>
              <a:t>23/4/10</a:t>
            </a:r>
            <a:endParaRPr lang="en-GB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GB" dirty="0" smtClean="0">
                <a:solidFill>
                  <a:prstClr val="black">
                    <a:tint val="95000"/>
                  </a:prstClr>
                </a:solidFill>
              </a:rPr>
              <a:t>Exploring the Origin of Mass: A New Dawn</a:t>
            </a:r>
            <a:endParaRPr lang="en-GB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BB06-496F-4761-8A19-8D80EFA7D74C}" type="slidenum">
              <a:rPr lang="en-GB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A7924-E590-4312-9A95-7EBC816FF8DA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2/13/2013</a:t>
            </a:fld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BB06-496F-4761-8A19-8D80EFA7D74C}" type="slidenum">
              <a:rPr lang="en-GB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4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A7924-E590-4312-9A95-7EBC816FF8DA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2/13/2013</a:t>
            </a:fld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BB06-496F-4761-8A19-8D80EFA7D74C}" type="slidenum">
              <a:rPr lang="en-GB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8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696A7924-E590-4312-9A95-7EBC816FF8DA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2/13/2013</a:t>
            </a:fld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GB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D099BB06-496F-4761-8A19-8D80EFA7D74C}" type="slidenum">
              <a:rPr lang="en-GB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A7924-E590-4312-9A95-7EBC816FF8DA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2/13/2013</a:t>
            </a:fld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BB06-496F-4761-8A19-8D80EFA7D74C}" type="slidenum">
              <a:rPr lang="en-GB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 bwMode="ltGray">
          <a:xfrm>
            <a:off x="6647690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6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6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A7924-E590-4312-9A95-7EBC816FF8DA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2/13/2013</a:t>
            </a:fld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65"/>
            <a:ext cx="3836404" cy="365125"/>
          </a:xfrm>
        </p:spPr>
        <p:txBody>
          <a:bodyPr/>
          <a:lstStyle/>
          <a:p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BB06-496F-4761-8A19-8D80EFA7D74C}" type="slidenum">
              <a:rPr lang="en-GB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 cstate="print">
            <a:alphaModFix amt="50000"/>
            <a:lum contrast="15000"/>
          </a:blip>
          <a:srcRect/>
          <a:stretch>
            <a:fillRect t="-33000" b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43108" y="2071678"/>
            <a:ext cx="6408738" cy="606425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bg2"/>
                </a:solidFill>
                <a:latin typeface="Calibri" pitchFamily="34" charset="0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47871" y="2606665"/>
            <a:ext cx="6400800" cy="477838"/>
          </a:xfrm>
        </p:spPr>
        <p:txBody>
          <a:bodyPr/>
          <a:lstStyle>
            <a:lvl1pPr marL="0" indent="0" algn="r">
              <a:buFontTx/>
              <a:buNone/>
              <a:defRPr sz="2400" b="1">
                <a:solidFill>
                  <a:schemeClr val="bg2"/>
                </a:solidFill>
                <a:latin typeface="Calibri" pitchFamily="34" charset="0"/>
              </a:defRPr>
            </a:lvl1pPr>
          </a:lstStyle>
          <a:p>
            <a:r>
              <a:rPr lang="en-GB" dirty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accent3"/>
                </a:solidFill>
                <a:cs typeface="+mn-cs"/>
              </a:defRPr>
            </a:lvl1pPr>
          </a:lstStyle>
          <a:p>
            <a:pPr>
              <a:defRPr/>
            </a:pPr>
            <a:endParaRPr lang="en-GB">
              <a:solidFill>
                <a:srgbClr val="DDDEE2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accent3"/>
                </a:solidFill>
                <a:cs typeface="+mn-cs"/>
              </a:defRPr>
            </a:lvl1pPr>
          </a:lstStyle>
          <a:p>
            <a:pPr>
              <a:defRPr/>
            </a:pPr>
            <a:endParaRPr lang="en-GB">
              <a:solidFill>
                <a:srgbClr val="DDDEE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accent3"/>
                </a:solidFill>
                <a:cs typeface="+mn-cs"/>
              </a:defRPr>
            </a:lvl1pPr>
          </a:lstStyle>
          <a:p>
            <a:pPr>
              <a:defRPr/>
            </a:pPr>
            <a:fld id="{6CE8C204-EAA1-4324-A97B-A7F1CE99F859}" type="slidenum">
              <a:rPr lang="en-GB">
                <a:solidFill>
                  <a:srgbClr val="DDDEE2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DDDEE2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24138" y="1142984"/>
            <a:ext cx="6269037" cy="5214974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714612" y="65069"/>
            <a:ext cx="6213475" cy="7207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Calibr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Calibri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Calibri" pitchFamily="34" charset="0"/>
              </a:defRPr>
            </a:lvl1pPr>
            <a:lvl2pPr>
              <a:defRPr sz="2000">
                <a:latin typeface="Calibri" pitchFamily="34" charset="0"/>
              </a:defRPr>
            </a:lvl2pPr>
            <a:lvl3pPr>
              <a:defRPr sz="1800">
                <a:latin typeface="Calibri" pitchFamily="34" charset="0"/>
              </a:defRPr>
            </a:lvl3pPr>
            <a:lvl4pPr>
              <a:defRPr sz="1600">
                <a:latin typeface="Calibri" pitchFamily="34" charset="0"/>
              </a:defRPr>
            </a:lvl4pPr>
            <a:lvl5pPr>
              <a:defRPr sz="1600">
                <a:latin typeface="Calibri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7752" y="1503354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Calibri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57752" y="2143116"/>
            <a:ext cx="4041775" cy="3951288"/>
          </a:xfrm>
        </p:spPr>
        <p:txBody>
          <a:bodyPr/>
          <a:lstStyle>
            <a:lvl1pPr>
              <a:defRPr sz="2400">
                <a:latin typeface="Calibri" pitchFamily="34" charset="0"/>
              </a:defRPr>
            </a:lvl1pPr>
            <a:lvl2pPr>
              <a:defRPr sz="2000">
                <a:latin typeface="Calibri" pitchFamily="34" charset="0"/>
              </a:defRPr>
            </a:lvl2pPr>
            <a:lvl3pPr>
              <a:defRPr sz="1800">
                <a:latin typeface="Calibri" pitchFamily="34" charset="0"/>
              </a:defRPr>
            </a:lvl3pPr>
            <a:lvl4pPr>
              <a:defRPr sz="1600">
                <a:latin typeface="Calibri" pitchFamily="34" charset="0"/>
              </a:defRPr>
            </a:lvl4pPr>
            <a:lvl5pPr>
              <a:defRPr sz="1600">
                <a:latin typeface="Calibri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714612" y="65069"/>
            <a:ext cx="6213475" cy="7207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Calibr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714612" y="65069"/>
            <a:ext cx="6213475" cy="7207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Calibr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A597E-AD47-4BA4-9C17-A46684A11CF9}" type="datetimeFigureOut">
              <a:rPr lang="en-US" smtClean="0"/>
              <a:pPr/>
              <a:t>2/13/2013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A53A0-5412-4FC3-BF05-5B9E6E2EC44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3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>
                <a:solidFill>
                  <a:prstClr val="white">
                    <a:tint val="95000"/>
                  </a:prstClr>
                </a:solidFill>
              </a:rPr>
              <a:t>23/4/10</a:t>
            </a:r>
            <a:endParaRPr lang="en-GB" dirty="0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GB" dirty="0" smtClean="0">
                <a:solidFill>
                  <a:prstClr val="white">
                    <a:tint val="95000"/>
                  </a:prstClr>
                </a:solidFill>
              </a:rPr>
              <a:t>Exploring the Origin of Mass: A New Dawn</a:t>
            </a:r>
            <a:endParaRPr lang="en-GB" dirty="0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BB06-496F-4761-8A19-8D80EFA7D74C}" type="slidenum">
              <a:rPr lang="en-GB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143500"/>
            <a:ext cx="9144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prstClr val="black">
                    <a:tint val="95000"/>
                  </a:prstClr>
                </a:solidFill>
              </a:rPr>
              <a:t>23/4/10</a:t>
            </a:r>
            <a:endParaRPr lang="en-GB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GB" dirty="0" smtClean="0">
                <a:solidFill>
                  <a:prstClr val="black">
                    <a:tint val="95000"/>
                  </a:prstClr>
                </a:solidFill>
              </a:rPr>
              <a:t>Exploring the Origin of Mass: A New Dawn</a:t>
            </a:r>
            <a:endParaRPr lang="en-GB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BB06-496F-4761-8A19-8D80EFA7D74C}" type="slidenum">
              <a:rPr lang="en-GB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r">
              <a:defRPr sz="4700" b="1" cap="none" baseline="0"/>
            </a:lvl1pPr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A7924-E590-4312-9A95-7EBC816FF8DA}" type="datetimeFigureOut">
              <a:rPr lang="en-US" smtClean="0">
                <a:solidFill>
                  <a:prstClr val="white">
                    <a:tint val="95000"/>
                  </a:prstClr>
                </a:solidFill>
              </a:rPr>
              <a:pPr/>
              <a:t>2/13/2013</a:t>
            </a:fld>
            <a:endParaRPr lang="en-GB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BB06-496F-4761-8A19-8D80EFA7D74C}" type="slidenum">
              <a:rPr lang="en-GB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95000"/>
                </a:prstClr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prstClr val="black">
                    <a:tint val="95000"/>
                  </a:prstClr>
                </a:solidFill>
              </a:rPr>
              <a:t>23/4/10</a:t>
            </a:r>
            <a:endParaRPr lang="en-GB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GB" dirty="0" smtClean="0">
                <a:solidFill>
                  <a:prstClr val="black">
                    <a:tint val="95000"/>
                  </a:prstClr>
                </a:solidFill>
              </a:rPr>
              <a:t>Exploring the Origin of Mass: A New Dawn</a:t>
            </a:r>
            <a:endParaRPr lang="en-GB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BB06-496F-4761-8A19-8D80EFA7D74C}" type="slidenum">
              <a:rPr lang="en-GB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90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698990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prstClr val="black">
                    <a:tint val="95000"/>
                  </a:prstClr>
                </a:solidFill>
              </a:rPr>
              <a:t>23/4/10</a:t>
            </a:r>
            <a:endParaRPr lang="en-GB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GB" dirty="0" smtClean="0">
                <a:solidFill>
                  <a:prstClr val="black">
                    <a:tint val="95000"/>
                  </a:prstClr>
                </a:solidFill>
              </a:rPr>
              <a:t>Exploring the Origin of Mass: A New Dawn</a:t>
            </a:r>
            <a:endParaRPr lang="en-GB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BB06-496F-4761-8A19-8D80EFA7D74C}" type="slidenum">
              <a:rPr lang="en-GB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>
                <a:solidFill>
                  <a:prstClr val="black">
                    <a:tint val="95000"/>
                  </a:prstClr>
                </a:solidFill>
              </a:rPr>
              <a:t>23/4/10</a:t>
            </a:r>
            <a:endParaRPr lang="en-GB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GB" dirty="0" smtClean="0">
                <a:solidFill>
                  <a:prstClr val="black">
                    <a:tint val="95000"/>
                  </a:prstClr>
                </a:solidFill>
              </a:rPr>
              <a:t>Exploring the Origin of Mass: A New Dawn</a:t>
            </a:r>
            <a:endParaRPr lang="en-GB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BB06-496F-4761-8A19-8D80EFA7D74C}" type="slidenum">
              <a:rPr lang="en-GB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A7924-E590-4312-9A95-7EBC816FF8DA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2/13/2013</a:t>
            </a:fld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BB06-496F-4761-8A19-8D80EFA7D74C}" type="slidenum">
              <a:rPr lang="en-GB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4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A7924-E590-4312-9A95-7EBC816FF8DA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2/13/2013</a:t>
            </a:fld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BB06-496F-4761-8A19-8D80EFA7D74C}" type="slidenum">
              <a:rPr lang="en-GB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8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696A7924-E590-4312-9A95-7EBC816FF8DA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2/13/2013</a:t>
            </a:fld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GB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D099BB06-496F-4761-8A19-8D80EFA7D74C}" type="slidenum">
              <a:rPr lang="en-GB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A7924-E590-4312-9A95-7EBC816FF8DA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2/13/2013</a:t>
            </a:fld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BB06-496F-4761-8A19-8D80EFA7D74C}" type="slidenum">
              <a:rPr lang="en-GB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14th September 2004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2FCBDB-B1B9-4695-BB66-41FDBA76258B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 bwMode="ltGray">
          <a:xfrm>
            <a:off x="6647690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6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6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A7924-E590-4312-9A95-7EBC816FF8DA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2/13/2013</a:t>
            </a:fld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65"/>
            <a:ext cx="3836404" cy="365125"/>
          </a:xfrm>
        </p:spPr>
        <p:txBody>
          <a:bodyPr/>
          <a:lstStyle/>
          <a:p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BB06-496F-4761-8A19-8D80EFA7D74C}" type="slidenum">
              <a:rPr lang="en-GB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3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>
                <a:solidFill>
                  <a:prstClr val="white">
                    <a:tint val="95000"/>
                  </a:prstClr>
                </a:solidFill>
              </a:rPr>
              <a:t>23/4/10</a:t>
            </a:r>
            <a:endParaRPr lang="en-GB" dirty="0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GB" dirty="0" smtClean="0">
                <a:solidFill>
                  <a:prstClr val="white">
                    <a:tint val="95000"/>
                  </a:prstClr>
                </a:solidFill>
              </a:rPr>
              <a:t>Exploring the Origin of Mass: A New Dawn</a:t>
            </a:r>
            <a:endParaRPr lang="en-GB" dirty="0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BB06-496F-4761-8A19-8D80EFA7D74C}" type="slidenum">
              <a:rPr lang="en-GB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143500"/>
            <a:ext cx="9144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prstClr val="black">
                    <a:tint val="95000"/>
                  </a:prstClr>
                </a:solidFill>
              </a:rPr>
              <a:t>23/4/10</a:t>
            </a:r>
            <a:endParaRPr lang="en-GB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GB" dirty="0" smtClean="0">
                <a:solidFill>
                  <a:prstClr val="black">
                    <a:tint val="95000"/>
                  </a:prstClr>
                </a:solidFill>
              </a:rPr>
              <a:t>Exploring the Origin of Mass: A New Dawn</a:t>
            </a:r>
            <a:endParaRPr lang="en-GB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BB06-496F-4761-8A19-8D80EFA7D74C}" type="slidenum">
              <a:rPr lang="en-GB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r">
              <a:defRPr sz="4700" b="1" cap="none" baseline="0"/>
            </a:lvl1pPr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A7924-E590-4312-9A95-7EBC816FF8DA}" type="datetimeFigureOut">
              <a:rPr lang="en-US" smtClean="0">
                <a:solidFill>
                  <a:prstClr val="white">
                    <a:tint val="95000"/>
                  </a:prstClr>
                </a:solidFill>
              </a:rPr>
              <a:pPr/>
              <a:t>2/13/2013</a:t>
            </a:fld>
            <a:endParaRPr lang="en-GB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BB06-496F-4761-8A19-8D80EFA7D74C}" type="slidenum">
              <a:rPr lang="en-GB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95000"/>
                </a:prstClr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prstClr val="black">
                    <a:tint val="95000"/>
                  </a:prstClr>
                </a:solidFill>
              </a:rPr>
              <a:t>23/4/10</a:t>
            </a:r>
            <a:endParaRPr lang="en-GB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GB" dirty="0" smtClean="0">
                <a:solidFill>
                  <a:prstClr val="black">
                    <a:tint val="95000"/>
                  </a:prstClr>
                </a:solidFill>
              </a:rPr>
              <a:t>Exploring the Origin of Mass: A New Dawn</a:t>
            </a:r>
            <a:endParaRPr lang="en-GB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BB06-496F-4761-8A19-8D80EFA7D74C}" type="slidenum">
              <a:rPr lang="en-GB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90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698990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prstClr val="black">
                    <a:tint val="95000"/>
                  </a:prstClr>
                </a:solidFill>
              </a:rPr>
              <a:t>23/4/10</a:t>
            </a:r>
            <a:endParaRPr lang="en-GB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GB" dirty="0" smtClean="0">
                <a:solidFill>
                  <a:prstClr val="black">
                    <a:tint val="95000"/>
                  </a:prstClr>
                </a:solidFill>
              </a:rPr>
              <a:t>Exploring the Origin of Mass: A New Dawn</a:t>
            </a:r>
            <a:endParaRPr lang="en-GB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BB06-496F-4761-8A19-8D80EFA7D74C}" type="slidenum">
              <a:rPr lang="en-GB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>
                <a:solidFill>
                  <a:prstClr val="black">
                    <a:tint val="95000"/>
                  </a:prstClr>
                </a:solidFill>
              </a:rPr>
              <a:t>23/4/10</a:t>
            </a:r>
            <a:endParaRPr lang="en-GB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GB" dirty="0" smtClean="0">
                <a:solidFill>
                  <a:prstClr val="black">
                    <a:tint val="95000"/>
                  </a:prstClr>
                </a:solidFill>
              </a:rPr>
              <a:t>Exploring the Origin of Mass: A New Dawn</a:t>
            </a:r>
            <a:endParaRPr lang="en-GB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BB06-496F-4761-8A19-8D80EFA7D74C}" type="slidenum">
              <a:rPr lang="en-GB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A7924-E590-4312-9A95-7EBC816FF8DA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2/13/2013</a:t>
            </a:fld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BB06-496F-4761-8A19-8D80EFA7D74C}" type="slidenum">
              <a:rPr lang="en-GB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4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A7924-E590-4312-9A95-7EBC816FF8DA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2/13/2013</a:t>
            </a:fld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BB06-496F-4761-8A19-8D80EFA7D74C}" type="slidenum">
              <a:rPr lang="en-GB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8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696A7924-E590-4312-9A95-7EBC816FF8DA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2/13/2013</a:t>
            </a:fld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GB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D099BB06-496F-4761-8A19-8D80EFA7D74C}" type="slidenum">
              <a:rPr lang="en-GB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A597E-AD47-4BA4-9C17-A46684A11CF9}" type="datetimeFigureOut">
              <a:rPr lang="en-US" smtClean="0"/>
              <a:pPr/>
              <a:t>2/13/2013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May 2008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B428B-802D-4D0F-8690-748FBAFBB33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A7924-E590-4312-9A95-7EBC816FF8DA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2/13/2013</a:t>
            </a:fld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BB06-496F-4761-8A19-8D80EFA7D74C}" type="slidenum">
              <a:rPr lang="en-GB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 bwMode="ltGray">
          <a:xfrm>
            <a:off x="6647690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6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6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A7924-E590-4312-9A95-7EBC816FF8DA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2/13/2013</a:t>
            </a:fld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65"/>
            <a:ext cx="3836404" cy="365125"/>
          </a:xfrm>
        </p:spPr>
        <p:txBody>
          <a:bodyPr/>
          <a:lstStyle/>
          <a:p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BB06-496F-4761-8A19-8D80EFA7D74C}" type="slidenum">
              <a:rPr lang="en-GB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3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>
                <a:solidFill>
                  <a:prstClr val="white">
                    <a:tint val="95000"/>
                  </a:prstClr>
                </a:solidFill>
              </a:rPr>
              <a:t>23/4/10</a:t>
            </a:r>
            <a:endParaRPr lang="en-GB" dirty="0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GB" dirty="0" smtClean="0">
                <a:solidFill>
                  <a:prstClr val="white">
                    <a:tint val="95000"/>
                  </a:prstClr>
                </a:solidFill>
              </a:rPr>
              <a:t>Exploring the Origin of Mass: A New Dawn</a:t>
            </a:r>
            <a:endParaRPr lang="en-GB" dirty="0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BB06-496F-4761-8A19-8D80EFA7D74C}" type="slidenum">
              <a:rPr lang="en-GB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143500"/>
            <a:ext cx="9144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prstClr val="black">
                    <a:tint val="95000"/>
                  </a:prstClr>
                </a:solidFill>
              </a:rPr>
              <a:t>23/4/10</a:t>
            </a:r>
            <a:endParaRPr lang="en-GB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GB" dirty="0" smtClean="0">
                <a:solidFill>
                  <a:prstClr val="black">
                    <a:tint val="95000"/>
                  </a:prstClr>
                </a:solidFill>
              </a:rPr>
              <a:t>Exploring the Origin of Mass: A New Dawn</a:t>
            </a:r>
            <a:endParaRPr lang="en-GB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BB06-496F-4761-8A19-8D80EFA7D74C}" type="slidenum">
              <a:rPr lang="en-GB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r">
              <a:defRPr sz="4700" b="1" cap="none" baseline="0"/>
            </a:lvl1pPr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A7924-E590-4312-9A95-7EBC816FF8DA}" type="datetimeFigureOut">
              <a:rPr lang="en-US" smtClean="0">
                <a:solidFill>
                  <a:prstClr val="white">
                    <a:tint val="95000"/>
                  </a:prstClr>
                </a:solidFill>
              </a:rPr>
              <a:pPr/>
              <a:t>2/13/2013</a:t>
            </a:fld>
            <a:endParaRPr lang="en-GB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BB06-496F-4761-8A19-8D80EFA7D74C}" type="slidenum">
              <a:rPr lang="en-GB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95000"/>
                </a:prstClr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prstClr val="black">
                    <a:tint val="95000"/>
                  </a:prstClr>
                </a:solidFill>
              </a:rPr>
              <a:t>23/4/10</a:t>
            </a:r>
            <a:endParaRPr lang="en-GB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GB" dirty="0" smtClean="0">
                <a:solidFill>
                  <a:prstClr val="black">
                    <a:tint val="95000"/>
                  </a:prstClr>
                </a:solidFill>
              </a:rPr>
              <a:t>Exploring the Origin of Mass: A New Dawn</a:t>
            </a:r>
            <a:endParaRPr lang="en-GB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BB06-496F-4761-8A19-8D80EFA7D74C}" type="slidenum">
              <a:rPr lang="en-GB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90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698990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prstClr val="black">
                    <a:tint val="95000"/>
                  </a:prstClr>
                </a:solidFill>
              </a:rPr>
              <a:t>23/4/10</a:t>
            </a:r>
            <a:endParaRPr lang="en-GB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GB" dirty="0" smtClean="0">
                <a:solidFill>
                  <a:prstClr val="black">
                    <a:tint val="95000"/>
                  </a:prstClr>
                </a:solidFill>
              </a:rPr>
              <a:t>Exploring the Origin of Mass: A New Dawn</a:t>
            </a:r>
            <a:endParaRPr lang="en-GB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BB06-496F-4761-8A19-8D80EFA7D74C}" type="slidenum">
              <a:rPr lang="en-GB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BA597E-AD47-4BA4-9C17-A46684A11CF9}" type="datetimeFigureOut">
              <a:rPr lang="en-US" smtClean="0"/>
              <a:pPr/>
              <a:t>2/13/2013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1A53A0-5412-4FC3-BF05-5B9E6E2EC44B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5" r:id="rId3"/>
    <p:sldLayoutId id="2147483688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 bwMode="ltGray">
          <a:xfrm>
            <a:off x="3" y="6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4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>
                    <a:tint val="95000"/>
                  </a:prstClr>
                </a:solidFill>
                <a:latin typeface="Corbel"/>
              </a:rPr>
              <a:t>23/4/10</a:t>
            </a:r>
            <a:endParaRPr lang="en-GB" dirty="0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7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dirty="0" smtClean="0">
                <a:solidFill>
                  <a:prstClr val="black">
                    <a:tint val="95000"/>
                  </a:prstClr>
                </a:solidFill>
                <a:latin typeface="Corbel"/>
              </a:rPr>
              <a:t>Exploring the Origin of Mass: A New Dawn</a:t>
            </a:r>
            <a:endParaRPr lang="en-GB" dirty="0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8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099BB06-496F-4761-8A19-8D80EFA7D74C}" type="slidenum">
              <a:rPr lang="en-GB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24138" y="1700213"/>
            <a:ext cx="6269037" cy="4621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Calibri" pitchFamily="34" charset="0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Calibri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Calibri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Calibri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240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 sz="2000">
          <a:solidFill>
            <a:schemeClr val="tx1"/>
          </a:solidFill>
          <a:latin typeface="Calibr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>
          <a:solidFill>
            <a:schemeClr val="tx1"/>
          </a:solidFill>
          <a:latin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 sz="1600">
          <a:solidFill>
            <a:schemeClr val="tx1"/>
          </a:solidFill>
          <a:latin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»"/>
        <a:defRPr sz="1600">
          <a:solidFill>
            <a:schemeClr val="tx1"/>
          </a:solidFill>
          <a:latin typeface="Calibri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 bwMode="ltGray">
          <a:xfrm>
            <a:off x="3" y="6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4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>
                    <a:tint val="95000"/>
                  </a:prstClr>
                </a:solidFill>
                <a:latin typeface="Corbel"/>
              </a:rPr>
              <a:t>23/4/10</a:t>
            </a:r>
            <a:endParaRPr lang="en-GB" dirty="0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7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dirty="0" smtClean="0">
                <a:solidFill>
                  <a:prstClr val="black">
                    <a:tint val="95000"/>
                  </a:prstClr>
                </a:solidFill>
                <a:latin typeface="Corbel"/>
              </a:rPr>
              <a:t>Exploring the Origin of Mass: A New Dawn</a:t>
            </a:r>
            <a:endParaRPr lang="en-GB" dirty="0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8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099BB06-496F-4761-8A19-8D80EFA7D74C}" type="slidenum">
              <a:rPr lang="en-GB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 bwMode="ltGray">
          <a:xfrm>
            <a:off x="3" y="6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4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>
                    <a:tint val="95000"/>
                  </a:prstClr>
                </a:solidFill>
                <a:latin typeface="Corbel"/>
              </a:rPr>
              <a:t>23/4/10</a:t>
            </a:r>
            <a:endParaRPr lang="en-GB" dirty="0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7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dirty="0" smtClean="0">
                <a:solidFill>
                  <a:prstClr val="black">
                    <a:tint val="95000"/>
                  </a:prstClr>
                </a:solidFill>
                <a:latin typeface="Corbel"/>
              </a:rPr>
              <a:t>Exploring the Origin of Mass: A New Dawn</a:t>
            </a:r>
            <a:endParaRPr lang="en-GB" dirty="0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8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099BB06-496F-4761-8A19-8D80EFA7D74C}" type="slidenum">
              <a:rPr lang="en-GB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mediaarchive.cern.ch/MediaArchive/Photo/Public/2001/0107014/0107014_01/0107014_01-A5-at-72-dpi.jp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gif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5" Type="http://schemas.openxmlformats.org/officeDocument/2006/relationships/image" Target="../media/image8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Relationship Id="rId14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8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91.jpeg"/><Relationship Id="rId4" Type="http://schemas.openxmlformats.org/officeDocument/2006/relationships/oleObject" Target="../embeddings/oleObject2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Microsoft_Office_Excel_97-2003_Worksheet1.xls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9.jpeg"/><Relationship Id="rId7" Type="http://schemas.openxmlformats.org/officeDocument/2006/relationships/image" Target="../media/image9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jpeg"/><Relationship Id="rId4" Type="http://schemas.openxmlformats.org/officeDocument/2006/relationships/image" Target="../media/image23.jpeg"/><Relationship Id="rId9" Type="http://schemas.openxmlformats.org/officeDocument/2006/relationships/image" Target="../media/image65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11" Type="http://schemas.openxmlformats.org/officeDocument/2006/relationships/image" Target="../media/image25.jpe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4.xml"/><Relationship Id="rId1" Type="http://schemas.openxmlformats.org/officeDocument/2006/relationships/video" Target="file:///C:\Users\Tony\Videos\GoLHCGoGU.wmv" TargetMode="External"/><Relationship Id="rId6" Type="http://schemas.openxmlformats.org/officeDocument/2006/relationships/image" Target="../media/image31.png"/><Relationship Id="rId5" Type="http://schemas.openxmlformats.org/officeDocument/2006/relationships/image" Target="../media/image29.wmf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4759"/>
            <a:ext cx="9144000" cy="1470025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chemeClr val="tx1"/>
                </a:solidFill>
              </a:rPr>
              <a:t>July Revolution 2012: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 Higgs </a:t>
            </a:r>
            <a:r>
              <a:rPr lang="en-GB" sz="2200" dirty="0" smtClean="0"/>
              <a:t>(or something like it) </a:t>
            </a:r>
            <a:r>
              <a:rPr lang="en-GB" dirty="0" smtClean="0"/>
              <a:t>discovery at the LHC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131840" y="1484784"/>
            <a:ext cx="3888432" cy="3240360"/>
          </a:xfrm>
        </p:spPr>
        <p:txBody>
          <a:bodyPr>
            <a:noAutofit/>
          </a:bodyPr>
          <a:lstStyle/>
          <a:p>
            <a:pPr marL="457200" indent="-45720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n-GB" sz="4000" dirty="0" smtClean="0"/>
              <a:t>Theory</a:t>
            </a:r>
          </a:p>
          <a:p>
            <a:pPr marL="457200" indent="-45720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n-GB" sz="4000" dirty="0" smtClean="0"/>
              <a:t>Machine</a:t>
            </a:r>
          </a:p>
          <a:p>
            <a:pPr marL="457200" indent="-45720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n-GB" sz="4000" dirty="0" smtClean="0"/>
              <a:t>Experiment</a:t>
            </a:r>
          </a:p>
          <a:p>
            <a:pPr marL="457200" indent="-457200" eaLnBrk="1" hangingPunct="1">
              <a:lnSpc>
                <a:spcPct val="90000"/>
              </a:lnSpc>
            </a:pPr>
            <a:r>
              <a:rPr lang="en-GB" sz="4000" dirty="0" smtClean="0"/>
              <a:t>	(Glasgow Role)</a:t>
            </a:r>
          </a:p>
          <a:p>
            <a:pPr marL="457200" indent="-457200" eaLnBrk="1" hangingPunct="1">
              <a:lnSpc>
                <a:spcPct val="90000"/>
              </a:lnSpc>
            </a:pPr>
            <a:r>
              <a:rPr lang="en-GB" sz="4000" dirty="0" smtClean="0"/>
              <a:t>	</a:t>
            </a:r>
          </a:p>
          <a:p>
            <a:pPr marL="457200" indent="-457200" eaLnBrk="1" hangingPunct="1">
              <a:lnSpc>
                <a:spcPct val="90000"/>
              </a:lnSpc>
            </a:pPr>
            <a:r>
              <a:rPr lang="en-GB" sz="4000" dirty="0" smtClean="0"/>
              <a:t>	Q&amp;A</a:t>
            </a:r>
          </a:p>
        </p:txBody>
      </p:sp>
      <p:pic>
        <p:nvPicPr>
          <p:cNvPr id="7172" name="Picture 5" descr="0107014_01-A5-at-72-dpi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484784"/>
            <a:ext cx="266382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3" name="Oval 6"/>
          <p:cNvSpPr>
            <a:spLocks noChangeArrowheads="1"/>
          </p:cNvSpPr>
          <p:nvPr/>
        </p:nvSpPr>
        <p:spPr bwMode="auto">
          <a:xfrm>
            <a:off x="467420" y="2421409"/>
            <a:ext cx="2305050" cy="10795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74" name="TextBox 6"/>
          <p:cNvSpPr txBox="1">
            <a:spLocks noChangeArrowheads="1"/>
          </p:cNvSpPr>
          <p:nvPr/>
        </p:nvSpPr>
        <p:spPr bwMode="auto">
          <a:xfrm>
            <a:off x="0" y="6488668"/>
            <a:ext cx="35189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Professor</a:t>
            </a:r>
            <a:r>
              <a:rPr lang="en-US" dirty="0" smtClean="0"/>
              <a:t>,</a:t>
            </a:r>
            <a:r>
              <a:rPr lang="en-US" sz="1800" dirty="0" smtClean="0"/>
              <a:t> </a:t>
            </a:r>
            <a:r>
              <a:rPr lang="en-US" sz="1800" dirty="0"/>
              <a:t>University of Glasgow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>
            <a:lum/>
          </a:blip>
          <a:srcRect/>
          <a:stretch>
            <a:fillRect/>
          </a:stretch>
        </p:blipFill>
        <p:spPr bwMode="auto">
          <a:xfrm>
            <a:off x="5456046" y="5589240"/>
            <a:ext cx="2500330" cy="914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243034" y="5446739"/>
            <a:ext cx="2828900" cy="911225"/>
          </a:xfrm>
          <a:prstGeom prst="rect">
            <a:avLst/>
          </a:prstGeom>
        </p:spPr>
        <p:txBody>
          <a:bodyPr vert="horz" lIns="118872" tIns="0" rIns="45720" bIns="0" rtlCol="0" anchor="b"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0AD00"/>
              </a:buClr>
              <a:buSzPct val="80000"/>
              <a:buFont typeface="Wingdings 2"/>
              <a:buNone/>
              <a:defRPr/>
            </a:pPr>
            <a:r>
              <a:rPr lang="en-GB" sz="4000" dirty="0" smtClean="0">
                <a:solidFill>
                  <a:srgbClr val="FFFFFF"/>
                </a:solidFill>
                <a:latin typeface="Corbel"/>
              </a:rPr>
              <a:t>Tony Doyle</a:t>
            </a:r>
            <a:endParaRPr lang="en-US" sz="4000" dirty="0">
              <a:solidFill>
                <a:srgbClr val="FFFFFF"/>
              </a:solidFill>
              <a:latin typeface="Corbel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21488" y="5589240"/>
            <a:ext cx="870992" cy="870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71414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2. MACHINE</a:t>
            </a:r>
            <a:r>
              <a:rPr lang="en-US" dirty="0" smtClean="0">
                <a:latin typeface="+mn-lt"/>
              </a:rPr>
              <a:t/>
            </a:r>
            <a:br>
              <a:rPr lang="en-US" dirty="0" smtClean="0">
                <a:latin typeface="+mn-lt"/>
              </a:rPr>
            </a:br>
            <a:r>
              <a:rPr lang="en-US" dirty="0" smtClean="0">
                <a:latin typeface="+mn-lt"/>
              </a:rPr>
              <a:t>Particle Colliders </a:t>
            </a:r>
          </a:p>
        </p:txBody>
      </p:sp>
      <p:pic>
        <p:nvPicPr>
          <p:cNvPr id="10" name="Content Placeholder 9" descr="image-31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262051"/>
            <a:ext cx="363218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625410" y="5976959"/>
            <a:ext cx="401859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2800" dirty="0" smtClean="0">
                <a:latin typeface="+mn-lt"/>
              </a:rPr>
              <a:t>highest resolution? (LHC)</a:t>
            </a:r>
            <a:endParaRPr lang="en-US" sz="2800" dirty="0">
              <a:latin typeface="+mn-lt"/>
            </a:endParaRPr>
          </a:p>
        </p:txBody>
      </p:sp>
      <p:pic>
        <p:nvPicPr>
          <p:cNvPr id="22" name="Picture 21" descr="image-4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57752" y="1357298"/>
            <a:ext cx="3857652" cy="4873085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5786446" y="2214555"/>
            <a:ext cx="1143008" cy="121444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620713"/>
            <a:ext cx="8893175" cy="3960812"/>
          </a:xfrm>
        </p:spPr>
        <p:txBody>
          <a:bodyPr/>
          <a:lstStyle/>
          <a:p>
            <a:pPr eaLnBrk="1" hangingPunct="1"/>
            <a:r>
              <a:rPr lang="en-GB" dirty="0" smtClean="0">
                <a:ea typeface="ＭＳ Ｐゴシック" pitchFamily="34" charset="-128"/>
              </a:rPr>
              <a:t>20 member states</a:t>
            </a:r>
          </a:p>
          <a:p>
            <a:pPr lvl="1" eaLnBrk="1" hangingPunct="1"/>
            <a:r>
              <a:rPr lang="en-GB" dirty="0" smtClean="0">
                <a:ea typeface="ＭＳ Ｐゴシック" pitchFamily="34" charset="-128"/>
              </a:rPr>
              <a:t>Big 4: Germany, UK, France, Italy - 60%</a:t>
            </a:r>
          </a:p>
          <a:p>
            <a:pPr lvl="1" eaLnBrk="1" hangingPunct="1"/>
            <a:r>
              <a:rPr lang="en-GB" dirty="0" smtClean="0">
                <a:ea typeface="ＭＳ Ｐゴシック" pitchFamily="34" charset="-128"/>
              </a:rPr>
              <a:t>+ associates: USA, Russia, China, India…</a:t>
            </a:r>
          </a:p>
          <a:p>
            <a:pPr eaLnBrk="1" hangingPunct="1"/>
            <a:r>
              <a:rPr lang="en-GB" dirty="0" smtClean="0">
                <a:ea typeface="ＭＳ Ｐゴシック" pitchFamily="34" charset="-128"/>
              </a:rPr>
              <a:t>2500 staff (78 permanent research physicists),</a:t>
            </a:r>
          </a:p>
          <a:p>
            <a:pPr eaLnBrk="1" hangingPunct="1"/>
            <a:r>
              <a:rPr lang="en-GB" dirty="0" smtClean="0">
                <a:ea typeface="ＭＳ Ｐゴシック" pitchFamily="34" charset="-128"/>
              </a:rPr>
              <a:t>8970 users</a:t>
            </a:r>
          </a:p>
          <a:p>
            <a:pPr eaLnBrk="1" hangingPunct="1"/>
            <a:r>
              <a:rPr lang="en-GB" dirty="0" smtClean="0">
                <a:ea typeface="ＭＳ Ｐゴシック" pitchFamily="34" charset="-128"/>
              </a:rPr>
              <a:t>562 Universities/Institutes</a:t>
            </a:r>
          </a:p>
          <a:p>
            <a:pPr eaLnBrk="1" hangingPunct="1"/>
            <a:r>
              <a:rPr lang="en-GB" dirty="0" smtClean="0">
                <a:ea typeface="ＭＳ Ｐゴシック" pitchFamily="34" charset="-128"/>
              </a:rPr>
              <a:t>50+ experiments – 4 big LHC experiments</a:t>
            </a:r>
          </a:p>
        </p:txBody>
      </p:sp>
      <p:sp>
        <p:nvSpPr>
          <p:cNvPr id="9218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34" charset="0"/>
                <a:ea typeface="ＭＳ Ｐゴシック" pitchFamily="34" charset="-128"/>
              </a:rPr>
              <a:t>Chris Parkes, University of Glasgow	 IOP, Royal Society Edinburgh, March 2010</a:t>
            </a:r>
          </a:p>
        </p:txBody>
      </p:sp>
      <p:sp>
        <p:nvSpPr>
          <p:cNvPr id="9219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CA30196D-0E15-439F-B37C-0EF0BE2A463D}" type="slidenum">
              <a:rPr lang="en-GB">
                <a:latin typeface="Arial" pitchFamily="34" charset="0"/>
                <a:ea typeface="ＭＳ Ｐゴシック" pitchFamily="34" charset="-128"/>
              </a:rPr>
              <a:pPr/>
              <a:t>11</a:t>
            </a:fld>
            <a:endParaRPr lang="en-GB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922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43408"/>
            <a:ext cx="8229600" cy="1143000"/>
          </a:xfrm>
        </p:spPr>
        <p:txBody>
          <a:bodyPr/>
          <a:lstStyle/>
          <a:p>
            <a:pPr eaLnBrk="1" hangingPunct="1"/>
            <a:r>
              <a:rPr lang="en-GB" sz="4000" dirty="0" smtClean="0">
                <a:ea typeface="ＭＳ Ｐゴシック" pitchFamily="34" charset="-128"/>
              </a:rPr>
              <a:t>CERN</a:t>
            </a:r>
          </a:p>
        </p:txBody>
      </p:sp>
      <p:pic>
        <p:nvPicPr>
          <p:cNvPr id="9222" name="Picture 5"/>
          <p:cNvPicPr>
            <a:picLocks noChangeAspect="1" noChangeArrowheads="1"/>
          </p:cNvPicPr>
          <p:nvPr/>
        </p:nvPicPr>
        <p:blipFill>
          <a:blip r:embed="rId3" cstate="print"/>
          <a:srcRect l="3123" t="55832" r="3123" b="1648"/>
          <a:stretch>
            <a:fillRect/>
          </a:stretch>
        </p:blipFill>
        <p:spPr bwMode="auto">
          <a:xfrm>
            <a:off x="0" y="4768850"/>
            <a:ext cx="6337300" cy="20891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9223" name="Picture 8" descr="&lt;p&gt;Some of the galaxy of speakers, left to right: Rolf Heuer, Leon Lederman, Lyn Evans, Jerome Friedman, Burton Richter, Gerardus 't Hooft, Sheldon Glashow, Martinus Veltman and David Gross. &lt;/p&gt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575" y="4797425"/>
            <a:ext cx="5940425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4" name="Text Box 9"/>
          <p:cNvSpPr txBox="1">
            <a:spLocks noChangeArrowheads="1"/>
          </p:cNvSpPr>
          <p:nvPr/>
        </p:nvSpPr>
        <p:spPr bwMode="auto">
          <a:xfrm>
            <a:off x="3892550" y="5876925"/>
            <a:ext cx="4979988" cy="82232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50 years of SPS – December 2009,</a:t>
            </a:r>
          </a:p>
          <a:p>
            <a:r>
              <a:rPr lang="en-GB">
                <a:solidFill>
                  <a:schemeClr val="bg1"/>
                </a:solidFill>
              </a:rPr>
              <a:t>Included 13 Nobel prize winners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" y="864121"/>
            <a:ext cx="9036496" cy="62372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dirty="0" smtClean="0">
                <a:ea typeface="ＭＳ Ｐゴシック" pitchFamily="34" charset="-128"/>
              </a:rPr>
              <a:t>S</a:t>
            </a:r>
            <a:r>
              <a:rPr lang="en-GB" dirty="0" smtClean="0">
                <a:solidFill>
                  <a:schemeClr val="tx1"/>
                </a:solidFill>
                <a:ea typeface="ＭＳ Ｐゴシック" pitchFamily="34" charset="-128"/>
              </a:rPr>
              <a:t>implified concept….</a:t>
            </a:r>
          </a:p>
          <a:p>
            <a:pPr eaLnBrk="1" hangingPunct="1">
              <a:lnSpc>
                <a:spcPct val="90000"/>
              </a:lnSpc>
            </a:pPr>
            <a:r>
              <a:rPr lang="en-GB" dirty="0" smtClean="0">
                <a:solidFill>
                  <a:schemeClr val="tx1"/>
                </a:solidFill>
                <a:ea typeface="ＭＳ Ｐゴシック" pitchFamily="34" charset="-128"/>
              </a:rPr>
              <a:t>CERN </a:t>
            </a:r>
            <a:r>
              <a:rPr lang="en-GB" dirty="0" smtClean="0">
                <a:ea typeface="ＭＳ Ｐゴシック" pitchFamily="34" charset="-128"/>
              </a:rPr>
              <a:t>– provides accelerator, infrastructure</a:t>
            </a:r>
          </a:p>
          <a:p>
            <a:pPr lvl="1" eaLnBrk="1" hangingPunct="1">
              <a:lnSpc>
                <a:spcPct val="90000"/>
              </a:lnSpc>
            </a:pPr>
            <a:r>
              <a:rPr lang="en-GB" dirty="0" smtClean="0">
                <a:ea typeface="ＭＳ Ｐゴシック" pitchFamily="34" charset="-128"/>
              </a:rPr>
              <a:t>24/7, with say 3 month winter accelerator shutdown</a:t>
            </a:r>
          </a:p>
          <a:p>
            <a:pPr eaLnBrk="1" hangingPunct="1">
              <a:lnSpc>
                <a:spcPct val="90000"/>
              </a:lnSpc>
            </a:pPr>
            <a:r>
              <a:rPr lang="en-GB" dirty="0" smtClean="0">
                <a:solidFill>
                  <a:schemeClr val="tx1"/>
                </a:solidFill>
                <a:ea typeface="ＭＳ Ｐゴシック" pitchFamily="34" charset="-128"/>
              </a:rPr>
              <a:t>Users</a:t>
            </a:r>
            <a:r>
              <a:rPr lang="en-GB" dirty="0" smtClean="0">
                <a:ea typeface="ＭＳ Ｐゴシック" pitchFamily="34" charset="-128"/>
              </a:rPr>
              <a:t> – design, construct, operate, analyse data from experiments</a:t>
            </a:r>
          </a:p>
          <a:p>
            <a:pPr lvl="1" eaLnBrk="1" hangingPunct="1">
              <a:lnSpc>
                <a:spcPct val="90000"/>
              </a:lnSpc>
            </a:pPr>
            <a:r>
              <a:rPr lang="en-GB" dirty="0" smtClean="0">
                <a:ea typeface="ＭＳ Ｐゴシック" pitchFamily="34" charset="-128"/>
              </a:rPr>
              <a:t>Form experimental collaborations (600-3000 physicists)</a:t>
            </a:r>
          </a:p>
          <a:p>
            <a:pPr lvl="2" eaLnBrk="1" hangingPunct="1">
              <a:lnSpc>
                <a:spcPct val="90000"/>
              </a:lnSpc>
            </a:pPr>
            <a:r>
              <a:rPr lang="en-GB" dirty="0" smtClean="0">
                <a:ea typeface="ＭＳ Ｐゴシック" pitchFamily="34" charset="-128"/>
              </a:rPr>
              <a:t>Develop organisational structure: spokesperson,               technical co-ordinator, project leaders for components…</a:t>
            </a:r>
          </a:p>
          <a:p>
            <a:pPr lvl="1" eaLnBrk="1" hangingPunct="1">
              <a:lnSpc>
                <a:spcPct val="90000"/>
              </a:lnSpc>
            </a:pPr>
            <a:r>
              <a:rPr lang="en-GB" dirty="0" smtClean="0">
                <a:ea typeface="ＭＳ Ｐゴシック" pitchFamily="34" charset="-128"/>
              </a:rPr>
              <a:t>Contribute to detector</a:t>
            </a:r>
          </a:p>
          <a:p>
            <a:pPr lvl="1" eaLnBrk="1" hangingPunct="1">
              <a:lnSpc>
                <a:spcPct val="90000"/>
              </a:lnSpc>
            </a:pPr>
            <a:r>
              <a:rPr lang="en-GB" dirty="0" smtClean="0">
                <a:ea typeface="ＭＳ Ｐゴシック" pitchFamily="34" charset="-128"/>
              </a:rPr>
              <a:t>Members of collaboration can analyse any data produced </a:t>
            </a:r>
          </a:p>
          <a:p>
            <a:pPr lvl="2" eaLnBrk="1" hangingPunct="1">
              <a:lnSpc>
                <a:spcPct val="90000"/>
              </a:lnSpc>
            </a:pPr>
            <a:r>
              <a:rPr lang="en-GB" dirty="0" smtClean="0">
                <a:ea typeface="ＭＳ Ｐゴシック" pitchFamily="34" charset="-128"/>
              </a:rPr>
              <a:t>Papers approved by and carry names of whole collaboration</a:t>
            </a:r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43408"/>
            <a:ext cx="8229600" cy="1143000"/>
          </a:xfrm>
        </p:spPr>
        <p:txBody>
          <a:bodyPr/>
          <a:lstStyle/>
          <a:p>
            <a:pPr eaLnBrk="1" hangingPunct="1"/>
            <a:r>
              <a:rPr lang="en-GB" sz="4000" dirty="0" smtClean="0">
                <a:ea typeface="ＭＳ Ｐゴシック" pitchFamily="34" charset="-128"/>
              </a:rPr>
              <a:t>Organisation/Operation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Text Box 4"/>
          <p:cNvSpPr txBox="1">
            <a:spLocks noChangeArrowheads="1"/>
          </p:cNvSpPr>
          <p:nvPr/>
        </p:nvSpPr>
        <p:spPr bwMode="auto">
          <a:xfrm>
            <a:off x="457200" y="-24"/>
            <a:ext cx="8305800" cy="6555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4400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Synchrotron Particle Accelerators</a:t>
            </a:r>
          </a:p>
          <a:p>
            <a:pPr algn="ctr">
              <a:spcBef>
                <a:spcPct val="50000"/>
              </a:spcBef>
            </a:pPr>
            <a:endParaRPr lang="en-GB" sz="1400" dirty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  <a:p>
            <a:pPr>
              <a:spcBef>
                <a:spcPct val="50000"/>
              </a:spcBef>
            </a:pPr>
            <a:r>
              <a:rPr lang="en-GB" dirty="0">
                <a:latin typeface="Calibri" pitchFamily="34" charset="0"/>
              </a:rPr>
              <a:t>Lorentz force		</a:t>
            </a:r>
            <a:r>
              <a:rPr lang="en-GB" b="1" i="1" dirty="0">
                <a:latin typeface="Calibri" pitchFamily="34" charset="0"/>
              </a:rPr>
              <a:t>F</a:t>
            </a:r>
            <a:r>
              <a:rPr lang="en-GB" i="1" dirty="0">
                <a:latin typeface="Calibri" pitchFamily="34" charset="0"/>
              </a:rPr>
              <a:t> = q(</a:t>
            </a:r>
            <a:r>
              <a:rPr lang="en-GB" b="1" i="1" dirty="0">
                <a:latin typeface="Calibri" pitchFamily="34" charset="0"/>
              </a:rPr>
              <a:t>E</a:t>
            </a:r>
            <a:r>
              <a:rPr lang="en-GB" i="1" dirty="0">
                <a:latin typeface="Calibri" pitchFamily="34" charset="0"/>
              </a:rPr>
              <a:t> + </a:t>
            </a:r>
            <a:r>
              <a:rPr lang="en-GB" b="1" i="1" dirty="0">
                <a:latin typeface="Calibri" pitchFamily="34" charset="0"/>
              </a:rPr>
              <a:t>v </a:t>
            </a:r>
            <a:r>
              <a:rPr lang="en-US" i="1" dirty="0">
                <a:latin typeface="Calibri" pitchFamily="34" charset="0"/>
                <a:cs typeface="Arial" charset="0"/>
              </a:rPr>
              <a:t>×</a:t>
            </a:r>
            <a:r>
              <a:rPr lang="en-GB" i="1" dirty="0">
                <a:latin typeface="Calibri" pitchFamily="34" charset="0"/>
              </a:rPr>
              <a:t> </a:t>
            </a:r>
            <a:r>
              <a:rPr lang="en-GB" b="1" i="1" dirty="0">
                <a:latin typeface="Calibri" pitchFamily="34" charset="0"/>
              </a:rPr>
              <a:t>B</a:t>
            </a:r>
            <a:r>
              <a:rPr lang="en-GB" i="1" dirty="0">
                <a:latin typeface="Calibri" pitchFamily="34" charset="0"/>
              </a:rPr>
              <a:t>)</a:t>
            </a:r>
            <a:r>
              <a:rPr lang="en-GB" dirty="0">
                <a:latin typeface="Calibri" pitchFamily="34" charset="0"/>
              </a:rPr>
              <a:t>			note </a:t>
            </a:r>
            <a:r>
              <a:rPr lang="en-GB" b="1" i="1" dirty="0">
                <a:latin typeface="Calibri" pitchFamily="34" charset="0"/>
              </a:rPr>
              <a:t>v</a:t>
            </a:r>
            <a:r>
              <a:rPr lang="en-GB" i="1" dirty="0">
                <a:latin typeface="Calibri" pitchFamily="34" charset="0"/>
              </a:rPr>
              <a:t> = </a:t>
            </a:r>
            <a:r>
              <a:rPr lang="en-GB" i="1" dirty="0" err="1">
                <a:latin typeface="Calibri" pitchFamily="34" charset="0"/>
              </a:rPr>
              <a:t>d</a:t>
            </a:r>
            <a:r>
              <a:rPr lang="en-GB" b="1" i="1" dirty="0" err="1">
                <a:latin typeface="Calibri" pitchFamily="34" charset="0"/>
              </a:rPr>
              <a:t>r</a:t>
            </a:r>
            <a:r>
              <a:rPr lang="en-GB" i="1" dirty="0" err="1">
                <a:latin typeface="Calibri" pitchFamily="34" charset="0"/>
              </a:rPr>
              <a:t>/dt</a:t>
            </a:r>
            <a:endParaRPr lang="en-GB" i="1" dirty="0">
              <a:latin typeface="Calibri" pitchFamily="34" charset="0"/>
            </a:endParaRPr>
          </a:p>
          <a:p>
            <a:pPr>
              <a:spcBef>
                <a:spcPct val="50000"/>
              </a:spcBef>
            </a:pPr>
            <a:r>
              <a:rPr lang="en-GB" dirty="0">
                <a:latin typeface="Calibri" pitchFamily="34" charset="0"/>
              </a:rPr>
              <a:t>Energy gain = </a:t>
            </a:r>
            <a:r>
              <a:rPr lang="en-GB" i="1" dirty="0">
                <a:latin typeface="Calibri" pitchFamily="34" charset="0"/>
                <a:cs typeface="Times New Roman" pitchFamily="18" charset="0"/>
              </a:rPr>
              <a:t>∫ </a:t>
            </a:r>
            <a:r>
              <a:rPr lang="en-GB" b="1" i="1" dirty="0" err="1">
                <a:latin typeface="Calibri" pitchFamily="34" charset="0"/>
                <a:cs typeface="Times New Roman" pitchFamily="18" charset="0"/>
              </a:rPr>
              <a:t>F</a:t>
            </a:r>
            <a:r>
              <a:rPr lang="en-GB" i="1" dirty="0" err="1">
                <a:latin typeface="Calibri" pitchFamily="34" charset="0"/>
                <a:cs typeface="Times New Roman" pitchFamily="18" charset="0"/>
              </a:rPr>
              <a:t>.d</a:t>
            </a:r>
            <a:r>
              <a:rPr lang="en-GB" b="1" i="1" dirty="0" err="1">
                <a:latin typeface="Calibri" pitchFamily="34" charset="0"/>
                <a:cs typeface="Times New Roman" pitchFamily="18" charset="0"/>
              </a:rPr>
              <a:t>r</a:t>
            </a:r>
            <a:r>
              <a:rPr lang="en-GB" b="1" i="1" dirty="0">
                <a:latin typeface="Calibri" pitchFamily="34" charset="0"/>
                <a:cs typeface="Times New Roman" pitchFamily="18" charset="0"/>
              </a:rPr>
              <a:t> </a:t>
            </a:r>
            <a:r>
              <a:rPr lang="en-GB" i="1" dirty="0">
                <a:latin typeface="Calibri" pitchFamily="34" charset="0"/>
                <a:cs typeface="Times New Roman" pitchFamily="18" charset="0"/>
              </a:rPr>
              <a:t>= q ∫ </a:t>
            </a:r>
            <a:r>
              <a:rPr lang="en-GB" b="1" i="1" dirty="0" err="1">
                <a:latin typeface="Calibri" pitchFamily="34" charset="0"/>
                <a:cs typeface="Times New Roman" pitchFamily="18" charset="0"/>
              </a:rPr>
              <a:t>E</a:t>
            </a:r>
            <a:r>
              <a:rPr lang="en-GB" i="1" dirty="0" err="1">
                <a:latin typeface="Calibri" pitchFamily="34" charset="0"/>
                <a:cs typeface="Times New Roman" pitchFamily="18" charset="0"/>
              </a:rPr>
              <a:t>.d</a:t>
            </a:r>
            <a:r>
              <a:rPr lang="en-GB" b="1" i="1" dirty="0" err="1">
                <a:latin typeface="Calibri" pitchFamily="34" charset="0"/>
                <a:cs typeface="Times New Roman" pitchFamily="18" charset="0"/>
              </a:rPr>
              <a:t>r</a:t>
            </a:r>
            <a:r>
              <a:rPr lang="en-GB" i="1" dirty="0">
                <a:latin typeface="Calibri" pitchFamily="34" charset="0"/>
                <a:cs typeface="Times New Roman" pitchFamily="18" charset="0"/>
              </a:rPr>
              <a:t> + </a:t>
            </a:r>
            <a:r>
              <a:rPr lang="en-GB" i="1" dirty="0" err="1">
                <a:latin typeface="Calibri" pitchFamily="34" charset="0"/>
                <a:cs typeface="Times New Roman" pitchFamily="18" charset="0"/>
              </a:rPr>
              <a:t>d</a:t>
            </a:r>
            <a:r>
              <a:rPr lang="en-GB" b="1" i="1" dirty="0" err="1">
                <a:latin typeface="Calibri" pitchFamily="34" charset="0"/>
                <a:cs typeface="Times New Roman" pitchFamily="18" charset="0"/>
              </a:rPr>
              <a:t>r</a:t>
            </a:r>
            <a:r>
              <a:rPr lang="en-GB" i="1" dirty="0" err="1">
                <a:latin typeface="Calibri" pitchFamily="34" charset="0"/>
                <a:cs typeface="Times New Roman" pitchFamily="18" charset="0"/>
              </a:rPr>
              <a:t>/dt</a:t>
            </a:r>
            <a:r>
              <a:rPr lang="en-GB" i="1" dirty="0">
                <a:latin typeface="Calibri" pitchFamily="34" charset="0"/>
                <a:cs typeface="Times New Roman" pitchFamily="18" charset="0"/>
              </a:rPr>
              <a:t> </a:t>
            </a:r>
            <a:r>
              <a:rPr lang="en-US" i="1" dirty="0">
                <a:latin typeface="Calibri" pitchFamily="34" charset="0"/>
                <a:cs typeface="Arial" charset="0"/>
              </a:rPr>
              <a:t>× </a:t>
            </a:r>
            <a:r>
              <a:rPr lang="en-GB" b="1" i="1" dirty="0">
                <a:latin typeface="Calibri" pitchFamily="34" charset="0"/>
                <a:cs typeface="Times New Roman" pitchFamily="18" charset="0"/>
              </a:rPr>
              <a:t>B</a:t>
            </a:r>
            <a:r>
              <a:rPr lang="en-GB" i="1" dirty="0">
                <a:latin typeface="Calibri" pitchFamily="34" charset="0"/>
                <a:cs typeface="Times New Roman" pitchFamily="18" charset="0"/>
              </a:rPr>
              <a:t> . </a:t>
            </a:r>
            <a:r>
              <a:rPr lang="en-GB" b="1" i="1" dirty="0" err="1">
                <a:latin typeface="Calibri" pitchFamily="34" charset="0"/>
                <a:cs typeface="Times New Roman" pitchFamily="18" charset="0"/>
              </a:rPr>
              <a:t>dr</a:t>
            </a:r>
            <a:r>
              <a:rPr lang="en-GB" i="1" dirty="0">
                <a:latin typeface="Calibri" pitchFamily="34" charset="0"/>
                <a:cs typeface="Times New Roman" pitchFamily="18" charset="0"/>
              </a:rPr>
              <a:t> = </a:t>
            </a:r>
            <a:r>
              <a:rPr lang="en-GB" i="1" dirty="0" err="1">
                <a:latin typeface="Calibri" pitchFamily="34" charset="0"/>
                <a:cs typeface="Times New Roman" pitchFamily="18" charset="0"/>
              </a:rPr>
              <a:t>qV</a:t>
            </a:r>
            <a:r>
              <a:rPr lang="en-GB" dirty="0">
                <a:latin typeface="Calibri" pitchFamily="34" charset="0"/>
                <a:cs typeface="Times New Roman" pitchFamily="18" charset="0"/>
              </a:rPr>
              <a:t>	</a:t>
            </a:r>
            <a:r>
              <a:rPr lang="en-GB" sz="1600" dirty="0">
                <a:latin typeface="Calibri" pitchFamily="34" charset="0"/>
                <a:cs typeface="Times New Roman" pitchFamily="18" charset="0"/>
              </a:rPr>
              <a:t>add energy by voltage drop</a:t>
            </a:r>
          </a:p>
          <a:p>
            <a:pPr>
              <a:spcBef>
                <a:spcPct val="50000"/>
              </a:spcBef>
            </a:pPr>
            <a:r>
              <a:rPr lang="en-GB" sz="1600" dirty="0">
                <a:latin typeface="Calibri" pitchFamily="34" charset="0"/>
              </a:rPr>
              <a:t>Economic solution:</a:t>
            </a:r>
          </a:p>
          <a:p>
            <a:pPr>
              <a:spcBef>
                <a:spcPct val="50000"/>
              </a:spcBef>
            </a:pPr>
            <a:endParaRPr lang="en-GB" sz="1600" dirty="0">
              <a:latin typeface="Calibri" pitchFamily="34" charset="0"/>
            </a:endParaRPr>
          </a:p>
          <a:p>
            <a:pPr>
              <a:spcBef>
                <a:spcPct val="50000"/>
              </a:spcBef>
            </a:pPr>
            <a:endParaRPr lang="en-GB" sz="1600" dirty="0">
              <a:latin typeface="Calibri" pitchFamily="34" charset="0"/>
            </a:endParaRPr>
          </a:p>
          <a:p>
            <a:pPr>
              <a:spcBef>
                <a:spcPct val="50000"/>
              </a:spcBef>
            </a:pPr>
            <a:endParaRPr lang="en-GB" sz="1600" dirty="0">
              <a:latin typeface="Calibri" pitchFamily="34" charset="0"/>
            </a:endParaRPr>
          </a:p>
          <a:p>
            <a:pPr>
              <a:spcBef>
                <a:spcPct val="50000"/>
              </a:spcBef>
            </a:pPr>
            <a:endParaRPr lang="en-GB" sz="1600" dirty="0">
              <a:latin typeface="Calibri" pitchFamily="34" charset="0"/>
            </a:endParaRPr>
          </a:p>
          <a:p>
            <a:pPr>
              <a:spcBef>
                <a:spcPct val="50000"/>
              </a:spcBef>
            </a:pPr>
            <a:endParaRPr lang="en-GB" sz="1600" dirty="0">
              <a:latin typeface="Calibri" pitchFamily="34" charset="0"/>
            </a:endParaRPr>
          </a:p>
          <a:p>
            <a:pPr>
              <a:spcBef>
                <a:spcPct val="50000"/>
              </a:spcBef>
            </a:pPr>
            <a:r>
              <a:rPr lang="en-GB" sz="1600" i="1" dirty="0">
                <a:latin typeface="Calibri" pitchFamily="34" charset="0"/>
              </a:rPr>
              <a:t>						</a:t>
            </a:r>
          </a:p>
          <a:p>
            <a:pPr>
              <a:spcBef>
                <a:spcPct val="50000"/>
              </a:spcBef>
            </a:pPr>
            <a:endParaRPr lang="en-GB" sz="1600" i="1" dirty="0">
              <a:solidFill>
                <a:srgbClr val="FF0000"/>
              </a:solidFill>
              <a:latin typeface="Calibri" pitchFamily="34" charset="0"/>
            </a:endParaRPr>
          </a:p>
          <a:p>
            <a:r>
              <a:rPr lang="en-GB" sz="2000" dirty="0">
                <a:solidFill>
                  <a:schemeClr val="accent2"/>
                </a:solidFill>
                <a:latin typeface="Calibri" pitchFamily="34" charset="0"/>
              </a:rPr>
              <a:t>The synchrotron</a:t>
            </a:r>
          </a:p>
          <a:p>
            <a:pPr>
              <a:buFontTx/>
              <a:buChar char="•"/>
            </a:pPr>
            <a:r>
              <a:rPr lang="en-GB" sz="1600" dirty="0">
                <a:latin typeface="Calibri" pitchFamily="34" charset="0"/>
              </a:rPr>
              <a:t>	pulse of particles accelerated by </a:t>
            </a:r>
            <a:r>
              <a:rPr lang="en-GB" sz="1600" i="1" dirty="0">
                <a:latin typeface="Calibri" pitchFamily="34" charset="0"/>
              </a:rPr>
              <a:t>E</a:t>
            </a:r>
            <a:r>
              <a:rPr lang="en-GB" sz="1600" dirty="0">
                <a:latin typeface="Calibri" pitchFamily="34" charset="0"/>
              </a:rPr>
              <a:t>-field</a:t>
            </a:r>
          </a:p>
          <a:p>
            <a:pPr>
              <a:buFontTx/>
              <a:buChar char="•"/>
            </a:pPr>
            <a:r>
              <a:rPr lang="en-GB" sz="1600" dirty="0">
                <a:latin typeface="Calibri" pitchFamily="34" charset="0"/>
              </a:rPr>
              <a:t>	bend round circle. Accelerate again (get the phase right!!)</a:t>
            </a:r>
          </a:p>
          <a:p>
            <a:pPr>
              <a:buFontTx/>
              <a:buChar char="•"/>
            </a:pPr>
            <a:r>
              <a:rPr lang="en-GB" sz="1600" dirty="0">
                <a:latin typeface="Calibri" pitchFamily="34" charset="0"/>
              </a:rPr>
              <a:t>	keep radius constant. Increase </a:t>
            </a:r>
            <a:r>
              <a:rPr lang="en-GB" sz="1600" i="1" dirty="0">
                <a:latin typeface="Calibri" pitchFamily="34" charset="0"/>
              </a:rPr>
              <a:t>B</a:t>
            </a:r>
            <a:r>
              <a:rPr lang="en-GB" sz="1600" dirty="0">
                <a:latin typeface="Calibri" pitchFamily="34" charset="0"/>
              </a:rPr>
              <a:t> a little each pass as </a:t>
            </a:r>
            <a:r>
              <a:rPr lang="en-GB" sz="1600" i="1" dirty="0">
                <a:latin typeface="Calibri" pitchFamily="34" charset="0"/>
              </a:rPr>
              <a:t>p</a:t>
            </a:r>
            <a:r>
              <a:rPr lang="en-GB" sz="1600" dirty="0">
                <a:latin typeface="Calibri" pitchFamily="34" charset="0"/>
              </a:rPr>
              <a:t> increases</a:t>
            </a:r>
          </a:p>
          <a:p>
            <a:pPr>
              <a:buFontTx/>
              <a:buChar char="•"/>
            </a:pPr>
            <a:r>
              <a:rPr lang="en-GB" sz="1600" dirty="0">
                <a:latin typeface="Calibri" pitchFamily="34" charset="0"/>
              </a:rPr>
              <a:t>	when required energy reached, reduce </a:t>
            </a:r>
            <a:r>
              <a:rPr lang="en-GB" sz="1600" i="1" dirty="0">
                <a:latin typeface="Calibri" pitchFamily="34" charset="0"/>
              </a:rPr>
              <a:t>E</a:t>
            </a:r>
            <a:r>
              <a:rPr lang="en-GB" sz="1600" dirty="0">
                <a:latin typeface="Calibri" pitchFamily="34" charset="0"/>
              </a:rPr>
              <a:t>, hold </a:t>
            </a:r>
            <a:r>
              <a:rPr lang="en-GB" sz="1600" i="1" dirty="0">
                <a:latin typeface="Calibri" pitchFamily="34" charset="0"/>
              </a:rPr>
              <a:t>B</a:t>
            </a:r>
            <a:r>
              <a:rPr lang="en-GB" sz="1600" dirty="0">
                <a:latin typeface="Calibri" pitchFamily="34" charset="0"/>
              </a:rPr>
              <a:t> constant – </a:t>
            </a:r>
            <a:r>
              <a:rPr lang="en-GB" sz="1600" dirty="0">
                <a:solidFill>
                  <a:srgbClr val="FF0000"/>
                </a:solidFill>
                <a:latin typeface="Calibri" pitchFamily="34" charset="0"/>
              </a:rPr>
              <a:t>storage ring</a:t>
            </a:r>
          </a:p>
          <a:p>
            <a:r>
              <a:rPr lang="en-GB" sz="1600" dirty="0">
                <a:solidFill>
                  <a:srgbClr val="FF0000"/>
                </a:solidFill>
                <a:latin typeface="Calibri" pitchFamily="34" charset="0"/>
              </a:rPr>
              <a:t>								</a:t>
            </a:r>
            <a:endParaRPr lang="en-US" dirty="0">
              <a:solidFill>
                <a:srgbClr val="7030A0"/>
              </a:solidFill>
              <a:latin typeface="Calibri" pitchFamily="34" charset="0"/>
            </a:endParaRPr>
          </a:p>
        </p:txBody>
      </p:sp>
      <p:sp>
        <p:nvSpPr>
          <p:cNvPr id="60420" name="Oval 3"/>
          <p:cNvSpPr>
            <a:spLocks noChangeArrowheads="1"/>
          </p:cNvSpPr>
          <p:nvPr/>
        </p:nvSpPr>
        <p:spPr bwMode="auto">
          <a:xfrm>
            <a:off x="2433638" y="2163763"/>
            <a:ext cx="2519362" cy="2519362"/>
          </a:xfrm>
          <a:prstGeom prst="ellipse">
            <a:avLst/>
          </a:prstGeom>
          <a:solidFill>
            <a:schemeClr val="bg1"/>
          </a:solidFill>
          <a:ln w="3175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0421" name="Oval 4"/>
          <p:cNvSpPr>
            <a:spLocks noChangeArrowheads="1"/>
          </p:cNvSpPr>
          <p:nvPr/>
        </p:nvSpPr>
        <p:spPr bwMode="auto">
          <a:xfrm>
            <a:off x="3459163" y="4449763"/>
            <a:ext cx="503237" cy="503237"/>
          </a:xfrm>
          <a:prstGeom prst="ellipse">
            <a:avLst/>
          </a:prstGeom>
          <a:solidFill>
            <a:schemeClr val="bg1"/>
          </a:solidFill>
          <a:ln w="3175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" name="Rectangle 5"/>
          <p:cNvSpPr/>
          <p:nvPr/>
        </p:nvSpPr>
        <p:spPr bwMode="auto">
          <a:xfrm rot="1200000">
            <a:off x="3829050" y="2168525"/>
            <a:ext cx="685800" cy="228600"/>
          </a:xfrm>
          <a:prstGeom prst="rect">
            <a:avLst/>
          </a:prstGeom>
          <a:solidFill>
            <a:schemeClr val="bg1">
              <a:alpha val="0"/>
            </a:schemeClr>
          </a:solidFill>
          <a:ln w="254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Rectangle 6"/>
          <p:cNvSpPr/>
          <p:nvPr/>
        </p:nvSpPr>
        <p:spPr bwMode="auto">
          <a:xfrm rot="3600000">
            <a:off x="4422775" y="2673350"/>
            <a:ext cx="685800" cy="228600"/>
          </a:xfrm>
          <a:prstGeom prst="rect">
            <a:avLst/>
          </a:prstGeom>
          <a:solidFill>
            <a:schemeClr val="bg1">
              <a:alpha val="0"/>
            </a:schemeClr>
          </a:solidFill>
          <a:ln w="254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8" name="Rectangle 7"/>
          <p:cNvSpPr/>
          <p:nvPr/>
        </p:nvSpPr>
        <p:spPr bwMode="auto">
          <a:xfrm rot="6000000">
            <a:off x="4575175" y="3490913"/>
            <a:ext cx="685800" cy="228600"/>
          </a:xfrm>
          <a:prstGeom prst="rect">
            <a:avLst/>
          </a:prstGeom>
          <a:solidFill>
            <a:schemeClr val="bg1">
              <a:alpha val="0"/>
            </a:schemeClr>
          </a:solidFill>
          <a:ln w="254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9" name="Rectangle 8"/>
          <p:cNvSpPr/>
          <p:nvPr/>
        </p:nvSpPr>
        <p:spPr bwMode="auto">
          <a:xfrm rot="8400000">
            <a:off x="4184650" y="4225925"/>
            <a:ext cx="685800" cy="228600"/>
          </a:xfrm>
          <a:prstGeom prst="rect">
            <a:avLst/>
          </a:prstGeom>
          <a:solidFill>
            <a:schemeClr val="bg1">
              <a:alpha val="0"/>
            </a:schemeClr>
          </a:solidFill>
          <a:ln w="254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10" name="Rectangle 9"/>
          <p:cNvSpPr/>
          <p:nvPr/>
        </p:nvSpPr>
        <p:spPr bwMode="auto">
          <a:xfrm rot="13200000">
            <a:off x="2584450" y="4302125"/>
            <a:ext cx="685800" cy="228600"/>
          </a:xfrm>
          <a:prstGeom prst="rect">
            <a:avLst/>
          </a:prstGeom>
          <a:solidFill>
            <a:schemeClr val="bg1">
              <a:alpha val="0"/>
            </a:schemeClr>
          </a:solidFill>
          <a:ln w="254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11" name="Rectangle 10"/>
          <p:cNvSpPr/>
          <p:nvPr/>
        </p:nvSpPr>
        <p:spPr bwMode="auto">
          <a:xfrm rot="15600000">
            <a:off x="2114550" y="3595688"/>
            <a:ext cx="685800" cy="228600"/>
          </a:xfrm>
          <a:prstGeom prst="rect">
            <a:avLst/>
          </a:prstGeom>
          <a:solidFill>
            <a:schemeClr val="bg1">
              <a:alpha val="0"/>
            </a:schemeClr>
          </a:solidFill>
          <a:ln w="254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12" name="Rectangle 11"/>
          <p:cNvSpPr/>
          <p:nvPr/>
        </p:nvSpPr>
        <p:spPr bwMode="auto">
          <a:xfrm rot="18000000">
            <a:off x="2282825" y="2732088"/>
            <a:ext cx="685800" cy="228600"/>
          </a:xfrm>
          <a:prstGeom prst="rect">
            <a:avLst/>
          </a:prstGeom>
          <a:solidFill>
            <a:schemeClr val="bg1">
              <a:alpha val="0"/>
            </a:schemeClr>
          </a:solidFill>
          <a:ln w="254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13" name="Rectangle 12"/>
          <p:cNvSpPr/>
          <p:nvPr/>
        </p:nvSpPr>
        <p:spPr bwMode="auto">
          <a:xfrm rot="20400000">
            <a:off x="2914650" y="2168525"/>
            <a:ext cx="685800" cy="228600"/>
          </a:xfrm>
          <a:prstGeom prst="rect">
            <a:avLst/>
          </a:prstGeom>
          <a:solidFill>
            <a:schemeClr val="bg1">
              <a:alpha val="0"/>
            </a:schemeClr>
          </a:solidFill>
          <a:ln w="254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0430" name="Freeform 16"/>
          <p:cNvSpPr>
            <a:spLocks noChangeArrowheads="1"/>
          </p:cNvSpPr>
          <p:nvPr/>
        </p:nvSpPr>
        <p:spPr bwMode="auto">
          <a:xfrm>
            <a:off x="3557588" y="4527550"/>
            <a:ext cx="304800" cy="346075"/>
          </a:xfrm>
          <a:custGeom>
            <a:avLst/>
            <a:gdLst>
              <a:gd name="T0" fmla="*/ 0 w 362744"/>
              <a:gd name="T1" fmla="*/ 2845 h 407194"/>
              <a:gd name="T2" fmla="*/ 183 w 362744"/>
              <a:gd name="T3" fmla="*/ 1946 h 407194"/>
              <a:gd name="T4" fmla="*/ 308 w 362744"/>
              <a:gd name="T5" fmla="*/ 1293 h 407194"/>
              <a:gd name="T6" fmla="*/ 676 w 362744"/>
              <a:gd name="T7" fmla="*/ 558 h 407194"/>
              <a:gd name="T8" fmla="*/ 1166 w 362744"/>
              <a:gd name="T9" fmla="*/ 67 h 407194"/>
              <a:gd name="T10" fmla="*/ 1720 w 362744"/>
              <a:gd name="T11" fmla="*/ 965 h 407194"/>
              <a:gd name="T12" fmla="*/ 2088 w 362744"/>
              <a:gd name="T13" fmla="*/ 2926 h 407194"/>
              <a:gd name="T14" fmla="*/ 2333 w 362744"/>
              <a:gd name="T15" fmla="*/ 4724 h 407194"/>
              <a:gd name="T16" fmla="*/ 2702 w 362744"/>
              <a:gd name="T17" fmla="*/ 6275 h 407194"/>
              <a:gd name="T18" fmla="*/ 3500 w 362744"/>
              <a:gd name="T19" fmla="*/ 6928 h 407194"/>
              <a:gd name="T20" fmla="*/ 4237 w 362744"/>
              <a:gd name="T21" fmla="*/ 5949 h 407194"/>
              <a:gd name="T22" fmla="*/ 4605 w 362744"/>
              <a:gd name="T23" fmla="*/ 3580 h 407194"/>
              <a:gd name="T24" fmla="*/ 4667 w 362744"/>
              <a:gd name="T25" fmla="*/ 2845 h 407194"/>
              <a:gd name="T26" fmla="*/ 4605 w 362744"/>
              <a:gd name="T27" fmla="*/ 2845 h 40719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362744"/>
              <a:gd name="T43" fmla="*/ 0 h 407194"/>
              <a:gd name="T44" fmla="*/ 362744 w 362744"/>
              <a:gd name="T45" fmla="*/ 407194 h 40719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362744" h="407194">
                <a:moveTo>
                  <a:pt x="0" y="165894"/>
                </a:moveTo>
                <a:cubicBezTo>
                  <a:pt x="5159" y="147241"/>
                  <a:pt x="10319" y="128588"/>
                  <a:pt x="14288" y="113507"/>
                </a:cubicBezTo>
                <a:cubicBezTo>
                  <a:pt x="18257" y="98426"/>
                  <a:pt x="17463" y="88901"/>
                  <a:pt x="23813" y="75407"/>
                </a:cubicBezTo>
                <a:cubicBezTo>
                  <a:pt x="30163" y="61913"/>
                  <a:pt x="41276" y="44450"/>
                  <a:pt x="52388" y="32544"/>
                </a:cubicBezTo>
                <a:cubicBezTo>
                  <a:pt x="63500" y="20638"/>
                  <a:pt x="76994" y="0"/>
                  <a:pt x="90488" y="3969"/>
                </a:cubicBezTo>
                <a:cubicBezTo>
                  <a:pt x="103982" y="7938"/>
                  <a:pt x="121444" y="28576"/>
                  <a:pt x="133350" y="56357"/>
                </a:cubicBezTo>
                <a:cubicBezTo>
                  <a:pt x="145256" y="84138"/>
                  <a:pt x="153988" y="134145"/>
                  <a:pt x="161925" y="170657"/>
                </a:cubicBezTo>
                <a:cubicBezTo>
                  <a:pt x="169862" y="207169"/>
                  <a:pt x="173038" y="242888"/>
                  <a:pt x="180975" y="275432"/>
                </a:cubicBezTo>
                <a:cubicBezTo>
                  <a:pt x="188913" y="307976"/>
                  <a:pt x="194469" y="344488"/>
                  <a:pt x="209550" y="365919"/>
                </a:cubicBezTo>
                <a:cubicBezTo>
                  <a:pt x="224631" y="387350"/>
                  <a:pt x="251619" y="407194"/>
                  <a:pt x="271463" y="404019"/>
                </a:cubicBezTo>
                <a:cubicBezTo>
                  <a:pt x="291307" y="400844"/>
                  <a:pt x="314326" y="379413"/>
                  <a:pt x="328613" y="346869"/>
                </a:cubicBezTo>
                <a:cubicBezTo>
                  <a:pt x="342900" y="314325"/>
                  <a:pt x="351632" y="238920"/>
                  <a:pt x="357188" y="208757"/>
                </a:cubicBezTo>
                <a:cubicBezTo>
                  <a:pt x="362744" y="178595"/>
                  <a:pt x="361950" y="173038"/>
                  <a:pt x="361950" y="165894"/>
                </a:cubicBezTo>
                <a:cubicBezTo>
                  <a:pt x="361950" y="158750"/>
                  <a:pt x="359569" y="162322"/>
                  <a:pt x="357188" y="165894"/>
                </a:cubicBezTo>
              </a:path>
            </a:pathLst>
          </a:cu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0431" name="TextBox 17"/>
          <p:cNvSpPr txBox="1">
            <a:spLocks noChangeArrowheads="1"/>
          </p:cNvSpPr>
          <p:nvPr/>
        </p:nvSpPr>
        <p:spPr bwMode="auto">
          <a:xfrm>
            <a:off x="3886200" y="4614863"/>
            <a:ext cx="176688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/>
              <a:t>Oscillating E-field</a:t>
            </a:r>
          </a:p>
        </p:txBody>
      </p:sp>
      <p:sp>
        <p:nvSpPr>
          <p:cNvPr id="60432" name="TextBox 18"/>
          <p:cNvSpPr txBox="1">
            <a:spLocks noChangeArrowheads="1"/>
          </p:cNvSpPr>
          <p:nvPr/>
        </p:nvSpPr>
        <p:spPr bwMode="auto">
          <a:xfrm>
            <a:off x="5105400" y="2819400"/>
            <a:ext cx="16002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600"/>
              <a:t>ring of magnets</a:t>
            </a:r>
          </a:p>
          <a:p>
            <a:pPr algn="ctr"/>
            <a:r>
              <a:rPr lang="en-GB" sz="1600"/>
              <a:t>bend particles</a:t>
            </a:r>
          </a:p>
          <a:p>
            <a:pPr algn="ctr"/>
            <a:r>
              <a:rPr lang="en-GB" sz="1600" i="1">
                <a:latin typeface="Calibri" pitchFamily="34" charset="0"/>
              </a:rPr>
              <a:t>p = qBr</a:t>
            </a:r>
          </a:p>
          <a:p>
            <a:pPr algn="ctr"/>
            <a:r>
              <a:rPr lang="en-GB" sz="1600" i="1">
                <a:latin typeface="Calibri" pitchFamily="34" charset="0"/>
              </a:rPr>
              <a:t>p = </a:t>
            </a:r>
            <a:r>
              <a:rPr lang="en-GB" sz="1600">
                <a:latin typeface="Calibri" pitchFamily="34" charset="0"/>
              </a:rPr>
              <a:t>momentum</a:t>
            </a:r>
          </a:p>
          <a:p>
            <a:pPr algn="ctr"/>
            <a:r>
              <a:rPr lang="en-GB" sz="1600" i="1">
                <a:latin typeface="Calibri" pitchFamily="34" charset="0"/>
              </a:rPr>
              <a:t>r = </a:t>
            </a:r>
            <a:r>
              <a:rPr lang="en-GB" sz="1600">
                <a:latin typeface="Calibri" pitchFamily="34" charset="0"/>
              </a:rPr>
              <a:t>radius</a:t>
            </a:r>
            <a:endParaRPr lang="en-GB" sz="1600"/>
          </a:p>
        </p:txBody>
      </p:sp>
      <p:sp>
        <p:nvSpPr>
          <p:cNvPr id="60433" name="Smiley Face 19"/>
          <p:cNvSpPr>
            <a:spLocks noChangeArrowheads="1"/>
          </p:cNvSpPr>
          <p:nvPr/>
        </p:nvSpPr>
        <p:spPr bwMode="auto">
          <a:xfrm>
            <a:off x="2514600" y="3962400"/>
            <a:ext cx="228600" cy="228600"/>
          </a:xfrm>
          <a:prstGeom prst="smileyFace">
            <a:avLst>
              <a:gd name="adj" fmla="val 4653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0434" name="TextBox 26"/>
          <p:cNvSpPr txBox="1">
            <a:spLocks noChangeArrowheads="1"/>
          </p:cNvSpPr>
          <p:nvPr/>
        </p:nvSpPr>
        <p:spPr bwMode="auto">
          <a:xfrm>
            <a:off x="1455738" y="3657600"/>
            <a:ext cx="982662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/>
              <a:t>pulse of </a:t>
            </a:r>
          </a:p>
          <a:p>
            <a:r>
              <a:rPr lang="en-GB" sz="1600"/>
              <a:t>charged </a:t>
            </a:r>
          </a:p>
          <a:p>
            <a:r>
              <a:rPr lang="en-GB" sz="1600"/>
              <a:t>particles</a:t>
            </a:r>
          </a:p>
        </p:txBody>
      </p:sp>
      <p:sp>
        <p:nvSpPr>
          <p:cNvPr id="60435" name="TextBox 18"/>
          <p:cNvSpPr txBox="1">
            <a:spLocks noChangeArrowheads="1"/>
          </p:cNvSpPr>
          <p:nvPr/>
        </p:nvSpPr>
        <p:spPr bwMode="auto">
          <a:xfrm>
            <a:off x="6945313" y="3276600"/>
            <a:ext cx="1512887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600">
                <a:latin typeface="Calibri" pitchFamily="34" charset="0"/>
              </a:rPr>
              <a:t>from </a:t>
            </a:r>
          </a:p>
          <a:p>
            <a:pPr algn="ctr"/>
            <a:r>
              <a:rPr lang="en-GB" sz="1600" i="1">
                <a:latin typeface="Calibri" pitchFamily="34" charset="0"/>
              </a:rPr>
              <a:t>F</a:t>
            </a:r>
            <a:r>
              <a:rPr lang="en-GB" sz="1600" i="1" baseline="-25000">
                <a:latin typeface="Calibri" pitchFamily="34" charset="0"/>
              </a:rPr>
              <a:t>B </a:t>
            </a:r>
            <a:r>
              <a:rPr lang="en-GB" sz="1600" i="1">
                <a:latin typeface="Calibri" pitchFamily="34" charset="0"/>
              </a:rPr>
              <a:t>= qvB = mv</a:t>
            </a:r>
            <a:r>
              <a:rPr lang="en-GB" sz="1600" i="1" baseline="30000">
                <a:latin typeface="Calibri" pitchFamily="34" charset="0"/>
              </a:rPr>
              <a:t>2</a:t>
            </a:r>
            <a:r>
              <a:rPr lang="en-GB" sz="1600" i="1">
                <a:latin typeface="Calibri" pitchFamily="34" charset="0"/>
              </a:rPr>
              <a:t>/r</a:t>
            </a:r>
          </a:p>
          <a:p>
            <a:pPr algn="ctr"/>
            <a:r>
              <a:rPr lang="en-GB" sz="1600" i="1">
                <a:latin typeface="Calibri" pitchFamily="34" charset="0"/>
              </a:rPr>
              <a:t>qB = mv/r</a:t>
            </a:r>
          </a:p>
          <a:p>
            <a:pPr algn="ctr"/>
            <a:r>
              <a:rPr lang="en-GB" sz="1600" i="1">
                <a:latin typeface="Calibri" pitchFamily="34" charset="0"/>
              </a:rPr>
              <a:t>qB = p/r</a:t>
            </a:r>
            <a:endParaRPr lang="en-GB" sz="1600" i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GB" sz="4000" dirty="0" smtClean="0">
                <a:solidFill>
                  <a:schemeClr val="accent1">
                    <a:lumMod val="75000"/>
                  </a:schemeClr>
                </a:solidFill>
              </a:rPr>
              <a:t>Heritage - Past</a:t>
            </a:r>
            <a:endParaRPr lang="en-GB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Content Placeholder 4" descr="Glasgow_synchrotron.jpg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0" y="1820863"/>
            <a:ext cx="5156200" cy="4084637"/>
          </a:xfrm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5286380" y="1142984"/>
            <a:ext cx="3500461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Tx/>
              <a:buFontTx/>
              <a:buChar char="•"/>
              <a:tabLst/>
              <a:defRPr/>
            </a:pPr>
            <a:r>
              <a:rPr kumimoji="0" lang="en-US" sz="36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 first electron</a:t>
            </a:r>
            <a:r>
              <a:rPr kumimoji="0" lang="en-US" sz="360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synchrotron in Europe was constructed in Glasgow in the 1950s</a:t>
            </a: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Tx/>
              <a:buFontTx/>
              <a:buChar char="•"/>
              <a:tabLst/>
              <a:defRPr/>
            </a:pPr>
            <a:r>
              <a:rPr lang="en-US" sz="3600" kern="0" baseline="0" dirty="0" smtClean="0">
                <a:latin typeface="Calibri" pitchFamily="34" charset="0"/>
              </a:rPr>
              <a:t>E = 300 </a:t>
            </a:r>
            <a:r>
              <a:rPr lang="en-US" sz="3600" kern="0" baseline="0" dirty="0" err="1" smtClean="0">
                <a:latin typeface="Calibri" pitchFamily="34" charset="0"/>
              </a:rPr>
              <a:t>MeV</a:t>
            </a:r>
            <a:endParaRPr kumimoji="0" lang="en-US" sz="360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624138" y="3502025"/>
          <a:ext cx="6269037" cy="497586"/>
        </p:xfrm>
        <a:graphic>
          <a:graphicData uri="http://schemas.openxmlformats.org/drawingml/2006/table">
            <a:tbl>
              <a:tblPr/>
              <a:tblGrid>
                <a:gridCol w="3034960"/>
                <a:gridCol w="3234077"/>
              </a:tblGrid>
              <a:tr h="152207">
                <a:tc gridSpan="2">
                  <a:txBody>
                    <a:bodyPr/>
                    <a:lstStyle/>
                    <a:p>
                      <a:pPr algn="ctr"/>
                      <a:endParaRPr lang="en-GB" sz="1000">
                        <a:latin typeface="Times New Roman"/>
                        <a:ea typeface="Times New Roman"/>
                      </a:endParaRPr>
                    </a:p>
                  </a:txBody>
                  <a:tcPr marL="68493" marR="68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52207">
                <a:tc>
                  <a:txBody>
                    <a:bodyPr/>
                    <a:lstStyle/>
                    <a:p>
                      <a:pPr algn="r"/>
                      <a:endParaRPr lang="en-GB" sz="1000">
                        <a:latin typeface="Times New Roman"/>
                        <a:ea typeface="Times New Roman"/>
                      </a:endParaRPr>
                    </a:p>
                  </a:txBody>
                  <a:tcPr marL="68493" marR="68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000">
                        <a:latin typeface="Times New Roman"/>
                        <a:ea typeface="Times New Roman"/>
                      </a:endParaRPr>
                    </a:p>
                  </a:txBody>
                  <a:tcPr marL="68493" marR="68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2542">
                <a:tc>
                  <a:txBody>
                    <a:bodyPr/>
                    <a:lstStyle/>
                    <a:p>
                      <a:pPr algn="r">
                        <a:spcBef>
                          <a:spcPts val="1200"/>
                        </a:spcBef>
                      </a:pPr>
                      <a:endParaRPr lang="en-GB" sz="1000">
                        <a:latin typeface="Times New Roman"/>
                        <a:ea typeface="Times New Roman"/>
                      </a:endParaRPr>
                    </a:p>
                  </a:txBody>
                  <a:tcPr marL="68493" marR="68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100" dirty="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493" marR="68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6152" name="Title 2"/>
          <p:cNvSpPr>
            <a:spLocks noGrp="1"/>
          </p:cNvSpPr>
          <p:nvPr>
            <p:ph type="title"/>
          </p:nvPr>
        </p:nvSpPr>
        <p:spPr bwMode="auto">
          <a:xfrm>
            <a:off x="2714625" y="65088"/>
            <a:ext cx="6213475" cy="72072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smtClean="0">
                <a:latin typeface="Calibri" charset="0"/>
              </a:rPr>
              <a:t>Research Context </a:t>
            </a:r>
          </a:p>
        </p:txBody>
      </p:sp>
      <p:pic>
        <p:nvPicPr>
          <p:cNvPr id="6153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38" y="5500688"/>
            <a:ext cx="3286125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4" name="Picture 5" descr="SC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50" y="1214438"/>
            <a:ext cx="2214563" cy="166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50" y="2928938"/>
            <a:ext cx="2249488" cy="149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6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15125" y="1214438"/>
            <a:ext cx="2286000" cy="336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7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50" y="4500563"/>
            <a:ext cx="2260600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2571750" y="1171575"/>
            <a:ext cx="4286250" cy="4400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2000" dirty="0">
                <a:solidFill>
                  <a:srgbClr val="3F3F3F"/>
                </a:solidFill>
                <a:latin typeface="Calibri"/>
                <a:cs typeface="Arial" charset="0"/>
              </a:rPr>
              <a:t>Experimental particle physics is performed on a large scale</a:t>
            </a:r>
          </a:p>
          <a:p>
            <a:pPr>
              <a:defRPr/>
            </a:pPr>
            <a:endParaRPr lang="en-GB" sz="2000" dirty="0">
              <a:solidFill>
                <a:srgbClr val="3F3F3F"/>
              </a:solidFill>
              <a:latin typeface="Calibri"/>
              <a:cs typeface="Arial" charset="0"/>
            </a:endParaRPr>
          </a:p>
          <a:p>
            <a:pPr>
              <a:defRPr/>
            </a:pPr>
            <a:r>
              <a:rPr lang="en-GB" sz="2000" dirty="0">
                <a:solidFill>
                  <a:srgbClr val="3F3F3F"/>
                </a:solidFill>
                <a:latin typeface="Calibri"/>
                <a:cs typeface="Arial" charset="0"/>
              </a:rPr>
              <a:t>Our major aims are to discover :</a:t>
            </a:r>
          </a:p>
          <a:p>
            <a:pPr>
              <a:defRPr/>
            </a:pPr>
            <a:endParaRPr lang="en-GB" sz="2000" dirty="0">
              <a:solidFill>
                <a:srgbClr val="3F3F3F"/>
              </a:solidFill>
              <a:latin typeface="Calibri"/>
              <a:cs typeface="Arial" charset="0"/>
            </a:endParaRPr>
          </a:p>
          <a:p>
            <a:pPr>
              <a:defRPr/>
            </a:pPr>
            <a:r>
              <a:rPr lang="en-GB" sz="2000" dirty="0">
                <a:solidFill>
                  <a:srgbClr val="3F3F3F"/>
                </a:solidFill>
                <a:latin typeface="Calibri"/>
                <a:cs typeface="Arial" charset="0"/>
              </a:rPr>
              <a:t>1. </a:t>
            </a:r>
            <a:r>
              <a:rPr lang="en-GB" sz="2000" dirty="0">
                <a:solidFill>
                  <a:srgbClr val="023761">
                    <a:lumMod val="90000"/>
                    <a:lumOff val="10000"/>
                  </a:srgbClr>
                </a:solidFill>
                <a:latin typeface="Calibri"/>
                <a:cs typeface="Arial" charset="0"/>
              </a:rPr>
              <a:t>the Higgs Boson</a:t>
            </a:r>
          </a:p>
          <a:p>
            <a:pPr>
              <a:defRPr/>
            </a:pPr>
            <a:endParaRPr lang="en-GB" sz="2000" dirty="0">
              <a:solidFill>
                <a:srgbClr val="3F3F3F"/>
              </a:solidFill>
              <a:latin typeface="Calibri"/>
              <a:cs typeface="Arial" charset="0"/>
            </a:endParaRPr>
          </a:p>
          <a:p>
            <a:pPr>
              <a:defRPr/>
            </a:pPr>
            <a:r>
              <a:rPr lang="en-GB" sz="2000" dirty="0">
                <a:solidFill>
                  <a:srgbClr val="3F3F3F"/>
                </a:solidFill>
                <a:latin typeface="Calibri"/>
                <a:cs typeface="Arial" charset="0"/>
              </a:rPr>
              <a:t>2. </a:t>
            </a:r>
            <a:r>
              <a:rPr lang="en-GB" sz="2000" dirty="0">
                <a:solidFill>
                  <a:srgbClr val="7030A0"/>
                </a:solidFill>
                <a:latin typeface="Calibri"/>
                <a:cs typeface="Arial" charset="0"/>
              </a:rPr>
              <a:t>the nature of the matter-antimatter asymmetry in the Universe</a:t>
            </a:r>
          </a:p>
          <a:p>
            <a:pPr>
              <a:defRPr/>
            </a:pPr>
            <a:endParaRPr lang="en-GB" sz="2000" dirty="0">
              <a:solidFill>
                <a:srgbClr val="3F3F3F"/>
              </a:solidFill>
              <a:latin typeface="Calibri"/>
              <a:cs typeface="Arial" charset="0"/>
            </a:endParaRPr>
          </a:p>
          <a:p>
            <a:pPr>
              <a:defRPr/>
            </a:pPr>
            <a:r>
              <a:rPr lang="en-GB" sz="2000" dirty="0">
                <a:solidFill>
                  <a:srgbClr val="3F3F3F"/>
                </a:solidFill>
                <a:latin typeface="Calibri"/>
                <a:cs typeface="Arial" charset="0"/>
              </a:rPr>
              <a:t>We have been actively preparing for the Large </a:t>
            </a:r>
            <a:r>
              <a:rPr lang="en-GB" sz="2000" dirty="0" err="1">
                <a:solidFill>
                  <a:srgbClr val="3F3F3F"/>
                </a:solidFill>
                <a:latin typeface="Calibri"/>
                <a:cs typeface="Arial" charset="0"/>
              </a:rPr>
              <a:t>Hadron</a:t>
            </a:r>
            <a:r>
              <a:rPr lang="en-GB" sz="2000" dirty="0">
                <a:solidFill>
                  <a:srgbClr val="3F3F3F"/>
                </a:solidFill>
                <a:latin typeface="Calibri"/>
                <a:cs typeface="Arial" charset="0"/>
              </a:rPr>
              <a:t> Collider (LHC) for  15 years with developments in analysis, detectors and computing via the Grid </a:t>
            </a:r>
          </a:p>
        </p:txBody>
      </p:sp>
      <p:pic>
        <p:nvPicPr>
          <p:cNvPr id="6159" name="Picture 9" descr="AndyMikeTonyDave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45288" y="4714875"/>
            <a:ext cx="2255837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agfocus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3702" y="3000372"/>
            <a:ext cx="2285996" cy="2285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4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The LHC is a  Synchrotron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32" y="928670"/>
            <a:ext cx="4000528" cy="5786478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Magnets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 smtClean="0"/>
              <a:t>Dipoles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2000" dirty="0" smtClean="0"/>
              <a:t>Keep particles on circular orbit</a:t>
            </a:r>
          </a:p>
          <a:p>
            <a:pPr lvl="1" eaLnBrk="1" hangingPunct="1">
              <a:lnSpc>
                <a:spcPct val="80000"/>
              </a:lnSpc>
            </a:pPr>
            <a:endParaRPr lang="en-US" sz="2400" dirty="0" smtClean="0"/>
          </a:p>
          <a:p>
            <a:pPr lvl="1" eaLnBrk="1" hangingPunct="1">
              <a:lnSpc>
                <a:spcPct val="80000"/>
              </a:lnSpc>
            </a:pPr>
            <a:endParaRPr lang="en-US" sz="2400" dirty="0" smtClean="0"/>
          </a:p>
          <a:p>
            <a:pPr lvl="1" eaLnBrk="1" hangingPunct="1">
              <a:lnSpc>
                <a:spcPct val="80000"/>
              </a:lnSpc>
            </a:pPr>
            <a:r>
              <a:rPr lang="en-US" sz="2400" dirty="0" err="1" smtClean="0"/>
              <a:t>Quadrupoles</a:t>
            </a:r>
            <a:endParaRPr lang="en-US" sz="2400" dirty="0" smtClean="0"/>
          </a:p>
          <a:p>
            <a:pPr lvl="2" eaLnBrk="1" hangingPunct="1">
              <a:lnSpc>
                <a:spcPct val="80000"/>
              </a:lnSpc>
            </a:pPr>
            <a:r>
              <a:rPr lang="en-US" sz="2000" dirty="0" smtClean="0"/>
              <a:t>Limit the divergence of the beam (beam stability)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2000" dirty="0" smtClean="0"/>
              <a:t>Focus beams on interaction points to obtain high luminosities</a:t>
            </a:r>
          </a:p>
          <a:p>
            <a:pPr eaLnBrk="1" hangingPunct="1">
              <a:lnSpc>
                <a:spcPct val="80000"/>
              </a:lnSpc>
              <a:buNone/>
            </a:pPr>
            <a:endParaRPr lang="en-US" sz="2800" dirty="0" smtClean="0"/>
          </a:p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RF Cavities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 smtClean="0"/>
              <a:t>Boost particles at each turn (0.45 → 7 </a:t>
            </a:r>
            <a:r>
              <a:rPr lang="en-US" sz="2400" dirty="0" err="1" smtClean="0"/>
              <a:t>TeV</a:t>
            </a:r>
            <a:r>
              <a:rPr lang="en-US" sz="2400" dirty="0" smtClean="0"/>
              <a:t>)</a:t>
            </a:r>
          </a:p>
          <a:p>
            <a:pPr lvl="1" eaLnBrk="1" hangingPunct="1">
              <a:lnSpc>
                <a:spcPct val="80000"/>
              </a:lnSpc>
            </a:pPr>
            <a:endParaRPr lang="en-US" sz="2400" dirty="0" smtClean="0"/>
          </a:p>
          <a:p>
            <a:pPr lvl="2" eaLnBrk="1" hangingPunct="1">
              <a:lnSpc>
                <a:spcPct val="80000"/>
              </a:lnSpc>
            </a:pPr>
            <a:endParaRPr lang="en-US" sz="2000" dirty="0" smtClean="0"/>
          </a:p>
          <a:p>
            <a:pPr lvl="2" eaLnBrk="1" hangingPunct="1">
              <a:lnSpc>
                <a:spcPct val="80000"/>
              </a:lnSpc>
            </a:pPr>
            <a:endParaRPr lang="en-US" sz="2000" dirty="0" smtClean="0"/>
          </a:p>
        </p:txBody>
      </p:sp>
      <p:pic>
        <p:nvPicPr>
          <p:cNvPr id="4" name="Picture 6" descr="circl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1071546"/>
            <a:ext cx="2209786" cy="1614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strongfocu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6248" y="2857496"/>
            <a:ext cx="2643206" cy="693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0001016_0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4429124" y="3643314"/>
            <a:ext cx="1968492" cy="1275264"/>
          </a:xfrm>
          <a:prstGeom prst="rect">
            <a:avLst/>
          </a:prstGeom>
          <a:noFill/>
        </p:spPr>
      </p:pic>
      <p:pic>
        <p:nvPicPr>
          <p:cNvPr id="9" name="Picture 3" descr="940202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6643702" y="1071546"/>
            <a:ext cx="2143140" cy="1596247"/>
          </a:xfrm>
          <a:prstGeom prst="rect">
            <a:avLst/>
          </a:prstGeom>
          <a:noFill/>
        </p:spPr>
      </p:pic>
      <p:pic>
        <p:nvPicPr>
          <p:cNvPr id="15" name="Picture 1028" descr="LHCR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29124" y="5142430"/>
            <a:ext cx="2000264" cy="1501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460" name="Title 2"/>
          <p:cNvSpPr>
            <a:spLocks noGrp="1"/>
          </p:cNvSpPr>
          <p:nvPr>
            <p:ph type="title"/>
          </p:nvPr>
        </p:nvSpPr>
        <p:spPr>
          <a:xfrm>
            <a:off x="1627188" y="131763"/>
            <a:ext cx="6754812" cy="554037"/>
          </a:xfrm>
        </p:spPr>
        <p:txBody>
          <a:bodyPr/>
          <a:lstStyle/>
          <a:p>
            <a:pPr eaLnBrk="1" hangingPunct="1"/>
            <a:r>
              <a:rPr lang="en-US" sz="2400" b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CERN’s particle accelerator chain</a:t>
            </a:r>
          </a:p>
        </p:txBody>
      </p:sp>
      <p:pic>
        <p:nvPicPr>
          <p:cNvPr id="7" name="Picture 6" descr="Cern_complex.jpg"/>
          <p:cNvPicPr>
            <a:picLocks noChangeAspect="1"/>
          </p:cNvPicPr>
          <p:nvPr/>
        </p:nvPicPr>
        <p:blipFill>
          <a:blip r:embed="rId3" cstate="print"/>
          <a:srcRect l="14166" t="10608" r="10001" b="23386"/>
          <a:stretch>
            <a:fillRect/>
          </a:stretch>
        </p:blipFill>
        <p:spPr bwMode="auto">
          <a:xfrm>
            <a:off x="533400" y="1044575"/>
            <a:ext cx="8296275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val 8"/>
          <p:cNvSpPr/>
          <p:nvPr/>
        </p:nvSpPr>
        <p:spPr>
          <a:xfrm>
            <a:off x="4191000" y="5387975"/>
            <a:ext cx="76200" cy="7620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194175" y="5387975"/>
            <a:ext cx="73025" cy="73025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1" name="Picture 11" descr="MCDD00942_0000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6700" y="3163888"/>
            <a:ext cx="876300" cy="70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Atlas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1425575"/>
            <a:ext cx="7681913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Collision_pres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604240">
            <a:off x="2705100" y="1965325"/>
            <a:ext cx="3505200" cy="318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Oval 13"/>
          <p:cNvSpPr/>
          <p:nvPr/>
        </p:nvSpPr>
        <p:spPr>
          <a:xfrm>
            <a:off x="8991600" y="3846513"/>
            <a:ext cx="152400" cy="15240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76200" y="3167063"/>
            <a:ext cx="152400" cy="15240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C 0.00486 -0.01041 0.00972 -0.02083 0.01458 -0.0294 C 0.01944 -0.0375 0.02291 -0.04259 0.02916 -0.05 C 0.03524 -0.05764 0.04548 -0.06875 0.05191 -0.075 C 0.05868 -0.08125 0.06198 -0.08426 0.06875 -0.08703 C 0.07517 -0.08981 0.08333 -0.09028 0.09114 -0.09213 C 0.09896 -0.09398 0.10902 -0.0956 0.11441 -0.09815 C 0.11996 -0.10069 0.12309 -0.10416 0.12361 -0.10694 C 0.12448 -0.10972 0.12257 -0.11203 0.11875 -0.11435 C 0.11475 -0.11666 0.10902 -0.11991 0.10104 -0.12129 C 0.09305 -0.12268 0.07951 -0.12315 0.07083 -0.12222 C 0.06198 -0.12129 0.0533 -0.11852 0.0493 -0.11574 C 0.04496 -0.11296 0.04357 -0.10926 0.04461 -0.10555 C 0.046 -0.10208 0.04896 -0.09768 0.05659 -0.09537 C 0.06389 -0.09305 0.0809 -0.09166 0.09097 -0.09213 C 0.10104 -0.09259 0.11198 -0.09514 0.11736 -0.09815 C 0.12257 -0.10116 0.12361 -0.10648 0.12257 -0.10972 C 0.12118 -0.11296 0.11805 -0.11597 0.11076 -0.11805 C 0.10347 -0.12014 0.08871 -0.12268 0.07951 -0.12268 C 0.07014 -0.12268 0.05989 -0.12083 0.05416 -0.11805 C 0.04826 -0.11528 0.04357 -0.10926 0.04409 -0.10555 C 0.04409 -0.10185 0.04948 -0.09768 0.05659 -0.09537 C 0.06354 -0.09305 0.08003 -0.09236 0.0868 -0.09213 C 0.09357 -0.0919 0.09392 -0.09491 0.09739 -0.09352 C 0.10086 -0.09213 0.10173 -0.08588 0.10659 -0.08333 C 0.11146 -0.08078 0.11875 -0.07986 0.12621 -0.0787 C 0.13402 -0.07754 0.14566 -0.07708 0.15243 -0.07592 C 0.1592 -0.07477 0.16267 -0.07338 0.16649 -0.07222 C 0.17048 -0.07106 0.17291 -0.06967 0.17569 -0.06852 C 0.17812 -0.06736 0.17274 -0.06666 0.18194 -0.06481 C 0.19114 -0.06296 0.2184 -0.06065 0.2309 -0.05787 C 0.24375 -0.05509 0.25139 -0.05278 0.25868 -0.04861 C 0.26597 -0.04444 0.27187 -0.03727 0.275 -0.03333 C 0.27812 -0.0294 0.27916 -0.02893 0.27777 -0.02453 C 0.27639 -0.02037 0.27534 -0.01227 0.26632 -0.00648 C 0.25729 -0.00069 0.23836 0.00648 0.22378 0.01019 C 0.20937 0.01389 0.19427 0.01482 0.17968 0.01505 C 0.1651 0.01574 0.14965 0.01435 0.13646 0.0125 C 0.12309 0.01065 0.10902 0.00834 0.09896 0.00417 C 0.08871 -2.22222E-6 0.07951 -0.00671 0.075 -0.0125 C 0.07014 -0.01828 0.06961 -0.02616 0.06979 -0.03055 C 0.06979 -0.03518 0.07083 -0.03634 0.07639 -0.04028 C 0.08194 -0.04421 0.09166 -0.05069 0.10277 -0.05463 C 0.11389 -0.05856 0.12847 -0.0618 0.14288 -0.06342 C 0.15746 -0.06504 0.17569 -0.06528 0.19027 -0.06435 C 0.20451 -0.06342 0.21753 -0.06134 0.22916 -0.05833 C 0.2408 -0.05532 0.25139 -0.05116 0.26007 -0.04629 C 0.26788 -0.04143 0.27378 -0.03472 0.27639 -0.02963 C 0.27899 -0.02453 0.27986 -0.02153 0.27534 -0.0162 C 0.27083 -0.01088 0.26041 -0.00208 0.24896 0.00278 C 0.23732 0.00764 0.22048 0.01088 0.20642 0.01297 C 0.19236 0.01505 0.17864 0.01597 0.16354 0.01505 C 0.14809 0.01459 0.12656 0.01134 0.11336 0.00834 C 0.09982 0.00533 0.09062 0.00255 0.08333 -0.00278 C 0.07569 -0.0081 0.06909 -0.01713 0.0684 -0.02361 C 0.06771 -0.03009 0.07257 -0.0368 0.07899 -0.04213 C 0.08576 -0.04745 0.096 -0.05254 0.10764 -0.05602 C 0.11927 -0.05949 0.1342 -0.06203 0.14861 -0.06342 C 0.16284 -0.06481 0.17968 -0.06597 0.19409 -0.06481 C 0.20833 -0.06366 0.22291 -0.05995 0.23437 -0.05694 C 0.24514 -0.05393 0.25434 -0.05069 0.26111 -0.04676 C 0.26788 -0.04282 0.27326 -0.03842 0.27534 -0.03287 C 0.27743 -0.02778 0.27986 -0.02106 0.27326 -0.01458 C 0.26666 -0.00764 0.24982 0.00232 0.23576 0.00695 C 0.2217 0.01158 0.20399 0.01273 0.18836 0.01389 C 0.17291 0.01505 0.15781 0.01574 0.14271 0.01389 C 0.12743 0.01181 0.10798 0.00718 0.09652 0.00278 C 0.08472 -0.00162 0.08003 -0.0081 0.07413 -0.0125 C 0.0684 -0.0169 0.06736 -0.01944 0.0625 -0.02361 C 0.05729 -0.02778 0.05121 -0.03379 0.04548 -0.0375 C 0.03975 -0.0412 0.03524 -0.04259 0.0276 -0.04537 C 0.02031 -0.04815 0.01527 -0.05162 0.00104 -0.05416 C -0.0132 -0.05671 -0.04011 -0.05741 -0.05764 -0.06065 C -0.07518 -0.06412 -0.09219 -0.06991 -0.104 -0.07546 C -0.11563 -0.08125 -0.12049 -0.08565 -0.12726 -0.09444 C -0.13368 -0.10324 -0.14011 -0.11597 -0.14393 -0.12778 C -0.14809 -0.13958 -0.14983 -0.15254 -0.15104 -0.16528 C -0.15243 -0.17801 -0.15295 -0.18819 -0.15209 -0.20463 C -0.15174 -0.22106 -0.14931 -0.24722 -0.14809 -0.26389 C -0.14688 -0.28055 -0.14566 -0.29143 -0.14323 -0.30416 C -0.14063 -0.3169 -0.14011 -0.32986 -0.13351 -0.34028 C -0.12691 -0.35069 -0.11459 -0.35995 -0.1033 -0.36713 C -0.09184 -0.3743 -0.08108 -0.37847 -0.06563 -0.38333 C -0.05018 -0.38819 -0.03073 -0.39259 -0.01042 -0.39583 C 0.00989 -0.39907 0.03333 -0.40208 0.05607 -0.40278 C 0.07882 -0.40347 0.10364 -0.40185 0.12552 -0.39953 C 0.14739 -0.39722 0.16892 -0.39305 0.18646 -0.38842 C 0.20347 -0.38379 0.21736 -0.37847 0.23021 -0.37176 C 0.24271 -0.36504 0.25573 -0.35694 0.26319 -0.34861 C 0.27066 -0.34028 0.27343 -0.3287 0.275 -0.32222 C 0.27656 -0.31574 0.27656 -0.31528 0.27291 -0.30879 C 0.26927 -0.30231 0.26284 -0.29051 0.25295 -0.28333 C 0.24323 -0.27616 0.22673 -0.27037 0.21458 -0.26528 C 0.20208 -0.26018 0.19566 -0.25625 0.18003 -0.25278 C 0.16423 -0.2493 0.13593 -0.24653 0.11979 -0.24444 C 0.10347 -0.24236 0.09878 -0.24051 0.08194 -0.24028 C 0.06493 -0.24004 0.03732 -0.24166 0.01944 -0.24305 C 0.00139 -0.24444 -0.01007 -0.24583 -0.02604 -0.24907 C -0.04202 -0.25231 -0.06337 -0.25787 -0.07674 -0.2625 C -0.09011 -0.26713 -0.09757 -0.27129 -0.10643 -0.27685 C -0.11511 -0.28241 -0.12361 -0.28842 -0.12917 -0.29583 C -0.1349 -0.30324 -0.14063 -0.31273 -0.14098 -0.32083 C -0.1415 -0.32893 -0.1382 -0.33634 -0.13229 -0.34398 C -0.12657 -0.35162 -0.11459 -0.36065 -0.10643 -0.3662 C -0.09792 -0.37176 -0.09497 -0.37245 -0.08229 -0.37685 C -0.06962 -0.38125 -0.04792 -0.38912 -0.03021 -0.39305 C -0.0125 -0.39699 0.00764 -0.39838 0.02396 -0.4 C 0.04027 -0.40162 0.05173 -0.40231 0.06771 -0.40231 C 0.08333 -0.40231 0.10416 -0.40139 0.11996 -0.4 C 0.13524 -0.39861 0.14861 -0.39629 0.16111 -0.39398 C 0.17326 -0.39166 0.18194 -0.38889 0.19288 -0.38565 C 0.20399 -0.38241 0.21649 -0.3794 0.22673 -0.37407 C 0.23836 -0.36875 0.25034 -0.36157 0.25833 -0.3537 C 0.26632 -0.34583 0.27291 -0.33449 0.275 -0.32639 C 0.27708 -0.31852 0.27482 -0.31157 0.27118 -0.30463 C 0.26753 -0.29768 0.2651 -0.29259 0.25295 -0.28472 C 0.24114 -0.27685 0.21649 -0.26319 0.19965 -0.25694 C 0.18264 -0.25069 0.16944 -0.25 0.15104 -0.24722 C 0.13177 -0.24444 0.10416 -0.24143 0.08611 -0.24028 C 0.0684 -0.23912 0.05729 -0.24028 0.04271 -0.24028 C 0.0276 -0.24028 0.01527 -0.24028 -0.00313 -0.24028 C -0.02153 -0.24028 -0.05018 -0.24028 -0.06771 -0.24028 C -0.08525 -0.24028 -0.09983 -0.24028 -0.10834 -0.24028 C -0.11736 -0.24028 -0.11528 -0.2419 -0.11997 -0.24028 C -0.12448 -0.23866 -0.12778 -0.23449 -0.13611 -0.23055 C -0.14462 -0.22662 -0.15782 -0.2206 -0.16945 -0.21713 C -0.18125 -0.21366 -0.19289 -0.20995 -0.20695 -0.21018 C -0.22101 -0.21041 -0.23993 -0.21319 -0.25348 -0.21852 C -0.26702 -0.22384 -0.27934 -0.23403 -0.28854 -0.24166 C -0.29775 -0.2493 -0.30157 -0.25393 -0.30834 -0.26389 C -0.31511 -0.27384 -0.32379 -0.28889 -0.32952 -0.30139 C -0.33525 -0.31389 -0.33872 -0.32708 -0.34236 -0.33842 C -0.34601 -0.34977 -0.34931 -0.35972 -0.35174 -0.36991 C -0.35417 -0.38009 -0.35591 -0.3912 -0.35729 -0.39953 C -0.35868 -0.40787 -0.3599 -0.41065 -0.36042 -0.41944 C -0.36094 -0.42824 -0.3625 -0.44236 -0.36042 -0.45278 C -0.35834 -0.46319 -0.35799 -0.46991 -0.34792 -0.48194 C -0.33785 -0.49398 -0.32188 -0.51134 -0.3 -0.525 C -0.27813 -0.53866 -0.24705 -0.55347 -0.21667 -0.56389 C -0.18629 -0.5743 -0.14514 -0.58194 -0.11754 -0.58703 C -0.08993 -0.59213 -0.07778 -0.59259 -0.05104 -0.59444 C -0.02431 -0.59629 0.01354 -0.59884 0.04271 -0.59861 C 0.0717 -0.59838 0.09253 -0.59768 0.1243 -0.59352 C 0.1559 -0.58935 0.20573 -0.5787 0.23194 -0.57315 C 0.25816 -0.56759 0.26232 -0.56736 0.28125 -0.55972 C 0.30017 -0.55208 0.32847 -0.53773 0.34514 -0.52778 C 0.3618 -0.51782 0.37152 -0.50949 0.38125 -0.5 C 0.39097 -0.49051 0.39809 -0.47986 0.40312 -0.47083 C 0.40816 -0.4618 0.41007 -0.45278 0.41146 -0.44583 C 0.41284 -0.43889 0.41354 -0.43773 0.41146 -0.42916 C 0.40937 -0.4206 0.4059 -0.40555 0.39896 -0.39444 C 0.39201 -0.38333 0.38489 -0.37338 0.37014 -0.36203 C 0.35538 -0.35069 0.32795 -0.33565 0.31076 -0.32685 C 0.29357 -0.31805 0.28455 -0.31528 0.26666 -0.30972 C 0.24861 -0.30416 0.2217 -0.29745 0.20295 -0.29305 C 0.18368 -0.28866 0.17048 -0.28565 0.15243 -0.28287 C 0.1342 -0.28009 0.11701 -0.27778 0.09444 -0.27639 C 0.0717 -0.275 0.04652 -0.27338 0.01701 -0.27407 C -0.0125 -0.27477 -0.05278 -0.27708 -0.08299 -0.28055 C -0.1132 -0.28403 -0.13889 -0.28819 -0.16493 -0.29444 C -0.19063 -0.30069 -0.21754 -0.30995 -0.23854 -0.31805 C -0.25955 -0.32616 -0.27448 -0.33264 -0.29098 -0.34259 C -0.30747 -0.35254 -0.32604 -0.36597 -0.3375 -0.37778 C -0.34896 -0.38958 -0.35556 -0.40393 -0.35973 -0.41389 C -0.36389 -0.42384 -0.36302 -0.42847 -0.3625 -0.4375 C -0.36198 -0.44653 -0.36268 -0.45694 -0.35625 -0.46852 C -0.34983 -0.48009 -0.33854 -0.49467 -0.32396 -0.50694 C -0.30938 -0.51921 -0.28907 -0.53241 -0.26875 -0.54259 C -0.24844 -0.55278 -0.22622 -0.56134 -0.20209 -0.56852 C -0.17795 -0.57569 -0.14705 -0.58171 -0.12414 -0.58611 C -0.10104 -0.59051 -0.08698 -0.59236 -0.0632 -0.59444 C -0.03941 -0.59653 -0.00452 -0.59791 0.01875 -0.59861 C 0.04201 -0.5993 0.05191 -0.60046 0.07604 -0.59861 C 0.09982 -0.59676 0.13889 -0.5919 0.16371 -0.58796 C 0.18889 -0.58403 0.20382 -0.58102 0.22621 -0.575 C 0.24861 -0.56898 0.27691 -0.56041 0.29791 -0.55185 C 0.31892 -0.54328 0.33698 -0.5331 0.35208 -0.52315 C 0.36718 -0.51319 0.37882 -0.50278 0.38819 -0.49259 C 0.39757 -0.48241 0.40434 -0.47176 0.40833 -0.4625 C 0.41232 -0.45324 0.41267 -0.44629 0.4125 -0.4375 C 0.41232 -0.4287 0.41128 -0.41991 0.40694 -0.41018 C 0.4026 -0.40046 0.39375 -0.38819 0.38646 -0.37916 C 0.37916 -0.37014 0.38125 -0.36736 0.36319 -0.35648 C 0.34514 -0.3456 0.30312 -0.32361 0.27847 -0.31342 C 0.25382 -0.30324 0.24461 -0.30185 0.2151 -0.29583 C 0.18559 -0.28981 0.13368 -0.28055 0.10173 -0.27685 C 0.06961 -0.27315 0.0533 -0.27315 0.02291 -0.27361 C -0.00747 -0.27407 -0.04723 -0.27616 -0.08021 -0.28009 C -0.1132 -0.28403 -0.14688 -0.29004 -0.175 -0.29722 C -0.20348 -0.3044 -0.22848 -0.31389 -0.25104 -0.32361 C -0.27361 -0.33333 -0.2941 -0.34398 -0.31042 -0.35555 C -0.32674 -0.36713 -0.34063 -0.38125 -0.34931 -0.39352 C -0.35799 -0.40578 -0.36233 -0.41504 -0.3625 -0.42916 C -0.36268 -0.44328 -0.36354 -0.46111 -0.3507 -0.4787 C -0.33785 -0.49629 -0.30851 -0.52014 -0.28542 -0.53472 C -0.26233 -0.5493 -0.23941 -0.55694 -0.21181 -0.56574 C -0.1842 -0.57453 -0.14809 -0.5831 -0.12014 -0.58796 C -0.09219 -0.59282 -0.06841 -0.59259 -0.04375 -0.59444 C -0.0191 -0.59629 0.00538 -0.59815 0.02812 -0.59861 C 0.05086 -0.59907 0.06979 -0.59861 0.09201 -0.59722 C 0.11493 -0.59583 0.13784 -0.59467 0.16354 -0.59028 C 0.18923 -0.58588 0.22378 -0.57731 0.24652 -0.57083 C 0.26996 -0.56435 0.28593 -0.55833 0.30208 -0.55139 C 0.31823 -0.54444 0.33003 -0.53796 0.34375 -0.5287 C 0.35746 -0.51944 0.37326 -0.50972 0.38437 -0.49583 C 0.39548 -0.48194 0.40659 -0.45995 0.41041 -0.44583 C 0.41423 -0.43171 0.41093 -0.42153 0.40764 -0.41111 C 0.40434 -0.40069 0.39896 -0.39282 0.39062 -0.38333 C 0.38229 -0.37384 0.36961 -0.36342 0.35764 -0.35463 C 0.34566 -0.34583 0.3335 -0.33842 0.31875 -0.33055 C 0.30399 -0.32268 0.28993 -0.31366 0.26875 -0.30694 C 0.24757 -0.30023 0.21701 -0.29514 0.19166 -0.29028 C 0.16614 -0.28541 0.13663 -0.28078 0.1158 -0.27824 C 0.09496 -0.27569 0.08246 -0.27616 0.06736 -0.27546 C 0.05191 -0.27477 0.03333 -0.2743 0.0243 -0.27407 " pathEditMode="relative" rAng="0" ptsTypes="aaaaaaaa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6" dur="15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" y="-29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007 -0.00092 C 0.0026 -0.00833 0.00607 -0.01551 0.01041 -0.02315 C 0.01475 -0.03078 0.01961 -0.03912 0.02569 -0.04722 C 0.03177 -0.05532 0.03993 -0.06458 0.04687 -0.07129 C 0.05434 -0.07801 0.06128 -0.08356 0.06805 -0.08703 C 0.07448 -0.09051 0.07986 -0.09028 0.0868 -0.09166 C 0.09357 -0.09305 0.10243 -0.09421 0.10833 -0.09537 C 0.11389 -0.09653 0.11753 -0.09745 0.12014 -0.09907 C 0.12274 -0.10069 0.12291 -0.10347 0.12343 -0.10555 C 0.12413 -0.10764 0.12465 -0.10903 0.12343 -0.11111 C 0.12205 -0.11319 0.12031 -0.11574 0.11666 -0.11759 C 0.11267 -0.11944 0.10538 -0.12129 0.0993 -0.12222 C 0.09323 -0.12315 0.08819 -0.12407 0.07986 -0.12315 C 0.07152 -0.12222 0.05555 -0.11921 0.04965 -0.11666 C 0.04375 -0.11412 0.04461 -0.11134 0.04392 -0.10833 C 0.04392 -0.10532 0.04496 -0.10208 0.0493 -0.09907 C 0.0533 -0.09606 0.06215 -0.09143 0.06979 -0.09074 C 0.07812 -0.09004 0.08906 -0.09328 0.09722 -0.09444 C 0.10521 -0.0956 0.11371 -0.09606 0.11805 -0.09815 C 0.12205 -0.10023 0.12291 -0.1037 0.12343 -0.10648 C 0.12378 -0.10926 0.12465 -0.11203 0.11944 -0.11481 C 0.11406 -0.11759 0.09878 -0.12199 0.09097 -0.12315 C 0.08316 -0.1243 0.07951 -0.12315 0.07257 -0.12222 C 0.06614 -0.12129 0.05607 -0.11967 0.05121 -0.11759 C 0.04635 -0.11551 0.04479 -0.1118 0.04375 -0.10926 C 0.04271 -0.10671 0.04305 -0.10486 0.04514 -0.10278 C 0.04687 -0.10069 0.05 -0.09815 0.05416 -0.09629 C 0.05798 -0.09444 0.06406 -0.09236 0.06944 -0.09166 C 0.07448 -0.09097 0.08177 -0.09166 0.0868 -0.09166 C 0.09149 -0.09166 0.09531 -0.09236 0.09791 -0.09166 C 0.10017 -0.09097 0.10017 -0.08958 0.10243 -0.08796 C 0.10486 -0.08634 0.10659 -0.08403 0.11093 -0.08241 C 0.11545 -0.08078 0.12309 -0.07986 0.12916 -0.0787 C 0.13524 -0.07754 0.14271 -0.07662 0.14774 -0.07592 C 0.15277 -0.07523 0.15503 -0.07569 0.15937 -0.07453 C 0.16371 -0.07338 0.16718 -0.07153 0.17361 -0.06944 C 0.18003 -0.06736 0.19027 -0.06366 0.19843 -0.06203 C 0.20659 -0.06041 0.21389 -0.06041 0.22152 -0.05926 C 0.22864 -0.0581 0.23316 -0.05787 0.24062 -0.05463 C 0.24861 -0.05139 0.26267 -0.04398 0.26875 -0.03981 C 0.27482 -0.03565 0.27569 -0.03287 0.27708 -0.02963 C 0.27847 -0.02639 0.27864 -0.02407 0.27708 -0.02037 C 0.27552 -0.01666 0.27465 -0.01227 0.26736 -0.00741 C 0.26007 -0.00254 0.24409 0.00579 0.23333 0.00926 C 0.22239 0.01273 0.21371 0.01297 0.20173 0.01389 C 0.18975 0.01482 0.17552 0.01551 0.1618 0.01482 C 0.14791 0.01412 0.13159 0.01181 0.11944 0.00926 C 0.10729 0.00672 0.09705 0.00324 0.08871 -0.00092 C 0.08073 -0.00509 0.07378 -0.01018 0.07083 -0.01574 C 0.06771 -0.02129 0.06909 -0.0294 0.07152 -0.03426 C 0.07378 -0.03912 0.07934 -0.0419 0.08541 -0.04537 C 0.09149 -0.04884 0.09878 -0.05254 0.10833 -0.05555 C 0.11771 -0.05856 0.13073 -0.06134 0.14305 -0.06296 C 0.15503 -0.06458 0.16927 -0.06597 0.1809 -0.06574 C 0.19271 -0.06551 0.20104 -0.06412 0.2125 -0.06203 C 0.22396 -0.05995 0.24045 -0.05648 0.25 -0.05278 C 0.25955 -0.04907 0.26545 -0.04421 0.27014 -0.03981 C 0.27482 -0.03541 0.27708 -0.03125 0.27777 -0.02685 C 0.27847 -0.02245 0.27951 -0.01805 0.2743 -0.01296 C 0.26909 -0.00787 0.25607 -0.00046 0.24635 0.00371 C 0.23646 0.00787 0.22795 0.00996 0.21597 0.01204 C 0.20399 0.01412 0.18836 0.01574 0.1743 0.01574 C 0.15989 0.01574 0.14305 0.01459 0.12951 0.01204 C 0.11666 0.00949 0.10451 0.00486 0.09514 0.00093 C 0.08559 -0.00301 0.07795 -0.00694 0.07343 -0.01111 C 0.06892 -0.01528 0.06771 -0.01921 0.06857 -0.02407 C 0.06927 -0.02893 0.07205 -0.03541 0.07777 -0.04074 C 0.0835 -0.04606 0.09184 -0.05162 0.10277 -0.05555 C 0.11371 -0.05949 0.13055 -0.06227 0.14305 -0.06389 C 0.15555 -0.06551 0.16527 -0.0662 0.17777 -0.06574 C 0.19027 -0.06528 0.20538 -0.06366 0.21788 -0.06111 C 0.23073 -0.05856 0.24409 -0.05393 0.25347 -0.05 C 0.26267 -0.04606 0.26979 -0.0412 0.27361 -0.03703 C 0.27743 -0.03287 0.27777 -0.0294 0.27708 -0.025 C 0.27639 -0.0206 0.27552 -0.01551 0.26944 -0.01018 C 0.26336 -0.00486 0.25173 0.00255 0.23993 0.00648 C 0.22882 0.01042 0.21475 0.01227 0.20034 0.01389 C 0.18663 0.01551 0.16944 0.01667 0.15538 0.01574 C 0.14132 0.01482 0.12708 0.01181 0.11545 0.0088 C 0.10382 0.00579 0.09305 0.00185 0.08541 -0.00278 C 0.07777 -0.00741 0.07448 -0.01389 0.06944 -0.01852 C 0.06441 -0.02315 0.06232 -0.02569 0.05555 -0.03055 C 0.04843 -0.03541 0.03593 -0.04328 0.02621 -0.04722 C 0.01684 -0.05116 0.00746 -0.05278 -0.00209 -0.05463 C -0.01164 -0.05648 -0.01615 -0.05578 -0.03056 -0.05833 C -0.04497 -0.06088 -0.07379 -0.06458 -0.08889 -0.06944 C -0.104 -0.0743 -0.11198 -0.0787 -0.12101 -0.08796 C -0.12986 -0.09722 -0.13681 -0.11273 -0.14167 -0.125 C -0.1467 -0.13727 -0.14861 -0.14907 -0.15 -0.16203 C -0.15174 -0.175 -0.15261 -0.18541 -0.15226 -0.20278 C -0.15209 -0.22014 -0.14983 -0.24745 -0.14792 -0.26666 C -0.14601 -0.28588 -0.14427 -0.30509 -0.14115 -0.31852 C -0.13802 -0.33194 -0.13716 -0.33819 -0.12917 -0.34722 C -0.12153 -0.35625 -0.10625 -0.36643 -0.09375 -0.37315 C -0.08143 -0.37986 -0.07049 -0.3831 -0.05556 -0.38703 C -0.04063 -0.39097 -0.01858 -0.39491 -0.00417 -0.39722 C 0.01024 -0.39953 0.01736 -0.40023 0.03055 -0.40092 C 0.04375 -0.40162 0.05885 -0.40208 0.07482 -0.40185 C 0.09097 -0.40162 0.10659 -0.40254 0.12639 -0.4 C 0.14618 -0.39745 0.1743 -0.3919 0.19427 -0.38611 C 0.21389 -0.38032 0.23385 -0.37222 0.24635 -0.36481 C 0.2592 -0.35741 0.26597 -0.34977 0.27083 -0.34166 C 0.27569 -0.33356 0.27639 -0.32477 0.275 -0.31666 C 0.27361 -0.30856 0.27413 -0.30208 0.2625 -0.29259 C 0.25086 -0.2831 0.22586 -0.26736 0.20538 -0.25926 C 0.18489 -0.25116 0.16666 -0.24745 0.13958 -0.24444 C 0.11215 -0.24143 0.06857 -0.24004 0.04236 -0.24074 C 0.01614 -0.24143 0.00382 -0.24398 -0.01736 -0.24815 C -0.03854 -0.25231 -0.06615 -0.25787 -0.08473 -0.26574 C -0.10365 -0.27361 -0.1191 -0.28565 -0.12848 -0.29537 C -0.13802 -0.30509 -0.14393 -0.31227 -0.14115 -0.32407 C -0.13802 -0.33588 -0.12622 -0.35486 -0.11042 -0.36574 C -0.09462 -0.37662 -0.06702 -0.38403 -0.04584 -0.38981 C -0.02466 -0.3956 -0.00122 -0.39768 0.01736 -0.4 C 0.03593 -0.40231 0.0493 -0.40347 0.06597 -0.4037 C 0.08264 -0.40393 0.10017 -0.40393 0.11736 -0.40185 C 0.13437 -0.39977 0.15416 -0.39467 0.16875 -0.39166 C 0.18264 -0.38866 0.19166 -0.38403 0.20295 -0.38333 C 0.21423 -0.38264 0.22708 -0.38727 0.23611 -0.38703 C 0.24496 -0.3868 0.25121 -0.38495 0.25764 -0.38148 C 0.26389 -0.37801 0.26875 -0.3706 0.27361 -0.36666 C 0.27847 -0.36273 0.28125 -0.35949 0.2868 -0.35741 C 0.29236 -0.35532 0.29948 -0.3544 0.30694 -0.3537 C 0.31441 -0.35301 0.32413 -0.35347 0.33194 -0.3537 C 0.33975 -0.35393 0.34705 -0.35393 0.35347 -0.35555 C 0.35989 -0.35717 0.36562 -0.35926 0.37083 -0.36296 C 0.37604 -0.36666 0.38073 -0.37315 0.38472 -0.37778 C 0.38871 -0.38241 0.38975 -0.38148 0.39444 -0.39074 C 0.39913 -0.4 0.4125 -0.41898 0.41319 -0.43333 C 0.41389 -0.44768 0.40295 -0.4669 0.39861 -0.47685 C 0.39427 -0.4868 0.38993 -0.48842 0.3868 -0.49259 C 0.38368 -0.49676 0.38507 -0.49722 0.37986 -0.50185 C 0.37465 -0.50648 0.36475 -0.51458 0.35555 -0.52037 C 0.34635 -0.52616 0.33923 -0.52986 0.325 -0.53703 C 0.31076 -0.54421 0.29652 -0.55486 0.27014 -0.56296 C 0.24357 -0.57106 0.20364 -0.58032 0.16632 -0.58611 C 0.12951 -0.5919 0.08316 -0.59653 0.04757 -0.59815 C 0.01267 -0.59977 -0.0132 -0.59884 -0.04445 -0.59629 C -0.0757 -0.59375 -0.11129 -0.58866 -0.13976 -0.58333 C -0.16789 -0.57801 -0.18872 -0.57291 -0.21459 -0.56389 C -0.24045 -0.55486 -0.27552 -0.53958 -0.29514 -0.5287 C -0.31476 -0.51782 -0.32292 -0.50741 -0.33264 -0.49815 C -0.34236 -0.48889 -0.34844 -0.48356 -0.35348 -0.47315 C -0.35851 -0.46273 -0.36302 -0.44791 -0.3632 -0.43611 C -0.36337 -0.4243 -0.35973 -0.41273 -0.35417 -0.40185 C -0.34861 -0.39097 -0.34393 -0.3831 -0.32986 -0.37129 C -0.3158 -0.35949 -0.29202 -0.34213 -0.26945 -0.33055 C -0.24688 -0.31898 -0.22275 -0.30972 -0.19445 -0.30185 C -0.16615 -0.29398 -0.13299 -0.28773 -0.1 -0.28333 C -0.06702 -0.27893 -0.02657 -0.27662 0.00347 -0.275 C 0.0335 -0.27338 0.05416 -0.27268 0.07986 -0.27407 C 0.10555 -0.27546 0.13316 -0.2794 0.15746 -0.28333 C 0.18177 -0.28727 0.20364 -0.29097 0.22604 -0.29722 C 0.24896 -0.30347 0.27048 -0.30995 0.29375 -0.32037 C 0.31701 -0.33078 0.34982 -0.34861 0.36597 -0.35926 C 0.38211 -0.36991 0.38264 -0.37384 0.39027 -0.38426 C 0.39791 -0.39467 0.40798 -0.41227 0.4118 -0.42222 C 0.41562 -0.43217 0.41371 -0.43727 0.41319 -0.44352 C 0.41267 -0.44977 0.41146 -0.45301 0.40833 -0.46018 C 0.40521 -0.46736 0.40017 -0.47847 0.39444 -0.48611 C 0.38871 -0.49375 0.38541 -0.49768 0.37361 -0.50648 C 0.3618 -0.51528 0.3408 -0.52986 0.32361 -0.53889 C 0.30642 -0.54791 0.29479 -0.55254 0.27014 -0.56018 C 0.24531 -0.56782 0.20659 -0.57847 0.17552 -0.58426 C 0.14427 -0.59004 0.11302 -0.59305 0.08402 -0.59537 C 0.05486 -0.59768 0.02934 -0.59907 0.00069 -0.59815 C -0.02795 -0.59722 -0.05955 -0.59328 -0.0882 -0.58981 C -0.11684 -0.58634 -0.14236 -0.58495 -0.17153 -0.57778 C -0.2007 -0.5706 -0.23629 -0.55949 -0.2632 -0.54629 C -0.29011 -0.5331 -0.31684 -0.51481 -0.33334 -0.49815 C -0.34983 -0.48148 -0.35816 -0.46065 -0.3625 -0.44629 C -0.36684 -0.43194 -0.36598 -0.42616 -0.35903 -0.41203 C -0.35209 -0.39791 -0.33542 -0.37477 -0.32084 -0.36111 C -0.30625 -0.34745 -0.29358 -0.34004 -0.27153 -0.32963 C -0.24948 -0.31921 -0.21493 -0.30671 -0.1882 -0.29907 C -0.16146 -0.29143 -0.13438 -0.2868 -0.11129 -0.28333 C -0.08785 -0.27986 -0.07153 -0.27916 -0.04861 -0.27778 C -0.0257 -0.27639 -0.00365 -0.2743 0.02621 -0.275 C 0.05607 -0.27569 0.096 -0.27731 0.13125 -0.28148 C 0.16632 -0.28565 0.2059 -0.2912 0.23767 -0.3 C 0.27031 -0.30879 0.30052 -0.32268 0.32361 -0.33426 C 0.3467 -0.34583 0.3625 -0.3581 0.37569 -0.36944 C 0.38889 -0.38078 0.39652 -0.39097 0.40277 -0.40278 C 0.40902 -0.41458 0.41302 -0.42986 0.41319 -0.44074 C 0.41336 -0.45162 0.4092 -0.4581 0.40347 -0.46852 C 0.39774 -0.47893 0.39774 -0.48912 0.37847 -0.5037 C 0.3592 -0.51828 0.32517 -0.54143 0.2875 -0.55555 C 0.24982 -0.56967 0.19392 -0.58102 0.15208 -0.58796 C 0.11024 -0.59491 0.07708 -0.59699 0.0368 -0.59722 C -0.00365 -0.59745 -0.05209 -0.59467 -0.09098 -0.58981 C -0.12986 -0.58495 -0.16598 -0.57662 -0.19653 -0.56852 C -0.22743 -0.56041 -0.25539 -0.55046 -0.27639 -0.54074 C -0.2974 -0.53102 -0.3092 -0.52153 -0.32223 -0.51018 C -0.33525 -0.49884 -0.34809 -0.48657 -0.35486 -0.47315 C -0.36164 -0.45972 -0.36511 -0.44398 -0.3632 -0.42963 C -0.36129 -0.41528 -0.35295 -0.40023 -0.34375 -0.38703 C -0.33455 -0.37384 -0.32587 -0.3625 -0.30834 -0.35092 C -0.2908 -0.33935 -0.26302 -0.32731 -0.2382 -0.31759 C -0.21337 -0.30787 -0.18403 -0.29861 -0.15903 -0.29259 C -0.13403 -0.28657 -0.1099 -0.28403 -0.0882 -0.28148 C -0.0665 -0.27893 -0.04792 -0.27801 -0.02917 -0.27685 C -0.01042 -0.27569 0.00694 -0.275 0.0243 -0.27407 " pathEditMode="relative" rAng="0" ptsTypes="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8" dur="12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" y="-2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1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6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600"/>
                            </p:stCondLst>
                            <p:childTnLst>
                              <p:par>
                                <p:cTn id="32" presetID="1" presetClass="entr" presetSubtype="0" fill="hold" grpId="2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9600"/>
                            </p:stCondLst>
                            <p:childTnLst>
                              <p:par>
                                <p:cTn id="37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-0.50468 -0.05509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" y="-28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7.40741E-7 L 0.47084 0.0442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" y="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1600"/>
                            </p:stCondLst>
                            <p:childTnLst>
                              <p:par>
                                <p:cTn id="4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1600"/>
                            </p:stCondLst>
                            <p:childTnLst>
                              <p:par>
                                <p:cTn id="4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ATLAS.CMS.bmp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5963" y="0"/>
            <a:ext cx="77120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ALICE-LHCb.bmp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5" y="0"/>
            <a:ext cx="77152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TextBox 7"/>
          <p:cNvSpPr txBox="1">
            <a:spLocks noChangeArrowheads="1"/>
          </p:cNvSpPr>
          <p:nvPr/>
        </p:nvSpPr>
        <p:spPr bwMode="auto">
          <a:xfrm>
            <a:off x="304800" y="533400"/>
            <a:ext cx="2805113" cy="400050"/>
          </a:xfrm>
          <a:prstGeom prst="rect">
            <a:avLst/>
          </a:prstGeom>
          <a:solidFill>
            <a:schemeClr val="bg1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</a:rPr>
              <a:t>Specialized detectors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UiB Bergen, 24-8-2012        P Jenni (CERN)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E86C45-E4CF-496C-A453-AFD4B2B973C0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LHC Physics Roadmap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Korea and CERN /  July 2009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8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AFC8CDF-19C2-184B-AA2D-DC1472109213}" type="slidenum">
              <a:rPr lang="en-US"/>
              <a:pPr>
                <a:defRPr/>
              </a:pPr>
              <a:t>2</a:t>
            </a:fld>
            <a:endParaRPr lang="en-US"/>
          </a:p>
        </p:txBody>
      </p:sp>
      <p:pic>
        <p:nvPicPr>
          <p:cNvPr id="22532" name="Picture 2" descr="CERN_picture_sk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27843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91420" tIns="45710" rIns="91420" bIns="45710" anchor="ctr">
            <a:prstTxWarp prst="textNoShape">
              <a:avLst/>
            </a:prstTxWarp>
          </a:bodyPr>
          <a:lstStyle/>
          <a:p>
            <a:pPr eaLnBrk="0" hangingPunct="0"/>
            <a:endParaRPr lang="en-US" sz="2400" dirty="0">
              <a:solidFill>
                <a:srgbClr val="000000"/>
              </a:solidFill>
              <a:latin typeface="Arial" pitchFamily="-112" charset="0"/>
              <a:ea typeface="ＭＳ Ｐゴシック" pitchFamily="-112" charset="-128"/>
            </a:endParaRP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200"/>
            <a:ext cx="9144000" cy="457200"/>
          </a:xfrm>
          <a:effectLst>
            <a:outerShdw blurRad="63500" dist="38099" dir="2700000" algn="ctr" rotWithShape="0">
              <a:schemeClr val="tx2">
                <a:alpha val="74997"/>
              </a:schemeClr>
            </a:outerShdw>
          </a:effectLst>
        </p:spPr>
        <p:txBody>
          <a:bodyPr anchor="ctr">
            <a:normAutofit fontScale="90000"/>
          </a:bodyPr>
          <a:lstStyle/>
          <a:p>
            <a:pPr algn="ctr" eaLnBrk="1" hangingPunct="1">
              <a:defRPr/>
            </a:pPr>
            <a:r>
              <a:rPr lang="en-GB" sz="3600" dirty="0">
                <a:solidFill>
                  <a:srgbClr val="FCF933"/>
                </a:solidFill>
                <a:ea typeface="+mj-ea"/>
                <a:cs typeface="+mj-cs"/>
              </a:rPr>
              <a:t>Enter a New Era in Fundamental Science</a:t>
            </a:r>
            <a:endParaRPr lang="en-GB" dirty="0">
              <a:ea typeface="+mj-ea"/>
              <a:cs typeface="+mj-cs"/>
            </a:endParaRP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0" y="609600"/>
            <a:ext cx="9144000" cy="990600"/>
          </a:xfrm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Wingdings" pitchFamily="-112" charset="2"/>
              <a:buNone/>
              <a:defRPr/>
            </a:pPr>
            <a:r>
              <a:rPr lang="en-GB" sz="2000" dirty="0">
                <a:solidFill>
                  <a:srgbClr val="FFFFFF"/>
                </a:solidFill>
                <a:ea typeface="+mn-ea"/>
                <a:cs typeface="+mn-cs"/>
              </a:rPr>
              <a:t>Start-up of the Large </a:t>
            </a:r>
            <a:r>
              <a:rPr lang="en-GB" sz="2000" dirty="0" err="1">
                <a:solidFill>
                  <a:srgbClr val="FFFFFF"/>
                </a:solidFill>
                <a:ea typeface="+mn-ea"/>
                <a:cs typeface="+mn-cs"/>
              </a:rPr>
              <a:t>Hadron</a:t>
            </a:r>
            <a:r>
              <a:rPr lang="en-GB" sz="2000" dirty="0">
                <a:solidFill>
                  <a:srgbClr val="FFFFFF"/>
                </a:solidFill>
                <a:ea typeface="+mn-ea"/>
                <a:cs typeface="+mn-cs"/>
              </a:rPr>
              <a:t> Collider (</a:t>
            </a:r>
            <a:r>
              <a:rPr lang="en-GB" sz="2000" dirty="0">
                <a:solidFill>
                  <a:srgbClr val="FCF933"/>
                </a:solidFill>
                <a:ea typeface="+mn-ea"/>
                <a:cs typeface="+mn-cs"/>
              </a:rPr>
              <a:t>LHC</a:t>
            </a:r>
            <a:r>
              <a:rPr lang="en-GB" sz="2000" dirty="0">
                <a:solidFill>
                  <a:srgbClr val="FFFFFF"/>
                </a:solidFill>
                <a:ea typeface="+mn-ea"/>
                <a:cs typeface="+mn-cs"/>
              </a:rPr>
              <a:t>), one of the largest and truly global scientific projects ever, is the most exciting turning point in particle physics.</a:t>
            </a:r>
          </a:p>
        </p:txBody>
      </p:sp>
      <p:sp>
        <p:nvSpPr>
          <p:cNvPr id="8223" name="Rectangle 31"/>
          <p:cNvSpPr>
            <a:spLocks noChangeArrowheads="1"/>
          </p:cNvSpPr>
          <p:nvPr/>
        </p:nvSpPr>
        <p:spPr bwMode="auto">
          <a:xfrm>
            <a:off x="0" y="3429000"/>
            <a:ext cx="9144000" cy="1172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7"/>
              </a:schemeClr>
            </a:outerShdw>
          </a:effectLst>
        </p:spPr>
        <p:txBody>
          <a:bodyPr lIns="91420" tIns="45710" rIns="91420" bIns="45710">
            <a:prstTxWarp prst="textNoShape">
              <a:avLst/>
            </a:prstTxWarp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n-GB" sz="2600" dirty="0">
                <a:solidFill>
                  <a:srgbClr val="FCF933"/>
                </a:solidFill>
                <a:latin typeface="+mn-lt"/>
                <a:ea typeface="ＭＳ Ｐゴシック" pitchFamily="-112" charset="-128"/>
              </a:rPr>
              <a:t>Exploration of a new energy frontier </a:t>
            </a:r>
          </a:p>
          <a:p>
            <a:pPr algn="ctr" eaLnBrk="0" hangingPunct="0">
              <a:lnSpc>
                <a:spcPct val="90000"/>
              </a:lnSpc>
              <a:defRPr/>
            </a:pPr>
            <a:r>
              <a:rPr lang="en-GB" sz="2600" dirty="0" smtClean="0">
                <a:solidFill>
                  <a:srgbClr val="FCF933"/>
                </a:solidFill>
                <a:latin typeface="+mn-lt"/>
                <a:ea typeface="ＭＳ Ｐゴシック" pitchFamily="-112" charset="-128"/>
              </a:rPr>
              <a:t>Proton-proton and Heavy Ion collisions </a:t>
            </a:r>
          </a:p>
          <a:p>
            <a:pPr algn="ctr" eaLnBrk="0" hangingPunct="0">
              <a:lnSpc>
                <a:spcPct val="90000"/>
              </a:lnSpc>
              <a:defRPr/>
            </a:pPr>
            <a:r>
              <a:rPr lang="en-GB" sz="2600" dirty="0" smtClean="0">
                <a:solidFill>
                  <a:srgbClr val="FCF933"/>
                </a:solidFill>
                <a:latin typeface="+mn-lt"/>
                <a:ea typeface="ＭＳ Ｐゴシック" pitchFamily="-112" charset="-128"/>
              </a:rPr>
              <a:t>at E</a:t>
            </a:r>
            <a:r>
              <a:rPr lang="en-GB" sz="2600" baseline="-25000" dirty="0" smtClean="0">
                <a:solidFill>
                  <a:srgbClr val="FCF933"/>
                </a:solidFill>
                <a:latin typeface="+mn-lt"/>
                <a:ea typeface="ＭＳ Ｐゴシック" pitchFamily="-112" charset="-128"/>
              </a:rPr>
              <a:t>CM</a:t>
            </a:r>
            <a:r>
              <a:rPr lang="en-GB" sz="2600" dirty="0" smtClean="0">
                <a:solidFill>
                  <a:srgbClr val="FCF933"/>
                </a:solidFill>
                <a:latin typeface="+mn-lt"/>
                <a:ea typeface="ＭＳ Ｐゴシック" pitchFamily="-112" charset="-128"/>
              </a:rPr>
              <a:t> up to 14 </a:t>
            </a:r>
            <a:r>
              <a:rPr lang="en-GB" sz="2600" dirty="0" err="1" smtClean="0">
                <a:solidFill>
                  <a:srgbClr val="FCF933"/>
                </a:solidFill>
                <a:latin typeface="+mn-lt"/>
                <a:ea typeface="ＭＳ Ｐゴシック" pitchFamily="-112" charset="-128"/>
              </a:rPr>
              <a:t>TeV</a:t>
            </a:r>
            <a:endParaRPr lang="en-GB" sz="2600" dirty="0" smtClean="0">
              <a:solidFill>
                <a:srgbClr val="FCF933"/>
              </a:solidFill>
              <a:latin typeface="+mn-lt"/>
              <a:ea typeface="ＭＳ Ｐゴシック" pitchFamily="-112" charset="-128"/>
            </a:endParaRPr>
          </a:p>
        </p:txBody>
      </p:sp>
      <p:pic>
        <p:nvPicPr>
          <p:cNvPr id="23564" name="Picture 42" descr="0510028_03-A4-at-144-dpi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14654" y="4648275"/>
            <a:ext cx="2947987" cy="193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  <p:sp>
        <p:nvSpPr>
          <p:cNvPr id="22538" name="Rectangle 8"/>
          <p:cNvSpPr>
            <a:spLocks noChangeArrowheads="1"/>
          </p:cNvSpPr>
          <p:nvPr/>
        </p:nvSpPr>
        <p:spPr bwMode="auto">
          <a:xfrm>
            <a:off x="2965415" y="4648269"/>
            <a:ext cx="2343230" cy="1698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0" tIns="45710" rIns="91420" bIns="45710">
            <a:prstTxWarp prst="textNoShape">
              <a:avLst/>
            </a:prstTxWarp>
            <a:sp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lang="en-GB" dirty="0">
                <a:solidFill>
                  <a:srgbClr val="FFFFFF"/>
                </a:solidFill>
                <a:latin typeface="+mn-lt"/>
                <a:ea typeface="ＭＳ Ｐゴシック" pitchFamily="-112" charset="-128"/>
              </a:rPr>
              <a:t>LHC ring:</a:t>
            </a:r>
          </a:p>
          <a:p>
            <a:pPr algn="ctr" eaLnBrk="0" hangingPunct="0">
              <a:lnSpc>
                <a:spcPct val="90000"/>
              </a:lnSpc>
            </a:pPr>
            <a:r>
              <a:rPr lang="en-GB" dirty="0">
                <a:solidFill>
                  <a:srgbClr val="FFFFFF"/>
                </a:solidFill>
                <a:latin typeface="+mn-lt"/>
                <a:ea typeface="ＭＳ Ｐゴシック" pitchFamily="-112" charset="-128"/>
              </a:rPr>
              <a:t>27 km </a:t>
            </a:r>
            <a:r>
              <a:rPr lang="en-GB" dirty="0" smtClean="0">
                <a:solidFill>
                  <a:srgbClr val="FFFFFF"/>
                </a:solidFill>
                <a:latin typeface="+mn-lt"/>
                <a:ea typeface="ＭＳ Ｐゴシック" pitchFamily="-112" charset="-128"/>
              </a:rPr>
              <a:t>circumference</a:t>
            </a:r>
          </a:p>
          <a:p>
            <a:pPr algn="ctr" eaLnBrk="0" hangingPunct="0">
              <a:lnSpc>
                <a:spcPct val="90000"/>
              </a:lnSpc>
            </a:pPr>
            <a:endParaRPr lang="en-GB" sz="2000" dirty="0" smtClean="0">
              <a:solidFill>
                <a:srgbClr val="FFFFFF"/>
              </a:solidFill>
              <a:latin typeface="+mn-lt"/>
              <a:ea typeface="ＭＳ Ｐゴシック" pitchFamily="-112" charset="-128"/>
            </a:endParaRPr>
          </a:p>
          <a:p>
            <a:pPr eaLnBrk="0" hangingPunct="0">
              <a:lnSpc>
                <a:spcPct val="90000"/>
              </a:lnSpc>
            </a:pPr>
            <a:r>
              <a:rPr lang="en-GB" sz="2000" b="1" dirty="0" smtClean="0">
                <a:solidFill>
                  <a:srgbClr val="FFFF00"/>
                </a:solidFill>
                <a:latin typeface="+mn-lt"/>
                <a:ea typeface="ＭＳ Ｐゴシック" pitchFamily="-112" charset="-128"/>
              </a:rPr>
              <a:t>TOTEM </a:t>
            </a:r>
          </a:p>
          <a:p>
            <a:pPr eaLnBrk="0" hangingPunct="0">
              <a:lnSpc>
                <a:spcPct val="90000"/>
              </a:lnSpc>
            </a:pPr>
            <a:r>
              <a:rPr lang="en-GB" sz="2000" b="1" dirty="0" err="1" smtClean="0">
                <a:solidFill>
                  <a:srgbClr val="FFFF00"/>
                </a:solidFill>
                <a:latin typeface="+mn-lt"/>
                <a:ea typeface="ＭＳ Ｐゴシック" pitchFamily="-112" charset="-128"/>
              </a:rPr>
              <a:t>LHCf</a:t>
            </a:r>
            <a:endParaRPr lang="en-GB" sz="2000" b="1" dirty="0" smtClean="0">
              <a:solidFill>
                <a:srgbClr val="FFFF00"/>
              </a:solidFill>
              <a:latin typeface="+mn-lt"/>
              <a:ea typeface="ＭＳ Ｐゴシック" pitchFamily="-112" charset="-128"/>
            </a:endParaRPr>
          </a:p>
          <a:p>
            <a:pPr eaLnBrk="0" hangingPunct="0">
              <a:lnSpc>
                <a:spcPct val="90000"/>
              </a:lnSpc>
            </a:pPr>
            <a:r>
              <a:rPr lang="en-GB" sz="2000" b="1" dirty="0" smtClean="0">
                <a:solidFill>
                  <a:srgbClr val="FFFF00"/>
                </a:solidFill>
                <a:latin typeface="+mn-lt"/>
                <a:ea typeface="ＭＳ Ｐゴシック" pitchFamily="-112" charset="-128"/>
              </a:rPr>
              <a:t>MOEDAL</a:t>
            </a:r>
            <a:endParaRPr lang="en-GB" sz="2000" b="1" dirty="0">
              <a:solidFill>
                <a:srgbClr val="FFFF00"/>
              </a:solidFill>
              <a:latin typeface="+mn-lt"/>
              <a:ea typeface="ＭＳ Ｐゴシック" pitchFamily="-112" charset="-128"/>
            </a:endParaRPr>
          </a:p>
        </p:txBody>
      </p:sp>
      <p:grpSp>
        <p:nvGrpSpPr>
          <p:cNvPr id="2" name="Group 69"/>
          <p:cNvGrpSpPr>
            <a:grpSpLocks/>
          </p:cNvGrpSpPr>
          <p:nvPr/>
        </p:nvGrpSpPr>
        <p:grpSpPr bwMode="auto">
          <a:xfrm>
            <a:off x="533429" y="1701800"/>
            <a:ext cx="3241675" cy="1727200"/>
            <a:chOff x="336" y="1072"/>
            <a:chExt cx="2042" cy="1088"/>
          </a:xfrm>
        </p:grpSpPr>
        <p:sp>
          <p:nvSpPr>
            <p:cNvPr id="22562" name="Line 70"/>
            <p:cNvSpPr>
              <a:spLocks noChangeShapeType="1"/>
            </p:cNvSpPr>
            <p:nvPr/>
          </p:nvSpPr>
          <p:spPr bwMode="auto">
            <a:xfrm flipV="1">
              <a:off x="1968" y="1269"/>
              <a:ext cx="364" cy="89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sz="2400" dirty="0">
                <a:solidFill>
                  <a:srgbClr val="000000"/>
                </a:solidFill>
                <a:latin typeface="+mn-lt"/>
                <a:ea typeface="ＭＳ Ｐゴシック" pitchFamily="-112" charset="-128"/>
              </a:endParaRPr>
            </a:p>
          </p:txBody>
        </p:sp>
        <p:sp>
          <p:nvSpPr>
            <p:cNvPr id="22563" name="Line 71"/>
            <p:cNvSpPr>
              <a:spLocks noChangeShapeType="1"/>
            </p:cNvSpPr>
            <p:nvPr/>
          </p:nvSpPr>
          <p:spPr bwMode="auto">
            <a:xfrm>
              <a:off x="1968" y="1104"/>
              <a:ext cx="336" cy="168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sz="2400" dirty="0">
                <a:solidFill>
                  <a:srgbClr val="000000"/>
                </a:solidFill>
                <a:latin typeface="+mn-lt"/>
                <a:ea typeface="ＭＳ Ｐゴシック" pitchFamily="-112" charset="-128"/>
              </a:endParaRPr>
            </a:p>
          </p:txBody>
        </p:sp>
        <p:sp>
          <p:nvSpPr>
            <p:cNvPr id="22564" name="Oval 72"/>
            <p:cNvSpPr>
              <a:spLocks noChangeArrowheads="1"/>
            </p:cNvSpPr>
            <p:nvPr/>
          </p:nvSpPr>
          <p:spPr bwMode="auto">
            <a:xfrm>
              <a:off x="2285" y="1251"/>
              <a:ext cx="93" cy="7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400" dirty="0">
                <a:solidFill>
                  <a:srgbClr val="000000"/>
                </a:solidFill>
                <a:latin typeface="+mn-lt"/>
                <a:ea typeface="ＭＳ Ｐゴシック" pitchFamily="-112" charset="-128"/>
              </a:endParaRPr>
            </a:p>
          </p:txBody>
        </p:sp>
        <p:pic>
          <p:nvPicPr>
            <p:cNvPr id="22565" name="Picture 73" descr="bul-pho-2007-07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36" y="1072"/>
              <a:ext cx="1632" cy="1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626" name="Text Box 74"/>
            <p:cNvSpPr txBox="1">
              <a:spLocks noChangeArrowheads="1"/>
            </p:cNvSpPr>
            <p:nvPr/>
          </p:nvSpPr>
          <p:spPr bwMode="auto">
            <a:xfrm>
              <a:off x="1536" y="1072"/>
              <a:ext cx="385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>
                <a:defRPr/>
              </a:pPr>
              <a:r>
                <a:rPr lang="de-CH" dirty="0">
                  <a:solidFill>
                    <a:srgbClr val="EAEAEA"/>
                  </a:solidFill>
                  <a:latin typeface="+mn-lt"/>
                  <a:ea typeface="ＭＳ Ｐゴシック" pitchFamily="-112" charset="-128"/>
                </a:rPr>
                <a:t>CMS</a:t>
              </a:r>
              <a:endParaRPr lang="de-CH" sz="2000" dirty="0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2" charset="-128"/>
              </a:endParaRPr>
            </a:p>
          </p:txBody>
        </p:sp>
      </p:grpSp>
      <p:grpSp>
        <p:nvGrpSpPr>
          <p:cNvPr id="3" name="Group 75"/>
          <p:cNvGrpSpPr>
            <a:grpSpLocks/>
          </p:cNvGrpSpPr>
          <p:nvPr/>
        </p:nvGrpSpPr>
        <p:grpSpPr bwMode="auto">
          <a:xfrm>
            <a:off x="152400" y="4483100"/>
            <a:ext cx="2286000" cy="1462088"/>
            <a:chOff x="96" y="2824"/>
            <a:chExt cx="1440" cy="921"/>
          </a:xfrm>
        </p:grpSpPr>
        <p:sp>
          <p:nvSpPr>
            <p:cNvPr id="22557" name="Oval 76"/>
            <p:cNvSpPr>
              <a:spLocks noChangeArrowheads="1"/>
            </p:cNvSpPr>
            <p:nvPr/>
          </p:nvSpPr>
          <p:spPr bwMode="auto">
            <a:xfrm>
              <a:off x="1452" y="3199"/>
              <a:ext cx="84" cy="6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400" dirty="0">
                <a:solidFill>
                  <a:srgbClr val="000000"/>
                </a:solidFill>
                <a:latin typeface="+mn-lt"/>
                <a:ea typeface="ＭＳ Ｐゴシック" pitchFamily="-112" charset="-128"/>
              </a:endParaRPr>
            </a:p>
          </p:txBody>
        </p:sp>
        <p:sp>
          <p:nvSpPr>
            <p:cNvPr id="22558" name="Line 77"/>
            <p:cNvSpPr>
              <a:spLocks noChangeShapeType="1"/>
            </p:cNvSpPr>
            <p:nvPr/>
          </p:nvSpPr>
          <p:spPr bwMode="auto">
            <a:xfrm>
              <a:off x="1326" y="2832"/>
              <a:ext cx="168" cy="329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sz="2400" dirty="0">
                <a:solidFill>
                  <a:srgbClr val="000000"/>
                </a:solidFill>
                <a:latin typeface="+mn-lt"/>
                <a:ea typeface="ＭＳ Ｐゴシック" pitchFamily="-112" charset="-128"/>
              </a:endParaRPr>
            </a:p>
          </p:txBody>
        </p:sp>
        <p:sp>
          <p:nvSpPr>
            <p:cNvPr id="22559" name="Line 78"/>
            <p:cNvSpPr>
              <a:spLocks noChangeShapeType="1"/>
            </p:cNvSpPr>
            <p:nvPr/>
          </p:nvSpPr>
          <p:spPr bwMode="auto">
            <a:xfrm flipV="1">
              <a:off x="1344" y="3203"/>
              <a:ext cx="150" cy="54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sz="2400" dirty="0">
                <a:solidFill>
                  <a:srgbClr val="000000"/>
                </a:solidFill>
                <a:latin typeface="+mn-lt"/>
                <a:ea typeface="ＭＳ Ｐゴシック" pitchFamily="-112" charset="-128"/>
              </a:endParaRPr>
            </a:p>
          </p:txBody>
        </p:sp>
        <p:pic>
          <p:nvPicPr>
            <p:cNvPr id="22560" name="Picture 79" descr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96" y="2832"/>
              <a:ext cx="1232" cy="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61" name="Text Box 80"/>
            <p:cNvSpPr txBox="1">
              <a:spLocks noChangeArrowheads="1"/>
            </p:cNvSpPr>
            <p:nvPr/>
          </p:nvSpPr>
          <p:spPr bwMode="auto">
            <a:xfrm>
              <a:off x="687" y="2824"/>
              <a:ext cx="447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de-CH" dirty="0">
                  <a:solidFill>
                    <a:srgbClr val="EAEAEA"/>
                  </a:solidFill>
                  <a:latin typeface="+mn-lt"/>
                  <a:ea typeface="ＭＳ Ｐゴシック" pitchFamily="-112" charset="-128"/>
                </a:rPr>
                <a:t>ALICE</a:t>
              </a:r>
              <a:endParaRPr lang="de-CH" sz="2000" dirty="0">
                <a:solidFill>
                  <a:srgbClr val="EAEAEA"/>
                </a:solidFill>
                <a:latin typeface="+mn-lt"/>
                <a:ea typeface="ＭＳ Ｐゴシック" pitchFamily="-112" charset="-128"/>
              </a:endParaRPr>
            </a:p>
          </p:txBody>
        </p:sp>
      </p:grpSp>
      <p:grpSp>
        <p:nvGrpSpPr>
          <p:cNvPr id="4" name="Group 81"/>
          <p:cNvGrpSpPr>
            <a:grpSpLocks/>
          </p:cNvGrpSpPr>
          <p:nvPr/>
        </p:nvGrpSpPr>
        <p:grpSpPr bwMode="auto">
          <a:xfrm>
            <a:off x="6705603" y="1720861"/>
            <a:ext cx="2195513" cy="1978025"/>
            <a:chOff x="4224" y="1084"/>
            <a:chExt cx="1383" cy="1246"/>
          </a:xfrm>
        </p:grpSpPr>
        <p:grpSp>
          <p:nvGrpSpPr>
            <p:cNvPr id="5" name="Group 82"/>
            <p:cNvGrpSpPr>
              <a:grpSpLocks/>
            </p:cNvGrpSpPr>
            <p:nvPr/>
          </p:nvGrpSpPr>
          <p:grpSpPr bwMode="auto">
            <a:xfrm>
              <a:off x="4224" y="1104"/>
              <a:ext cx="1364" cy="1226"/>
              <a:chOff x="4224" y="1104"/>
              <a:chExt cx="1364" cy="1226"/>
            </a:xfrm>
          </p:grpSpPr>
          <p:sp>
            <p:nvSpPr>
              <p:cNvPr id="22553" name="Oval 83"/>
              <p:cNvSpPr>
                <a:spLocks noChangeArrowheads="1"/>
              </p:cNvSpPr>
              <p:nvPr/>
            </p:nvSpPr>
            <p:spPr bwMode="auto">
              <a:xfrm>
                <a:off x="4977" y="2274"/>
                <a:ext cx="76" cy="5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2400" dirty="0">
                  <a:solidFill>
                    <a:srgbClr val="000000"/>
                  </a:solidFill>
                  <a:latin typeface="+mn-lt"/>
                  <a:ea typeface="ＭＳ Ｐゴシック" pitchFamily="-112" charset="-128"/>
                </a:endParaRPr>
              </a:p>
            </p:txBody>
          </p:sp>
          <p:sp>
            <p:nvSpPr>
              <p:cNvPr id="22554" name="Line 84"/>
              <p:cNvSpPr>
                <a:spLocks noChangeShapeType="1"/>
              </p:cNvSpPr>
              <p:nvPr/>
            </p:nvSpPr>
            <p:spPr bwMode="auto">
              <a:xfrm>
                <a:off x="4272" y="1968"/>
                <a:ext cx="743" cy="344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prstDash val="sysDot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sz="2400" dirty="0">
                  <a:solidFill>
                    <a:srgbClr val="000000"/>
                  </a:solidFill>
                  <a:latin typeface="+mn-lt"/>
                  <a:ea typeface="ＭＳ Ｐゴシック" pitchFamily="-112" charset="-128"/>
                </a:endParaRPr>
              </a:p>
            </p:txBody>
          </p:sp>
          <p:sp>
            <p:nvSpPr>
              <p:cNvPr id="22555" name="Line 85"/>
              <p:cNvSpPr>
                <a:spLocks noChangeShapeType="1"/>
              </p:cNvSpPr>
              <p:nvPr/>
            </p:nvSpPr>
            <p:spPr bwMode="auto">
              <a:xfrm flipH="1">
                <a:off x="5015" y="1968"/>
                <a:ext cx="553" cy="344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prstDash val="sysDot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sz="2400" dirty="0">
                  <a:solidFill>
                    <a:srgbClr val="000000"/>
                  </a:solidFill>
                  <a:latin typeface="+mn-lt"/>
                  <a:ea typeface="ＭＳ Ｐゴシック" pitchFamily="-112" charset="-128"/>
                </a:endParaRPr>
              </a:p>
            </p:txBody>
          </p:sp>
          <p:pic>
            <p:nvPicPr>
              <p:cNvPr id="22556" name="Picture 86" descr="Picture 3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4224" y="1104"/>
                <a:ext cx="1364" cy="8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2551" name="Rectangle 87"/>
            <p:cNvSpPr>
              <a:spLocks noChangeArrowheads="1"/>
            </p:cNvSpPr>
            <p:nvPr/>
          </p:nvSpPr>
          <p:spPr bwMode="auto">
            <a:xfrm>
              <a:off x="5208" y="1104"/>
              <a:ext cx="384" cy="192"/>
            </a:xfrm>
            <a:prstGeom prst="rect">
              <a:avLst/>
            </a:prstGeom>
            <a:gradFill rotWithShape="0">
              <a:gsLst>
                <a:gs pos="0">
                  <a:srgbClr val="C89A09"/>
                </a:gs>
                <a:gs pos="100000">
                  <a:srgbClr val="D3D90D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400" dirty="0">
                <a:solidFill>
                  <a:srgbClr val="000000"/>
                </a:solidFill>
                <a:latin typeface="+mn-lt"/>
                <a:ea typeface="ＭＳ Ｐゴシック" pitchFamily="-112" charset="-128"/>
              </a:endParaRPr>
            </a:p>
          </p:txBody>
        </p:sp>
        <p:sp>
          <p:nvSpPr>
            <p:cNvPr id="23640" name="Text Box 88"/>
            <p:cNvSpPr txBox="1">
              <a:spLocks noChangeArrowheads="1"/>
            </p:cNvSpPr>
            <p:nvPr/>
          </p:nvSpPr>
          <p:spPr bwMode="auto">
            <a:xfrm>
              <a:off x="5184" y="1084"/>
              <a:ext cx="423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>
                <a:defRPr/>
              </a:pPr>
              <a:r>
                <a:rPr lang="de-CH" dirty="0">
                  <a:solidFill>
                    <a:srgbClr val="000000"/>
                  </a:solidFill>
                  <a:latin typeface="+mn-lt"/>
                  <a:ea typeface="ＭＳ Ｐゴシック" pitchFamily="-112" charset="-128"/>
                </a:rPr>
                <a:t>LHCb</a:t>
              </a:r>
              <a:endParaRPr lang="de-CH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2" charset="-128"/>
              </a:endParaRPr>
            </a:p>
          </p:txBody>
        </p:sp>
      </p:grpSp>
      <p:grpSp>
        <p:nvGrpSpPr>
          <p:cNvPr id="6" name="Group 89"/>
          <p:cNvGrpSpPr>
            <a:grpSpLocks/>
          </p:cNvGrpSpPr>
          <p:nvPr/>
        </p:nvGrpSpPr>
        <p:grpSpPr bwMode="auto">
          <a:xfrm>
            <a:off x="5715041" y="4724477"/>
            <a:ext cx="3101978" cy="1728789"/>
            <a:chOff x="3600" y="2976"/>
            <a:chExt cx="1954" cy="1089"/>
          </a:xfrm>
        </p:grpSpPr>
        <p:grpSp>
          <p:nvGrpSpPr>
            <p:cNvPr id="7" name="Group 90"/>
            <p:cNvGrpSpPr>
              <a:grpSpLocks/>
            </p:cNvGrpSpPr>
            <p:nvPr/>
          </p:nvGrpSpPr>
          <p:grpSpPr bwMode="auto">
            <a:xfrm>
              <a:off x="3600" y="2976"/>
              <a:ext cx="1920" cy="1063"/>
              <a:chOff x="3600" y="2976"/>
              <a:chExt cx="1920" cy="1063"/>
            </a:xfrm>
          </p:grpSpPr>
          <p:sp>
            <p:nvSpPr>
              <p:cNvPr id="22546" name="Oval 91"/>
              <p:cNvSpPr>
                <a:spLocks noChangeArrowheads="1"/>
              </p:cNvSpPr>
              <p:nvPr/>
            </p:nvSpPr>
            <p:spPr bwMode="auto">
              <a:xfrm>
                <a:off x="3600" y="3247"/>
                <a:ext cx="75" cy="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2400" dirty="0">
                  <a:solidFill>
                    <a:srgbClr val="000000"/>
                  </a:solidFill>
                  <a:latin typeface="+mn-lt"/>
                  <a:ea typeface="ＭＳ Ｐゴシック" pitchFamily="-112" charset="-128"/>
                </a:endParaRPr>
              </a:p>
            </p:txBody>
          </p:sp>
          <p:sp>
            <p:nvSpPr>
              <p:cNvPr id="22547" name="Line 92"/>
              <p:cNvSpPr>
                <a:spLocks noChangeShapeType="1"/>
              </p:cNvSpPr>
              <p:nvPr/>
            </p:nvSpPr>
            <p:spPr bwMode="auto">
              <a:xfrm flipV="1">
                <a:off x="3638" y="2976"/>
                <a:ext cx="298" cy="271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prstDash val="sysDot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sz="2400" dirty="0">
                  <a:solidFill>
                    <a:srgbClr val="000000"/>
                  </a:solidFill>
                  <a:latin typeface="+mn-lt"/>
                  <a:ea typeface="ＭＳ Ｐゴシック" pitchFamily="-112" charset="-128"/>
                </a:endParaRPr>
              </a:p>
            </p:txBody>
          </p:sp>
          <p:sp>
            <p:nvSpPr>
              <p:cNvPr id="22548" name="Line 93"/>
              <p:cNvSpPr>
                <a:spLocks noChangeShapeType="1"/>
              </p:cNvSpPr>
              <p:nvPr/>
            </p:nvSpPr>
            <p:spPr bwMode="auto">
              <a:xfrm>
                <a:off x="3638" y="3286"/>
                <a:ext cx="250" cy="746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prstDash val="sysDot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sz="2400" dirty="0">
                  <a:solidFill>
                    <a:srgbClr val="000000"/>
                  </a:solidFill>
                  <a:latin typeface="+mn-lt"/>
                  <a:ea typeface="ＭＳ Ｐゴシック" pitchFamily="-112" charset="-128"/>
                </a:endParaRPr>
              </a:p>
            </p:txBody>
          </p:sp>
          <p:pic>
            <p:nvPicPr>
              <p:cNvPr id="22549" name="Picture 94" descr="0511013_01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3888" y="2976"/>
                <a:ext cx="1632" cy="10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2544" name="Rectangle 95"/>
            <p:cNvSpPr>
              <a:spLocks noChangeArrowheads="1"/>
            </p:cNvSpPr>
            <p:nvPr/>
          </p:nvSpPr>
          <p:spPr bwMode="auto">
            <a:xfrm>
              <a:off x="5130" y="3846"/>
              <a:ext cx="384" cy="192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400" dirty="0">
                <a:solidFill>
                  <a:srgbClr val="000000"/>
                </a:solidFill>
                <a:latin typeface="+mn-lt"/>
                <a:ea typeface="ＭＳ Ｐゴシック" pitchFamily="-112" charset="-128"/>
              </a:endParaRPr>
            </a:p>
          </p:txBody>
        </p:sp>
        <p:sp>
          <p:nvSpPr>
            <p:cNvPr id="22545" name="Text Box 96"/>
            <p:cNvSpPr txBox="1">
              <a:spLocks noChangeArrowheads="1"/>
            </p:cNvSpPr>
            <p:nvPr/>
          </p:nvSpPr>
          <p:spPr bwMode="auto">
            <a:xfrm>
              <a:off x="5082" y="3832"/>
              <a:ext cx="472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de-CH" dirty="0">
                  <a:solidFill>
                    <a:srgbClr val="003366"/>
                  </a:solidFill>
                  <a:latin typeface="+mn-lt"/>
                  <a:ea typeface="ＭＳ Ｐゴシック" pitchFamily="-112" charset="-128"/>
                </a:rPr>
                <a:t>ATLAS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90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485804" y="274638"/>
            <a:ext cx="8229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GB" sz="4000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</a:rPr>
              <a:t>3. EXPERIMENT</a:t>
            </a:r>
            <a:br>
              <a:rPr lang="en-GB" sz="4000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</a:rPr>
            </a:br>
            <a:r>
              <a:rPr lang="en-GB" sz="4000" dirty="0" smtClean="0">
                <a:latin typeface="Calibri" pitchFamily="34" charset="0"/>
              </a:rPr>
              <a:t>Progress on </a:t>
            </a:r>
            <a:r>
              <a:rPr lang="en-GB" sz="4000" dirty="0">
                <a:latin typeface="Calibri" pitchFamily="34" charset="0"/>
              </a:rPr>
              <a:t>ATLAS</a:t>
            </a:r>
          </a:p>
        </p:txBody>
      </p:sp>
      <p:pic>
        <p:nvPicPr>
          <p:cNvPr id="1638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785926"/>
            <a:ext cx="8316942" cy="4147183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</p:pic>
      <p:pic>
        <p:nvPicPr>
          <p:cNvPr id="4" name="Picture 3" descr="Last_Big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3" cstate="print"/>
          <a:srcRect l="9982"/>
          <a:stretch>
            <a:fillRect/>
          </a:stretch>
        </p:blipFill>
        <p:spPr bwMode="auto">
          <a:xfrm>
            <a:off x="432048" y="1224650"/>
            <a:ext cx="6156176" cy="422057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5943600" y="2348880"/>
            <a:ext cx="3200400" cy="1701800"/>
          </a:xfrm>
          <a:prstGeom prst="rect">
            <a:avLst/>
          </a:prstGeom>
          <a:solidFill>
            <a:srgbClr val="99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dirty="0">
                <a:solidFill>
                  <a:prstClr val="black"/>
                </a:solidFill>
                <a:latin typeface="Corbel"/>
                <a:cs typeface="Arial" charset="0"/>
              </a:rPr>
              <a:t>Inner Detector (|</a:t>
            </a:r>
            <a:r>
              <a:rPr lang="en-US" sz="1500" dirty="0">
                <a:solidFill>
                  <a:prstClr val="black"/>
                </a:solidFill>
                <a:latin typeface="Corbel"/>
                <a:cs typeface="Arial" charset="0"/>
                <a:sym typeface="Symbol" charset="0"/>
              </a:rPr>
              <a:t></a:t>
            </a:r>
            <a:r>
              <a:rPr lang="en-US" sz="1500" dirty="0">
                <a:solidFill>
                  <a:prstClr val="black"/>
                </a:solidFill>
                <a:latin typeface="Corbel"/>
                <a:cs typeface="Arial" charset="0"/>
              </a:rPr>
              <a:t>|&lt;2.5, B=2T):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dirty="0">
                <a:solidFill>
                  <a:prstClr val="black"/>
                </a:solidFill>
                <a:latin typeface="Corbel"/>
                <a:cs typeface="Arial" charset="0"/>
              </a:rPr>
              <a:t>Si Pixels, Si strips, Transition Radiation detector (straws)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dirty="0">
                <a:solidFill>
                  <a:prstClr val="black"/>
                </a:solidFill>
                <a:latin typeface="Corbel"/>
                <a:cs typeface="Arial" charset="0"/>
              </a:rPr>
              <a:t>Precise tracking and </a:t>
            </a:r>
            <a:r>
              <a:rPr lang="en-US" sz="1500" dirty="0" err="1">
                <a:solidFill>
                  <a:prstClr val="black"/>
                </a:solidFill>
                <a:latin typeface="Corbel"/>
                <a:cs typeface="Arial" charset="0"/>
              </a:rPr>
              <a:t>vertexing</a:t>
            </a:r>
            <a:r>
              <a:rPr lang="en-US" sz="1500" dirty="0">
                <a:solidFill>
                  <a:prstClr val="black"/>
                </a:solidFill>
                <a:latin typeface="Corbel"/>
                <a:cs typeface="Arial" charset="0"/>
              </a:rPr>
              <a:t>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dirty="0">
                <a:solidFill>
                  <a:prstClr val="black"/>
                </a:solidFill>
                <a:latin typeface="Corbel"/>
                <a:cs typeface="Arial" charset="0"/>
              </a:rPr>
              <a:t>e/</a:t>
            </a:r>
            <a:r>
              <a:rPr lang="en-US" sz="1500" dirty="0">
                <a:solidFill>
                  <a:prstClr val="black"/>
                </a:solidFill>
                <a:latin typeface="Corbel"/>
                <a:cs typeface="Arial" charset="0"/>
                <a:sym typeface="Symbol" charset="0"/>
              </a:rPr>
              <a:t></a:t>
            </a:r>
            <a:r>
              <a:rPr lang="en-US" sz="1500" dirty="0">
                <a:solidFill>
                  <a:prstClr val="black"/>
                </a:solidFill>
                <a:latin typeface="Corbel"/>
                <a:cs typeface="Arial" charset="0"/>
              </a:rPr>
              <a:t> separation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dirty="0">
                <a:solidFill>
                  <a:prstClr val="black"/>
                </a:solidFill>
                <a:latin typeface="Corbel"/>
                <a:cs typeface="Arial" charset="0"/>
              </a:rPr>
              <a:t>Momentum resolution: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dirty="0">
                <a:solidFill>
                  <a:prstClr val="black"/>
                </a:solidFill>
                <a:latin typeface="Corbel"/>
                <a:cs typeface="Arial" charset="0"/>
                <a:sym typeface="Symbol" charset="0"/>
              </a:rPr>
              <a:t></a:t>
            </a:r>
            <a:r>
              <a:rPr lang="en-US" sz="1500" dirty="0">
                <a:solidFill>
                  <a:prstClr val="black"/>
                </a:solidFill>
                <a:latin typeface="Corbel"/>
                <a:cs typeface="Arial" charset="0"/>
              </a:rPr>
              <a:t>/</a:t>
            </a:r>
            <a:r>
              <a:rPr lang="en-US" sz="1500" dirty="0" err="1">
                <a:solidFill>
                  <a:prstClr val="black"/>
                </a:solidFill>
                <a:latin typeface="Corbel"/>
                <a:cs typeface="Arial" charset="0"/>
              </a:rPr>
              <a:t>p</a:t>
            </a:r>
            <a:r>
              <a:rPr lang="en-US" sz="1500" baseline="-25000" dirty="0" err="1">
                <a:solidFill>
                  <a:prstClr val="black"/>
                </a:solidFill>
                <a:latin typeface="Corbel"/>
                <a:cs typeface="Arial" charset="0"/>
              </a:rPr>
              <a:t>T</a:t>
            </a:r>
            <a:r>
              <a:rPr lang="en-US" sz="1500" dirty="0">
                <a:solidFill>
                  <a:prstClr val="black"/>
                </a:solidFill>
                <a:latin typeface="Corbel"/>
                <a:cs typeface="Arial" charset="0"/>
              </a:rPr>
              <a:t> ~ 3.8x10</a:t>
            </a:r>
            <a:r>
              <a:rPr lang="en-US" sz="1500" baseline="30000" dirty="0">
                <a:solidFill>
                  <a:prstClr val="black"/>
                </a:solidFill>
                <a:latin typeface="Corbel"/>
                <a:cs typeface="Arial" charset="0"/>
              </a:rPr>
              <a:t>-4</a:t>
            </a:r>
            <a:r>
              <a:rPr lang="en-US" sz="1500" dirty="0">
                <a:solidFill>
                  <a:prstClr val="black"/>
                </a:solidFill>
                <a:latin typeface="Corbel"/>
                <a:cs typeface="Arial" charset="0"/>
              </a:rPr>
              <a:t> </a:t>
            </a:r>
            <a:r>
              <a:rPr lang="en-US" sz="1500" dirty="0" err="1">
                <a:solidFill>
                  <a:prstClr val="black"/>
                </a:solidFill>
                <a:latin typeface="Corbel"/>
                <a:cs typeface="Arial" charset="0"/>
              </a:rPr>
              <a:t>p</a:t>
            </a:r>
            <a:r>
              <a:rPr lang="en-US" sz="1500" baseline="-25000" dirty="0" err="1">
                <a:solidFill>
                  <a:prstClr val="black"/>
                </a:solidFill>
                <a:latin typeface="Corbel"/>
                <a:cs typeface="Arial" charset="0"/>
              </a:rPr>
              <a:t>T</a:t>
            </a:r>
            <a:r>
              <a:rPr lang="en-US" sz="1500" baseline="-25000" dirty="0">
                <a:solidFill>
                  <a:prstClr val="black"/>
                </a:solidFill>
                <a:latin typeface="Corbel"/>
                <a:cs typeface="Arial" charset="0"/>
              </a:rPr>
              <a:t> </a:t>
            </a:r>
            <a:r>
              <a:rPr lang="en-US" sz="1500" dirty="0">
                <a:solidFill>
                  <a:prstClr val="black"/>
                </a:solidFill>
                <a:latin typeface="Corbel"/>
                <a:cs typeface="Arial" charset="0"/>
              </a:rPr>
              <a:t>(</a:t>
            </a:r>
            <a:r>
              <a:rPr lang="en-US" sz="1500" dirty="0" err="1">
                <a:solidFill>
                  <a:prstClr val="black"/>
                </a:solidFill>
                <a:latin typeface="Corbel"/>
                <a:cs typeface="Arial" charset="0"/>
              </a:rPr>
              <a:t>GeV</a:t>
            </a:r>
            <a:r>
              <a:rPr lang="en-US" sz="1500" dirty="0">
                <a:solidFill>
                  <a:prstClr val="black"/>
                </a:solidFill>
                <a:latin typeface="Corbel"/>
                <a:cs typeface="Arial" charset="0"/>
              </a:rPr>
              <a:t>) </a:t>
            </a:r>
            <a:r>
              <a:rPr lang="en-US" sz="1500" dirty="0">
                <a:solidFill>
                  <a:prstClr val="black"/>
                </a:solidFill>
                <a:latin typeface="Corbel"/>
                <a:cs typeface="Arial" charset="0"/>
                <a:sym typeface="Symbol" charset="0"/>
              </a:rPr>
              <a:t> </a:t>
            </a:r>
            <a:r>
              <a:rPr lang="en-US" sz="1500" dirty="0">
                <a:solidFill>
                  <a:prstClr val="black"/>
                </a:solidFill>
                <a:latin typeface="Corbel"/>
                <a:cs typeface="Arial" charset="0"/>
              </a:rPr>
              <a:t>0.0</a:t>
            </a:r>
            <a:r>
              <a:rPr lang="en-US" sz="1500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rbel"/>
                <a:cs typeface="Arial" charset="0"/>
              </a:rPr>
              <a:t>15</a:t>
            </a:r>
          </a:p>
        </p:txBody>
      </p:sp>
      <p:sp>
        <p:nvSpPr>
          <p:cNvPr id="4" name="Text Box 1028"/>
          <p:cNvSpPr txBox="1">
            <a:spLocks noChangeArrowheads="1"/>
          </p:cNvSpPr>
          <p:nvPr/>
        </p:nvSpPr>
        <p:spPr bwMode="auto">
          <a:xfrm>
            <a:off x="6553200" y="835025"/>
            <a:ext cx="2231701" cy="1323439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orbel"/>
              </a:rPr>
              <a:t>Length  : ~ </a:t>
            </a:r>
            <a:r>
              <a:rPr lang="en-US" dirty="0" smtClean="0">
                <a:solidFill>
                  <a:prstClr val="black"/>
                </a:solidFill>
                <a:latin typeface="Corbel"/>
              </a:rPr>
              <a:t>44 </a:t>
            </a:r>
            <a:r>
              <a:rPr lang="en-US" dirty="0">
                <a:solidFill>
                  <a:prstClr val="black"/>
                </a:solidFill>
                <a:latin typeface="Corbel"/>
              </a:rPr>
              <a:t>m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orbel"/>
              </a:rPr>
              <a:t>Radius  : ~ 12 m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orbel"/>
              </a:rPr>
              <a:t>Weight : ~ 7000 tons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charset="0"/>
              <a:buNone/>
            </a:pPr>
            <a:r>
              <a:rPr lang="en-US" dirty="0">
                <a:solidFill>
                  <a:prstClr val="black"/>
                </a:solidFill>
                <a:latin typeface="Corbel"/>
              </a:rPr>
              <a:t>~10</a:t>
            </a:r>
            <a:r>
              <a:rPr lang="en-US" baseline="30000" dirty="0">
                <a:solidFill>
                  <a:prstClr val="black"/>
                </a:solidFill>
                <a:latin typeface="Corbel"/>
              </a:rPr>
              <a:t>8</a:t>
            </a:r>
            <a:r>
              <a:rPr lang="en-US" dirty="0">
                <a:solidFill>
                  <a:prstClr val="black"/>
                </a:solidFill>
                <a:latin typeface="Corbel"/>
              </a:rPr>
              <a:t> electronic channels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charset="0"/>
              <a:buNone/>
            </a:pPr>
            <a:r>
              <a:rPr lang="en-US" dirty="0">
                <a:solidFill>
                  <a:prstClr val="black"/>
                </a:solidFill>
                <a:latin typeface="Corbel"/>
              </a:rPr>
              <a:t>3000 km of cables</a:t>
            </a:r>
          </a:p>
        </p:txBody>
      </p:sp>
      <p:sp>
        <p:nvSpPr>
          <p:cNvPr id="5" name="Line 1029"/>
          <p:cNvSpPr>
            <a:spLocks noChangeShapeType="1"/>
          </p:cNvSpPr>
          <p:nvPr/>
        </p:nvSpPr>
        <p:spPr bwMode="auto">
          <a:xfrm>
            <a:off x="2133600" y="533400"/>
            <a:ext cx="1524000" cy="16764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orbel"/>
            </a:endParaRPr>
          </a:p>
        </p:txBody>
      </p:sp>
      <p:sp>
        <p:nvSpPr>
          <p:cNvPr id="6" name="Text Box 1030"/>
          <p:cNvSpPr txBox="1">
            <a:spLocks noChangeArrowheads="1"/>
          </p:cNvSpPr>
          <p:nvPr/>
        </p:nvSpPr>
        <p:spPr bwMode="auto">
          <a:xfrm>
            <a:off x="23813" y="76200"/>
            <a:ext cx="6755696" cy="553998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500" dirty="0" err="1">
                <a:solidFill>
                  <a:prstClr val="black"/>
                </a:solidFill>
                <a:latin typeface="Corbel"/>
              </a:rPr>
              <a:t>Muon</a:t>
            </a:r>
            <a:r>
              <a:rPr lang="en-US" sz="1500" dirty="0">
                <a:solidFill>
                  <a:prstClr val="black"/>
                </a:solidFill>
                <a:latin typeface="Corbel"/>
              </a:rPr>
              <a:t> Spectrometer </a:t>
            </a:r>
            <a:r>
              <a:rPr lang="en-US" sz="1500" dirty="0">
                <a:solidFill>
                  <a:prstClr val="black"/>
                </a:solidFill>
                <a:latin typeface="Corbel"/>
                <a:sym typeface="Symbol" charset="0"/>
              </a:rPr>
              <a:t>(</a:t>
            </a:r>
            <a:r>
              <a:rPr lang="en-US" sz="1500" dirty="0">
                <a:solidFill>
                  <a:prstClr val="black"/>
                </a:solidFill>
                <a:latin typeface="Corbel"/>
              </a:rPr>
              <a:t>|</a:t>
            </a:r>
            <a:r>
              <a:rPr lang="en-US" sz="1500" dirty="0">
                <a:solidFill>
                  <a:prstClr val="black"/>
                </a:solidFill>
                <a:latin typeface="Corbel"/>
                <a:sym typeface="Symbol" charset="0"/>
              </a:rPr>
              <a:t>|&lt;2.7) : air-core </a:t>
            </a:r>
            <a:r>
              <a:rPr lang="en-US" sz="1500" dirty="0" err="1">
                <a:solidFill>
                  <a:prstClr val="black"/>
                </a:solidFill>
                <a:latin typeface="Corbel"/>
                <a:sym typeface="Symbol" charset="0"/>
              </a:rPr>
              <a:t>toroids</a:t>
            </a:r>
            <a:r>
              <a:rPr lang="en-US" sz="1500" dirty="0">
                <a:solidFill>
                  <a:prstClr val="black"/>
                </a:solidFill>
                <a:latin typeface="Corbel"/>
                <a:sym typeface="Symbol" charset="0"/>
              </a:rPr>
              <a:t> with gas-based </a:t>
            </a:r>
            <a:r>
              <a:rPr lang="en-US" sz="1500" dirty="0" err="1">
                <a:solidFill>
                  <a:prstClr val="black"/>
                </a:solidFill>
                <a:latin typeface="Corbel"/>
                <a:sym typeface="Symbol" charset="0"/>
              </a:rPr>
              <a:t>muon</a:t>
            </a:r>
            <a:r>
              <a:rPr lang="en-US" sz="1500" dirty="0">
                <a:solidFill>
                  <a:prstClr val="black"/>
                </a:solidFill>
                <a:latin typeface="Corbel"/>
                <a:sym typeface="Symbol" charset="0"/>
              </a:rPr>
              <a:t> chambers</a:t>
            </a:r>
            <a:endParaRPr lang="en-US" sz="1500" dirty="0">
              <a:solidFill>
                <a:prstClr val="black"/>
              </a:solidFill>
              <a:latin typeface="Corbe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500" dirty="0" err="1">
                <a:solidFill>
                  <a:prstClr val="black"/>
                </a:solidFill>
                <a:latin typeface="Corbel"/>
              </a:rPr>
              <a:t>Muon</a:t>
            </a:r>
            <a:r>
              <a:rPr lang="en-US" sz="1500" dirty="0">
                <a:solidFill>
                  <a:prstClr val="black"/>
                </a:solidFill>
                <a:latin typeface="Corbel"/>
              </a:rPr>
              <a:t> trigger and measurement with momentum resolution &lt; 10% up </a:t>
            </a:r>
            <a:r>
              <a:rPr lang="en-US" sz="1500" dirty="0" smtClean="0">
                <a:solidFill>
                  <a:prstClr val="black"/>
                </a:solidFill>
                <a:latin typeface="Corbel"/>
              </a:rPr>
              <a:t>to E</a:t>
            </a:r>
            <a:r>
              <a:rPr lang="en-US" sz="1500" baseline="-25000" dirty="0">
                <a:solidFill>
                  <a:prstClr val="black"/>
                </a:solidFill>
                <a:latin typeface="Corbel"/>
                <a:sym typeface="Symbol" charset="0"/>
              </a:rPr>
              <a:t></a:t>
            </a:r>
            <a:r>
              <a:rPr lang="en-US" sz="1500" dirty="0">
                <a:solidFill>
                  <a:prstClr val="black"/>
                </a:solidFill>
                <a:latin typeface="Corbel"/>
                <a:sym typeface="Symbol" charset="0"/>
              </a:rPr>
              <a:t> ~ 1 </a:t>
            </a:r>
            <a:r>
              <a:rPr lang="en-US" sz="1500" dirty="0" err="1">
                <a:solidFill>
                  <a:prstClr val="black"/>
                </a:solidFill>
                <a:latin typeface="Corbel"/>
                <a:sym typeface="Symbol" charset="0"/>
              </a:rPr>
              <a:t>TeV</a:t>
            </a:r>
            <a:endParaRPr lang="en-US" sz="1500" dirty="0">
              <a:solidFill>
                <a:prstClr val="black"/>
              </a:solidFill>
              <a:latin typeface="Corbel"/>
              <a:sym typeface="Symbol" charset="0"/>
            </a:endParaRPr>
          </a:p>
        </p:txBody>
      </p:sp>
      <p:sp>
        <p:nvSpPr>
          <p:cNvPr id="7" name="Line 1031"/>
          <p:cNvSpPr>
            <a:spLocks noChangeShapeType="1"/>
          </p:cNvSpPr>
          <p:nvPr/>
        </p:nvSpPr>
        <p:spPr bwMode="auto">
          <a:xfrm flipH="1" flipV="1">
            <a:off x="4191000" y="3276600"/>
            <a:ext cx="1749152" cy="1524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orbel"/>
            </a:endParaRPr>
          </a:p>
        </p:txBody>
      </p:sp>
      <p:sp>
        <p:nvSpPr>
          <p:cNvPr id="8" name="Line 1032"/>
          <p:cNvSpPr>
            <a:spLocks noChangeShapeType="1"/>
          </p:cNvSpPr>
          <p:nvPr/>
        </p:nvSpPr>
        <p:spPr bwMode="auto">
          <a:xfrm flipV="1">
            <a:off x="1331640" y="3403600"/>
            <a:ext cx="2630760" cy="211363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orbel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5496" y="5521920"/>
            <a:ext cx="5029200" cy="787400"/>
          </a:xfrm>
          <a:prstGeom prst="rect">
            <a:avLst/>
          </a:prstGeom>
          <a:solidFill>
            <a:srgbClr val="FF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dirty="0">
                <a:solidFill>
                  <a:prstClr val="black"/>
                </a:solidFill>
                <a:latin typeface="Corbel"/>
                <a:cs typeface="Arial" charset="0"/>
              </a:rPr>
              <a:t>EM calorimeter: </a:t>
            </a:r>
            <a:r>
              <a:rPr lang="en-US" sz="1500" dirty="0" err="1">
                <a:solidFill>
                  <a:prstClr val="black"/>
                </a:solidFill>
                <a:latin typeface="Corbel"/>
                <a:cs typeface="Arial" charset="0"/>
              </a:rPr>
              <a:t>Pb-LA</a:t>
            </a:r>
            <a:r>
              <a:rPr lang="en-US" sz="1500" dirty="0" err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rbel"/>
                <a:cs typeface="Arial" charset="0"/>
              </a:rPr>
              <a:t>r</a:t>
            </a:r>
            <a:r>
              <a:rPr lang="en-US" sz="1500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rbel"/>
                <a:cs typeface="Arial" charset="0"/>
              </a:rPr>
              <a:t> </a:t>
            </a:r>
            <a:r>
              <a:rPr lang="en-US" sz="1500" dirty="0">
                <a:solidFill>
                  <a:prstClr val="black"/>
                </a:solidFill>
                <a:latin typeface="Corbel"/>
                <a:cs typeface="Arial" charset="0"/>
              </a:rPr>
              <a:t>Accordion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dirty="0">
                <a:solidFill>
                  <a:prstClr val="black"/>
                </a:solidFill>
                <a:latin typeface="Corbel"/>
                <a:cs typeface="Arial" charset="0"/>
              </a:rPr>
              <a:t>e/</a:t>
            </a:r>
            <a:r>
              <a:rPr lang="en-US" sz="1500" dirty="0">
                <a:solidFill>
                  <a:prstClr val="black"/>
                </a:solidFill>
                <a:latin typeface="Corbel"/>
                <a:cs typeface="Arial" charset="0"/>
                <a:sym typeface="Symbol" charset="0"/>
              </a:rPr>
              <a:t></a:t>
            </a:r>
            <a:r>
              <a:rPr lang="en-US" sz="1500" dirty="0">
                <a:solidFill>
                  <a:prstClr val="black"/>
                </a:solidFill>
                <a:latin typeface="Corbel"/>
                <a:cs typeface="Arial" charset="0"/>
              </a:rPr>
              <a:t> trigger, identification and measurement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dirty="0">
                <a:solidFill>
                  <a:prstClr val="black"/>
                </a:solidFill>
                <a:latin typeface="Corbel"/>
                <a:cs typeface="Arial" charset="0"/>
              </a:rPr>
              <a:t>E-resolution: </a:t>
            </a:r>
            <a:r>
              <a:rPr lang="en-US" sz="1500" dirty="0">
                <a:solidFill>
                  <a:prstClr val="black"/>
                </a:solidFill>
                <a:latin typeface="Corbel"/>
                <a:cs typeface="Arial" charset="0"/>
                <a:sym typeface="Symbol" charset="0"/>
              </a:rPr>
              <a:t></a:t>
            </a:r>
            <a:r>
              <a:rPr lang="en-US" sz="1500" dirty="0">
                <a:solidFill>
                  <a:prstClr val="black"/>
                </a:solidFill>
                <a:latin typeface="Corbel"/>
                <a:cs typeface="Arial" charset="0"/>
              </a:rPr>
              <a:t>/E ~ 10%/</a:t>
            </a:r>
            <a:r>
              <a:rPr lang="en-US" sz="1500" dirty="0">
                <a:solidFill>
                  <a:prstClr val="black"/>
                </a:solidFill>
                <a:latin typeface="Corbel"/>
                <a:cs typeface="Arial" charset="0"/>
                <a:sym typeface="Symbol" charset="0"/>
              </a:rPr>
              <a:t></a:t>
            </a:r>
            <a:r>
              <a:rPr lang="en-US" sz="1500" dirty="0">
                <a:solidFill>
                  <a:prstClr val="black"/>
                </a:solidFill>
                <a:latin typeface="Corbel"/>
                <a:cs typeface="Arial" charset="0"/>
              </a:rPr>
              <a:t>E </a:t>
            </a:r>
            <a:endParaRPr lang="es-ES_tradnl" sz="1500" b="1" dirty="0">
              <a:solidFill>
                <a:prstClr val="black"/>
              </a:solidFill>
              <a:latin typeface="Corbel"/>
              <a:cs typeface="Arial" charset="0"/>
              <a:sym typeface="Symbol" charset="0"/>
            </a:endParaRPr>
          </a:p>
        </p:txBody>
      </p:sp>
      <p:sp>
        <p:nvSpPr>
          <p:cNvPr id="10" name="Line 1034"/>
          <p:cNvSpPr>
            <a:spLocks noChangeShapeType="1"/>
          </p:cNvSpPr>
          <p:nvPr/>
        </p:nvSpPr>
        <p:spPr bwMode="auto">
          <a:xfrm flipH="1" flipV="1">
            <a:off x="4114800" y="3505200"/>
            <a:ext cx="838200" cy="22098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orbel"/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4114800" y="5638800"/>
            <a:ext cx="5029200" cy="1016000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500">
                <a:solidFill>
                  <a:prstClr val="black"/>
                </a:solidFill>
                <a:latin typeface="Corbel"/>
                <a:cs typeface="Arial" charset="0"/>
              </a:rPr>
              <a:t>HAD calorimetry (|</a:t>
            </a:r>
            <a:r>
              <a:rPr lang="en-US" sz="1500">
                <a:solidFill>
                  <a:prstClr val="black"/>
                </a:solidFill>
                <a:latin typeface="Corbel"/>
                <a:cs typeface="Arial" charset="0"/>
                <a:sym typeface="Symbol" charset="0"/>
              </a:rPr>
              <a:t>|&lt;5): segmentation, hermeticity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500">
                <a:solidFill>
                  <a:prstClr val="black"/>
                </a:solidFill>
                <a:latin typeface="Corbel"/>
                <a:cs typeface="Arial" charset="0"/>
                <a:sym typeface="Symbol" charset="0"/>
              </a:rPr>
              <a:t>Fe/scintillator Tiles (central), Cu/W-LAr (fwd)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500">
                <a:solidFill>
                  <a:prstClr val="black"/>
                </a:solidFill>
                <a:latin typeface="Corbel"/>
                <a:cs typeface="Arial" charset="0"/>
                <a:sym typeface="Symbol" charset="0"/>
              </a:rPr>
              <a:t>Trigger and measurement of jets and missing E</a:t>
            </a:r>
            <a:r>
              <a:rPr lang="en-US" sz="1500" baseline="-25000">
                <a:solidFill>
                  <a:prstClr val="black"/>
                </a:solidFill>
                <a:latin typeface="Corbel"/>
                <a:cs typeface="Arial" charset="0"/>
              </a:rPr>
              <a:t>T</a:t>
            </a:r>
            <a:endParaRPr lang="en-US" sz="1500">
              <a:solidFill>
                <a:prstClr val="black"/>
              </a:solidFill>
              <a:latin typeface="Corbel"/>
              <a:cs typeface="Arial" charset="0"/>
              <a:sym typeface="Symbol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500">
                <a:solidFill>
                  <a:prstClr val="black"/>
                </a:solidFill>
                <a:latin typeface="Corbel"/>
                <a:cs typeface="Arial" charset="0"/>
              </a:rPr>
              <a:t>E-resolution:</a:t>
            </a:r>
            <a:r>
              <a:rPr lang="en-US" sz="1500">
                <a:solidFill>
                  <a:prstClr val="black"/>
                </a:solidFill>
                <a:latin typeface="Corbel"/>
                <a:cs typeface="Arial" charset="0"/>
                <a:sym typeface="Symbol" charset="0"/>
              </a:rPr>
              <a:t></a:t>
            </a:r>
            <a:r>
              <a:rPr lang="en-US" sz="1500">
                <a:solidFill>
                  <a:prstClr val="black"/>
                </a:solidFill>
                <a:latin typeface="Corbel"/>
                <a:cs typeface="Arial" charset="0"/>
              </a:rPr>
              <a:t>/E ~ 50%/</a:t>
            </a:r>
            <a:r>
              <a:rPr lang="en-US" sz="1500">
                <a:solidFill>
                  <a:prstClr val="black"/>
                </a:solidFill>
                <a:latin typeface="Corbel"/>
                <a:cs typeface="Arial" charset="0"/>
                <a:sym typeface="Symbol" charset="0"/>
              </a:rPr>
              <a:t></a:t>
            </a:r>
            <a:r>
              <a:rPr lang="en-US" sz="1500">
                <a:solidFill>
                  <a:prstClr val="black"/>
                </a:solidFill>
                <a:latin typeface="Corbel"/>
                <a:cs typeface="Arial" charset="0"/>
              </a:rPr>
              <a:t>E </a:t>
            </a:r>
            <a:r>
              <a:rPr lang="en-US" sz="1500">
                <a:solidFill>
                  <a:prstClr val="black"/>
                </a:solidFill>
                <a:latin typeface="Corbel"/>
                <a:cs typeface="Arial" charset="0"/>
                <a:sym typeface="Symbol" charset="0"/>
              </a:rPr>
              <a:t> </a:t>
            </a:r>
            <a:r>
              <a:rPr lang="en-US" sz="1500">
                <a:solidFill>
                  <a:prstClr val="black"/>
                </a:solidFill>
                <a:latin typeface="Corbel"/>
                <a:cs typeface="Arial" charset="0"/>
              </a:rPr>
              <a:t>0.03 </a:t>
            </a:r>
          </a:p>
        </p:txBody>
      </p:sp>
      <p:sp>
        <p:nvSpPr>
          <p:cNvPr id="12" name="Text Box 1036"/>
          <p:cNvSpPr txBox="1">
            <a:spLocks noChangeArrowheads="1"/>
          </p:cNvSpPr>
          <p:nvPr/>
        </p:nvSpPr>
        <p:spPr bwMode="auto">
          <a:xfrm>
            <a:off x="179512" y="764704"/>
            <a:ext cx="1545616" cy="1015663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solidFill>
                  <a:prstClr val="black"/>
                </a:solidFill>
                <a:latin typeface="Corbel"/>
              </a:rPr>
              <a:t>3-level trigger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solidFill>
                  <a:prstClr val="black"/>
                </a:solidFill>
                <a:latin typeface="Corbel"/>
              </a:rPr>
              <a:t>reducing the rate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solidFill>
                  <a:prstClr val="black"/>
                </a:solidFill>
                <a:latin typeface="Corbel"/>
              </a:rPr>
              <a:t>from 40 MHz to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solidFill>
                  <a:prstClr val="black"/>
                </a:solidFill>
                <a:latin typeface="Corbel"/>
              </a:rPr>
              <a:t>~200 Hz</a:t>
            </a: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2699792" y="692696"/>
            <a:ext cx="3816424" cy="570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2452" rIns="81639" bIns="42452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656650" algn="l"/>
                <a:tab pos="1313299" algn="l"/>
                <a:tab pos="1969949" algn="l"/>
              </a:tabLst>
            </a:pPr>
            <a:r>
              <a:rPr lang="en-US" dirty="0" smtClean="0">
                <a:solidFill>
                  <a:srgbClr val="FFC000"/>
                </a:solidFill>
                <a:latin typeface="Trebuchet MS" pitchFamily="32" charset="0"/>
                <a:cs typeface="Arial" charset="0"/>
              </a:rPr>
              <a:t>38  Countries 	174  Institutions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656650" algn="l"/>
                <a:tab pos="1313299" algn="l"/>
                <a:tab pos="1969949" algn="l"/>
              </a:tabLst>
            </a:pPr>
            <a:r>
              <a:rPr lang="en-US" dirty="0" smtClean="0">
                <a:solidFill>
                  <a:srgbClr val="FFC000"/>
                </a:solidFill>
                <a:latin typeface="Trebuchet MS" pitchFamily="32" charset="0"/>
                <a:cs typeface="Arial" charset="0"/>
              </a:rPr>
              <a:t>3000  Scientists 	1000  Students</a:t>
            </a:r>
            <a:endParaRPr lang="en-US" sz="2400" dirty="0">
              <a:solidFill>
                <a:srgbClr val="FFC000"/>
              </a:solidFill>
              <a:latin typeface="Trebuchet MS" pitchFamily="32" charset="0"/>
              <a:cs typeface="Arial" charset="0"/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6428840" y="4689160"/>
            <a:ext cx="2535648" cy="540040"/>
          </a:xfrm>
          <a:prstGeom prst="rect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lIns="81639" tIns="42452" rIns="81639" bIns="42452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  <a:defRPr/>
            </a:pPr>
            <a:r>
              <a:rPr lang="en-US" sz="2500" b="1" dirty="0" smtClean="0">
                <a:solidFill>
                  <a:srgbClr val="FFC000"/>
                </a:solidFill>
                <a:latin typeface="Trebuchet MS" pitchFamily="32" charset="0"/>
              </a:rPr>
              <a:t>ATLAS Detector</a:t>
            </a:r>
            <a:endParaRPr lang="en-US" sz="2500" b="1" dirty="0">
              <a:solidFill>
                <a:srgbClr val="FFC000"/>
              </a:solidFill>
              <a:latin typeface="Trebuchet MS" pitchFamily="3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 descr="sct_layou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4929198"/>
            <a:ext cx="5029200" cy="1433513"/>
          </a:xfrm>
          <a:prstGeom prst="rect">
            <a:avLst/>
          </a:prstGeom>
          <a:noFill/>
        </p:spPr>
      </p:pic>
      <p:pic>
        <p:nvPicPr>
          <p:cNvPr id="28674" name="Picture 2" descr="atlasComo"/>
          <p:cNvPicPr>
            <a:picLocks noChangeAspect="1" noChangeArrowheads="1"/>
          </p:cNvPicPr>
          <p:nvPr/>
        </p:nvPicPr>
        <p:blipFill>
          <a:blip r:embed="rId4" cstate="print"/>
          <a:srcRect t="9642" r="2942" b="1965"/>
          <a:stretch>
            <a:fillRect/>
          </a:stretch>
        </p:blipFill>
        <p:spPr bwMode="auto">
          <a:xfrm>
            <a:off x="4067175" y="1943100"/>
            <a:ext cx="4537075" cy="3092450"/>
          </a:xfrm>
          <a:prstGeom prst="rect">
            <a:avLst/>
          </a:prstGeom>
          <a:noFill/>
        </p:spPr>
      </p:pic>
      <p:pic>
        <p:nvPicPr>
          <p:cNvPr id="28676" name="Picture 4" descr="barrelmodul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3113" y="4029075"/>
            <a:ext cx="2322512" cy="2185988"/>
          </a:xfrm>
          <a:prstGeom prst="rect">
            <a:avLst/>
          </a:prstGeom>
          <a:noFill/>
        </p:spPr>
      </p:pic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252413" y="2124075"/>
            <a:ext cx="3890959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en-GB" sz="2400" b="1" dirty="0">
                <a:solidFill>
                  <a:schemeClr val="accent1"/>
                </a:solidFill>
                <a:latin typeface="+mn-lt"/>
              </a:rPr>
              <a:t>The ATLAS experiment is </a:t>
            </a:r>
            <a:r>
              <a:rPr lang="en-GB" sz="2400" b="1" dirty="0" smtClean="0">
                <a:solidFill>
                  <a:schemeClr val="accent1"/>
                </a:solidFill>
                <a:latin typeface="+mn-lt"/>
              </a:rPr>
              <a:t>44m </a:t>
            </a:r>
            <a:r>
              <a:rPr lang="en-GB" sz="2400" b="1" dirty="0">
                <a:solidFill>
                  <a:schemeClr val="accent1"/>
                </a:solidFill>
                <a:latin typeface="+mn-lt"/>
              </a:rPr>
              <a:t>long, stands </a:t>
            </a:r>
            <a:r>
              <a:rPr lang="en-GB" sz="2400" b="1" dirty="0" smtClean="0">
                <a:solidFill>
                  <a:schemeClr val="accent1"/>
                </a:solidFill>
                <a:latin typeface="+mn-lt"/>
              </a:rPr>
              <a:t>22m </a:t>
            </a:r>
            <a:r>
              <a:rPr lang="en-GB" sz="2400" b="1" dirty="0">
                <a:solidFill>
                  <a:schemeClr val="accent1"/>
                </a:solidFill>
                <a:latin typeface="+mn-lt"/>
              </a:rPr>
              <a:t>high and weighs 7000 </a:t>
            </a:r>
            <a:r>
              <a:rPr lang="en-GB" sz="2400" b="1" dirty="0" smtClean="0">
                <a:solidFill>
                  <a:schemeClr val="accent1"/>
                </a:solidFill>
                <a:latin typeface="+mn-lt"/>
              </a:rPr>
              <a:t>tonnes</a:t>
            </a:r>
            <a:endParaRPr lang="en-GB" sz="2400" b="1" dirty="0">
              <a:solidFill>
                <a:schemeClr val="accent1"/>
              </a:solidFill>
              <a:latin typeface="+mn-lt"/>
            </a:endParaRPr>
          </a:p>
          <a:p>
            <a:pPr eaLnBrk="0" hangingPunct="0"/>
            <a:r>
              <a:rPr lang="en-GB" sz="2400" b="1" dirty="0">
                <a:solidFill>
                  <a:schemeClr val="accent1"/>
                </a:solidFill>
                <a:latin typeface="+mn-lt"/>
              </a:rPr>
              <a:t>SCT alone has 6.2 million read-out channels</a:t>
            </a:r>
          </a:p>
        </p:txBody>
      </p:sp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252413" y="1209675"/>
            <a:ext cx="889158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GB" sz="2400" b="1" dirty="0">
                <a:solidFill>
                  <a:schemeClr val="accent1"/>
                </a:solidFill>
                <a:latin typeface="+mn-lt"/>
              </a:rPr>
              <a:t>ATLAS = large international collaboration</a:t>
            </a:r>
            <a:r>
              <a:rPr lang="en-GB" sz="2400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en-GB" sz="2400" b="1" dirty="0">
                <a:solidFill>
                  <a:schemeClr val="accent1"/>
                </a:solidFill>
                <a:latin typeface="+mn-lt"/>
              </a:rPr>
              <a:t>to find the Higgs </a:t>
            </a:r>
          </a:p>
          <a:p>
            <a:pPr eaLnBrk="0" hangingPunct="0"/>
            <a:r>
              <a:rPr lang="en-GB" sz="2400" b="1" dirty="0">
                <a:solidFill>
                  <a:schemeClr val="accent1"/>
                </a:solidFill>
                <a:latin typeface="+mn-lt"/>
              </a:rPr>
              <a:t>(and much more) in the range 0.1TeV &lt; </a:t>
            </a:r>
            <a:r>
              <a:rPr lang="en-GB" sz="2400" b="1" dirty="0" err="1">
                <a:solidFill>
                  <a:schemeClr val="accent1"/>
                </a:solidFill>
                <a:latin typeface="+mn-lt"/>
              </a:rPr>
              <a:t>m</a:t>
            </a:r>
            <a:r>
              <a:rPr lang="en-GB" sz="2400" b="1" baseline="-25000" dirty="0" err="1">
                <a:solidFill>
                  <a:schemeClr val="accent1"/>
                </a:solidFill>
                <a:latin typeface="+mn-lt"/>
              </a:rPr>
              <a:t>H</a:t>
            </a:r>
            <a:r>
              <a:rPr lang="en-GB" sz="2400" b="1" dirty="0">
                <a:solidFill>
                  <a:schemeClr val="accent1"/>
                </a:solidFill>
                <a:latin typeface="+mn-lt"/>
              </a:rPr>
              <a:t> &lt; 1TeV</a:t>
            </a:r>
          </a:p>
        </p:txBody>
      </p:sp>
      <p:sp>
        <p:nvSpPr>
          <p:cNvPr id="12" name="Title 9"/>
          <p:cNvSpPr>
            <a:spLocks noGrp="1"/>
          </p:cNvSpPr>
          <p:nvPr>
            <p:ph type="title" idx="4294967295"/>
          </p:nvPr>
        </p:nvSpPr>
        <p:spPr>
          <a:xfrm>
            <a:off x="2930525" y="65088"/>
            <a:ext cx="6213475" cy="720725"/>
          </a:xfrm>
        </p:spPr>
        <p:txBody>
          <a:bodyPr>
            <a:normAutofit fontScale="90000"/>
          </a:bodyPr>
          <a:lstStyle/>
          <a:p>
            <a:r>
              <a:rPr lang="en-GB" sz="4800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The ATLAS Detector</a:t>
            </a:r>
            <a:endParaRPr lang="en-GB" sz="4800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686" y="865188"/>
            <a:ext cx="8979908" cy="584996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9459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342928" y="0"/>
            <a:ext cx="8229600" cy="1143000"/>
          </a:xfrm>
        </p:spPr>
        <p:txBody>
          <a:bodyPr/>
          <a:lstStyle/>
          <a:p>
            <a:pPr eaLnBrk="1" hangingPunct="1"/>
            <a:r>
              <a:rPr lang="en-GB" sz="4000" dirty="0" smtClean="0">
                <a:latin typeface="Calibri" pitchFamily="34" charset="0"/>
              </a:rPr>
              <a:t>A question of scale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GB" sz="4800" dirty="0" smtClean="0">
                <a:solidFill>
                  <a:schemeClr val="accent3">
                    <a:lumMod val="50000"/>
                  </a:schemeClr>
                </a:solidFill>
              </a:rPr>
              <a:t>The Grid</a:t>
            </a:r>
            <a:endParaRPr lang="en-GB" sz="4800" dirty="0">
              <a:solidFill>
                <a:schemeClr val="accent3">
                  <a:lumMod val="50000"/>
                </a:schemeClr>
              </a:solidFill>
            </a:endParaRPr>
          </a:p>
        </p:txBody>
      </p:sp>
      <p:graphicFrame>
        <p:nvGraphicFramePr>
          <p:cNvPr id="48130" name="Object 2"/>
          <p:cNvGraphicFramePr>
            <a:graphicFrameLocks noChangeAspect="1"/>
          </p:cNvGraphicFramePr>
          <p:nvPr/>
        </p:nvGraphicFramePr>
        <p:xfrm>
          <a:off x="4286248" y="3857628"/>
          <a:ext cx="4500594" cy="2196242"/>
        </p:xfrm>
        <a:graphic>
          <a:graphicData uri="http://schemas.openxmlformats.org/presentationml/2006/ole">
            <p:oleObj spid="_x0000_s772098" name="Photo Editor Photo" r:id="rId4" imgW="2381582" imgH="1162212" progId="">
              <p:embed/>
            </p:oleObj>
          </a:graphicData>
        </a:graphic>
      </p:graphicFrame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85721" y="1142984"/>
            <a:ext cx="3500461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Tx/>
              <a:buFontTx/>
              <a:buChar char="•"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 Grid enables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us to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analyse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all the data that comes from the LHC</a:t>
            </a: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Tx/>
              <a:buFontTx/>
              <a:buChar char="•"/>
              <a:tabLst/>
              <a:defRPr/>
            </a:pPr>
            <a:r>
              <a:rPr lang="en-US" sz="3600" b="1" kern="0" baseline="0" dirty="0" err="1" smtClean="0">
                <a:latin typeface="Calibri" pitchFamily="34" charset="0"/>
              </a:rPr>
              <a:t>Petabytes</a:t>
            </a:r>
            <a:endParaRPr lang="en-US" sz="3600" b="1" kern="0" baseline="0" dirty="0" smtClean="0">
              <a:latin typeface="Calibri" pitchFamily="34" charset="0"/>
            </a:endParaRP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Tx/>
              <a:buFontTx/>
              <a:buChar char="•"/>
              <a:tabLst/>
              <a:defRPr/>
            </a:pP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100,000 CPUs</a:t>
            </a:r>
            <a:endParaRPr kumimoji="0" lang="en-US" sz="3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000496" y="1285860"/>
            <a:ext cx="4929222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Tx/>
              <a:buFontTx/>
              <a:buChar char="•"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Distributed around the world</a:t>
            </a:r>
            <a:endParaRPr kumimoji="0" lang="en-US" sz="3600" b="1" i="0" u="none" strike="noStrike" kern="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Tx/>
              <a:buFontTx/>
              <a:buChar char="•"/>
              <a:tabLst/>
              <a:defRPr/>
            </a:pPr>
            <a:r>
              <a:rPr lang="en-US" sz="3600" b="1" kern="0" baseline="0" dirty="0" smtClean="0">
                <a:latin typeface="Calibri" pitchFamily="34" charset="0"/>
              </a:rPr>
              <a:t>Now used in many other areas</a:t>
            </a:r>
            <a:endParaRPr kumimoji="0" lang="en-US" sz="3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GB" sz="4800" dirty="0" smtClean="0">
                <a:solidFill>
                  <a:schemeClr val="accent3">
                    <a:lumMod val="50000"/>
                  </a:schemeClr>
                </a:solidFill>
              </a:rPr>
              <a:t>The Grid</a:t>
            </a:r>
            <a:endParaRPr lang="en-GB" sz="48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75107" name="Picture 6" descr="world1280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" y="1142196"/>
            <a:ext cx="9144032" cy="5715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5108" name="Text Box 4"/>
          <p:cNvSpPr txBox="1">
            <a:spLocks noChangeArrowheads="1"/>
          </p:cNvSpPr>
          <p:nvPr/>
        </p:nvSpPr>
        <p:spPr bwMode="auto">
          <a:xfrm>
            <a:off x="-381000" y="1981200"/>
            <a:ext cx="2226507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>
            <a:spAutoFit/>
          </a:bodyPr>
          <a:lstStyle/>
          <a:p>
            <a:pPr lvl="1"/>
            <a:r>
              <a:rPr lang="en-US" sz="1600" b="1" dirty="0">
                <a:solidFill>
                  <a:schemeClr val="bg1"/>
                </a:solidFill>
                <a:latin typeface="+mn-lt"/>
              </a:rPr>
              <a:t>Archeology</a:t>
            </a:r>
          </a:p>
          <a:p>
            <a:pPr lvl="1"/>
            <a:r>
              <a:rPr lang="en-US" sz="1600" b="1" dirty="0">
                <a:solidFill>
                  <a:schemeClr val="bg1"/>
                </a:solidFill>
                <a:latin typeface="+mn-lt"/>
              </a:rPr>
              <a:t>Astronomy</a:t>
            </a:r>
          </a:p>
          <a:p>
            <a:pPr lvl="1"/>
            <a:r>
              <a:rPr lang="en-GB" sz="1600" b="1" dirty="0">
                <a:solidFill>
                  <a:schemeClr val="bg1"/>
                </a:solidFill>
                <a:latin typeface="+mn-lt"/>
              </a:rPr>
              <a:t>Astrophysics</a:t>
            </a:r>
          </a:p>
          <a:p>
            <a:pPr lvl="1"/>
            <a:r>
              <a:rPr lang="en-US" sz="1600" b="1" dirty="0">
                <a:solidFill>
                  <a:schemeClr val="bg1"/>
                </a:solidFill>
                <a:latin typeface="+mn-lt"/>
              </a:rPr>
              <a:t>Civil Protection</a:t>
            </a:r>
            <a:endParaRPr lang="en-GB" sz="1600" b="1" dirty="0">
              <a:solidFill>
                <a:schemeClr val="bg1"/>
              </a:solidFill>
              <a:latin typeface="+mn-lt"/>
            </a:endParaRPr>
          </a:p>
          <a:p>
            <a:pPr lvl="1"/>
            <a:r>
              <a:rPr lang="en-GB" sz="1600" b="1" dirty="0">
                <a:solidFill>
                  <a:schemeClr val="bg1"/>
                </a:solidFill>
                <a:latin typeface="+mn-lt"/>
              </a:rPr>
              <a:t>Comp. Chemistry</a:t>
            </a:r>
          </a:p>
          <a:p>
            <a:pPr lvl="1"/>
            <a:r>
              <a:rPr lang="en-GB" sz="1600" b="1" dirty="0">
                <a:solidFill>
                  <a:schemeClr val="bg1"/>
                </a:solidFill>
                <a:latin typeface="+mn-lt"/>
              </a:rPr>
              <a:t>Earth Sciences</a:t>
            </a:r>
          </a:p>
          <a:p>
            <a:pPr lvl="1"/>
            <a:r>
              <a:rPr lang="en-GB" sz="1600" b="1" dirty="0">
                <a:solidFill>
                  <a:schemeClr val="bg1"/>
                </a:solidFill>
                <a:latin typeface="+mn-lt"/>
              </a:rPr>
              <a:t>Finance</a:t>
            </a:r>
          </a:p>
          <a:p>
            <a:pPr lvl="1"/>
            <a:r>
              <a:rPr lang="en-GB" sz="1600" b="1" dirty="0">
                <a:solidFill>
                  <a:schemeClr val="bg1"/>
                </a:solidFill>
                <a:latin typeface="+mn-lt"/>
              </a:rPr>
              <a:t>Fusion</a:t>
            </a:r>
          </a:p>
          <a:p>
            <a:pPr lvl="1"/>
            <a:r>
              <a:rPr lang="en-GB" sz="1600" b="1" dirty="0">
                <a:solidFill>
                  <a:schemeClr val="bg1"/>
                </a:solidFill>
                <a:latin typeface="+mn-lt"/>
              </a:rPr>
              <a:t>Geophysics</a:t>
            </a:r>
          </a:p>
          <a:p>
            <a:pPr lvl="1"/>
            <a:r>
              <a:rPr lang="en-US" sz="1600" b="1" dirty="0">
                <a:solidFill>
                  <a:schemeClr val="bg1"/>
                </a:solidFill>
                <a:latin typeface="+mn-lt"/>
              </a:rPr>
              <a:t>High Energy Physics</a:t>
            </a:r>
          </a:p>
          <a:p>
            <a:pPr lvl="1"/>
            <a:r>
              <a:rPr lang="en-GB" sz="1600" b="1" dirty="0">
                <a:solidFill>
                  <a:schemeClr val="bg1"/>
                </a:solidFill>
                <a:latin typeface="+mn-lt"/>
              </a:rPr>
              <a:t>Life Sciences</a:t>
            </a:r>
          </a:p>
          <a:p>
            <a:pPr lvl="1"/>
            <a:r>
              <a:rPr lang="en-GB" sz="1600" b="1" dirty="0">
                <a:solidFill>
                  <a:schemeClr val="bg1"/>
                </a:solidFill>
                <a:latin typeface="+mn-lt"/>
              </a:rPr>
              <a:t>Multimedia</a:t>
            </a:r>
          </a:p>
          <a:p>
            <a:pPr lvl="1"/>
            <a:r>
              <a:rPr lang="en-GB" sz="1600" b="1" dirty="0">
                <a:solidFill>
                  <a:schemeClr val="bg1"/>
                </a:solidFill>
                <a:latin typeface="+mn-lt"/>
              </a:rPr>
              <a:t>Material Sciences</a:t>
            </a:r>
          </a:p>
          <a:p>
            <a:pPr lvl="1"/>
            <a:r>
              <a:rPr lang="en-GB" sz="1600" b="1" dirty="0">
                <a:solidFill>
                  <a:schemeClr val="bg1"/>
                </a:solidFill>
                <a:latin typeface="+mn-lt"/>
              </a:rPr>
              <a:t>…</a:t>
            </a:r>
            <a:endParaRPr lang="en-US" sz="1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75109" name="Text Box 5"/>
          <p:cNvSpPr txBox="1">
            <a:spLocks noChangeArrowheads="1"/>
          </p:cNvSpPr>
          <p:nvPr/>
        </p:nvSpPr>
        <p:spPr bwMode="auto">
          <a:xfrm>
            <a:off x="7315200" y="3759200"/>
            <a:ext cx="1760482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chemeClr val="bg1"/>
                </a:solidFill>
                <a:latin typeface="+mn-lt"/>
              </a:rPr>
              <a:t>&gt;250 sites</a:t>
            </a:r>
          </a:p>
          <a:p>
            <a:r>
              <a:rPr lang="en-US" sz="1600" b="1">
                <a:solidFill>
                  <a:schemeClr val="bg1"/>
                </a:solidFill>
                <a:latin typeface="+mn-lt"/>
              </a:rPr>
              <a:t>48 countries</a:t>
            </a:r>
          </a:p>
          <a:p>
            <a:r>
              <a:rPr lang="en-US" sz="1600" b="1">
                <a:solidFill>
                  <a:schemeClr val="bg1"/>
                </a:solidFill>
                <a:latin typeface="+mn-lt"/>
              </a:rPr>
              <a:t>&gt;50,000 CPUs</a:t>
            </a:r>
          </a:p>
          <a:p>
            <a:r>
              <a:rPr lang="en-US" sz="1600" b="1">
                <a:solidFill>
                  <a:schemeClr val="bg1"/>
                </a:solidFill>
                <a:latin typeface="+mn-lt"/>
              </a:rPr>
              <a:t>&gt;20 PetaBytes</a:t>
            </a:r>
          </a:p>
          <a:p>
            <a:r>
              <a:rPr lang="en-US" sz="1600" b="1">
                <a:solidFill>
                  <a:schemeClr val="bg1"/>
                </a:solidFill>
                <a:latin typeface="+mn-lt"/>
              </a:rPr>
              <a:t>&gt;10,000 users</a:t>
            </a:r>
          </a:p>
          <a:p>
            <a:r>
              <a:rPr lang="en-US" sz="1600" b="1">
                <a:solidFill>
                  <a:schemeClr val="bg1"/>
                </a:solidFill>
                <a:latin typeface="+mn-lt"/>
              </a:rPr>
              <a:t>&gt;150 VOs</a:t>
            </a:r>
          </a:p>
          <a:p>
            <a:r>
              <a:rPr lang="en-US" sz="1600" b="1">
                <a:solidFill>
                  <a:schemeClr val="bg1"/>
                </a:solidFill>
                <a:latin typeface="+mn-lt"/>
              </a:rPr>
              <a:t>&gt;150,000 jobs/day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2438400" y="3151188"/>
            <a:ext cx="3962400" cy="2123658"/>
          </a:xfrm>
          <a:prstGeom prst="rect">
            <a:avLst/>
          </a:prstGeom>
          <a:solidFill>
            <a:srgbClr val="E5FFE5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i="1" dirty="0">
                <a:latin typeface="Trebuchet MS" pitchFamily="34" charset="0"/>
              </a:rPr>
              <a:t>M</a:t>
            </a:r>
            <a:r>
              <a:rPr lang="en-US" sz="2400" i="1" baseline="-25000" dirty="0">
                <a:latin typeface="Trebuchet MS" pitchFamily="34" charset="0"/>
              </a:rPr>
              <a:t>H</a:t>
            </a:r>
            <a:r>
              <a:rPr lang="en-US" sz="2400" dirty="0">
                <a:latin typeface="Trebuchet MS" pitchFamily="34" charset="0"/>
              </a:rPr>
              <a:t> ≤ </a:t>
            </a:r>
            <a:r>
              <a:rPr lang="en-US" sz="2400" dirty="0" smtClean="0">
                <a:latin typeface="Trebuchet MS" pitchFamily="34" charset="0"/>
              </a:rPr>
              <a:t>1 </a:t>
            </a:r>
            <a:r>
              <a:rPr lang="en-US" sz="2400" dirty="0" err="1" smtClean="0">
                <a:latin typeface="Trebuchet MS" pitchFamily="34" charset="0"/>
              </a:rPr>
              <a:t>TeV</a:t>
            </a:r>
            <a:endParaRPr lang="en-US" sz="2400" dirty="0">
              <a:latin typeface="Trebuchet MS" pitchFamily="34" charset="0"/>
            </a:endParaRPr>
          </a:p>
          <a:p>
            <a:pPr algn="ctr" eaLnBrk="0" hangingPunct="0">
              <a:spcBef>
                <a:spcPct val="50000"/>
              </a:spcBef>
            </a:pPr>
            <a:r>
              <a:rPr lang="en-US" sz="2400" i="1" dirty="0" smtClean="0">
                <a:solidFill>
                  <a:srgbClr val="FF3300"/>
                </a:solidFill>
                <a:latin typeface="Trebuchet MS" pitchFamily="34" charset="0"/>
                <a:sym typeface="Monotype Sorts" charset="2"/>
              </a:rPr>
              <a:t>   E</a:t>
            </a:r>
            <a:r>
              <a:rPr lang="en-US" sz="2400" i="1" baseline="-25000" dirty="0" smtClean="0">
                <a:solidFill>
                  <a:srgbClr val="FF3300"/>
                </a:solidFill>
                <a:latin typeface="Trebuchet MS" pitchFamily="34" charset="0"/>
                <a:sym typeface="Monotype Sorts" charset="2"/>
              </a:rPr>
              <a:t>W</a:t>
            </a:r>
            <a:r>
              <a:rPr lang="en-US" sz="2400" dirty="0" smtClean="0">
                <a:solidFill>
                  <a:srgbClr val="FF3300"/>
                </a:solidFill>
                <a:latin typeface="Trebuchet MS" pitchFamily="34" charset="0"/>
                <a:sym typeface="Monotype Sorts" charset="2"/>
              </a:rPr>
              <a:t> </a:t>
            </a:r>
            <a:r>
              <a:rPr lang="en-US" sz="2400" dirty="0">
                <a:solidFill>
                  <a:srgbClr val="FF3300"/>
                </a:solidFill>
                <a:latin typeface="Trebuchet MS" pitchFamily="34" charset="0"/>
                <a:sym typeface="Monotype Sorts" charset="2"/>
              </a:rPr>
              <a:t>≥ </a:t>
            </a:r>
            <a:r>
              <a:rPr lang="en-US" sz="2400" dirty="0" smtClean="0">
                <a:solidFill>
                  <a:srgbClr val="FF3300"/>
                </a:solidFill>
                <a:latin typeface="Trebuchet MS" pitchFamily="34" charset="0"/>
                <a:sym typeface="Monotype Sorts" charset="2"/>
              </a:rPr>
              <a:t>0.5 </a:t>
            </a:r>
            <a:r>
              <a:rPr lang="en-US" sz="2400" dirty="0" err="1" smtClean="0">
                <a:solidFill>
                  <a:srgbClr val="FF3300"/>
                </a:solidFill>
                <a:latin typeface="Trebuchet MS" pitchFamily="34" charset="0"/>
                <a:sym typeface="Monotype Sorts" charset="2"/>
              </a:rPr>
              <a:t>TeV</a:t>
            </a:r>
            <a:endParaRPr lang="en-US" sz="2400" dirty="0">
              <a:solidFill>
                <a:srgbClr val="FF3300"/>
              </a:solidFill>
              <a:latin typeface="Trebuchet MS" pitchFamily="34" charset="0"/>
              <a:sym typeface="Monotype Sorts" charset="2"/>
            </a:endParaRPr>
          </a:p>
          <a:p>
            <a:pPr algn="ctr" eaLnBrk="0" hangingPunct="0">
              <a:spcBef>
                <a:spcPct val="50000"/>
              </a:spcBef>
            </a:pPr>
            <a:r>
              <a:rPr lang="en-US" sz="2400" i="1" dirty="0" smtClean="0">
                <a:solidFill>
                  <a:srgbClr val="FF3300"/>
                </a:solidFill>
                <a:latin typeface="Trebuchet MS" pitchFamily="34" charset="0"/>
                <a:sym typeface="Monotype Sorts" charset="2"/>
              </a:rPr>
              <a:t> E</a:t>
            </a:r>
            <a:r>
              <a:rPr lang="en-US" sz="2400" i="1" baseline="-25000" dirty="0" smtClean="0">
                <a:solidFill>
                  <a:srgbClr val="FF3300"/>
                </a:solidFill>
                <a:latin typeface="Trebuchet MS" pitchFamily="34" charset="0"/>
                <a:sym typeface="Monotype Sorts" charset="2"/>
              </a:rPr>
              <a:t>1</a:t>
            </a:r>
            <a:r>
              <a:rPr lang="en-US" sz="2400" dirty="0" smtClean="0">
                <a:solidFill>
                  <a:srgbClr val="FF3300"/>
                </a:solidFill>
                <a:latin typeface="Trebuchet MS" pitchFamily="34" charset="0"/>
                <a:sym typeface="Monotype Sorts" charset="2"/>
              </a:rPr>
              <a:t> </a:t>
            </a:r>
            <a:r>
              <a:rPr lang="en-US" sz="2400" dirty="0">
                <a:solidFill>
                  <a:srgbClr val="FF3300"/>
                </a:solidFill>
                <a:latin typeface="Trebuchet MS" pitchFamily="34" charset="0"/>
                <a:sym typeface="Monotype Sorts" charset="2"/>
              </a:rPr>
              <a:t>≥ </a:t>
            </a:r>
            <a:r>
              <a:rPr lang="en-US" sz="2400" dirty="0" smtClean="0">
                <a:solidFill>
                  <a:srgbClr val="FF3300"/>
                </a:solidFill>
                <a:latin typeface="Trebuchet MS" pitchFamily="34" charset="0"/>
                <a:sym typeface="Monotype Sorts" charset="2"/>
              </a:rPr>
              <a:t>1 </a:t>
            </a:r>
            <a:r>
              <a:rPr lang="en-US" sz="2400" dirty="0" err="1" smtClean="0">
                <a:solidFill>
                  <a:srgbClr val="FF3300"/>
                </a:solidFill>
                <a:latin typeface="Trebuchet MS" pitchFamily="34" charset="0"/>
                <a:sym typeface="Monotype Sorts" charset="2"/>
              </a:rPr>
              <a:t>TeV</a:t>
            </a:r>
            <a:endParaRPr lang="en-US" sz="2400" dirty="0" smtClean="0">
              <a:solidFill>
                <a:srgbClr val="FF3300"/>
              </a:solidFill>
              <a:latin typeface="Trebuchet MS" pitchFamily="34" charset="0"/>
              <a:sym typeface="Monotype Sorts" charset="2"/>
            </a:endParaRPr>
          </a:p>
          <a:p>
            <a:pPr algn="ctr" eaLnBrk="0" hangingPunct="0">
              <a:spcBef>
                <a:spcPct val="50000"/>
              </a:spcBef>
            </a:pPr>
            <a:r>
              <a:rPr lang="en-US" sz="2400" i="1" dirty="0" smtClean="0">
                <a:solidFill>
                  <a:srgbClr val="FF3300"/>
                </a:solidFill>
                <a:latin typeface="Trebuchet MS" pitchFamily="34" charset="0"/>
                <a:sym typeface="Monotype Sorts" charset="2"/>
              </a:rPr>
              <a:t>E</a:t>
            </a:r>
            <a:r>
              <a:rPr lang="en-US" sz="2400" i="1" baseline="-25000" dirty="0" smtClean="0">
                <a:solidFill>
                  <a:srgbClr val="FF3300"/>
                </a:solidFill>
                <a:latin typeface="Trebuchet MS" pitchFamily="34" charset="0"/>
                <a:sym typeface="Monotype Sorts" charset="2"/>
              </a:rPr>
              <a:t>2</a:t>
            </a:r>
            <a:r>
              <a:rPr lang="en-US" sz="2400" dirty="0" smtClean="0">
                <a:solidFill>
                  <a:srgbClr val="FF3300"/>
                </a:solidFill>
                <a:latin typeface="Trebuchet MS" pitchFamily="34" charset="0"/>
                <a:sym typeface="Monotype Sorts" charset="2"/>
              </a:rPr>
              <a:t> </a:t>
            </a:r>
            <a:r>
              <a:rPr lang="en-US" sz="2400" dirty="0">
                <a:solidFill>
                  <a:srgbClr val="FF3300"/>
                </a:solidFill>
                <a:latin typeface="Trebuchet MS" pitchFamily="34" charset="0"/>
                <a:sym typeface="Monotype Sorts" charset="2"/>
              </a:rPr>
              <a:t>&gt;≥ </a:t>
            </a:r>
            <a:r>
              <a:rPr lang="en-US" sz="2400" dirty="0" smtClean="0">
                <a:solidFill>
                  <a:srgbClr val="FF3300"/>
                </a:solidFill>
                <a:latin typeface="Trebuchet MS" pitchFamily="34" charset="0"/>
                <a:sym typeface="Monotype Sorts" charset="2"/>
              </a:rPr>
              <a:t>1 </a:t>
            </a:r>
            <a:r>
              <a:rPr lang="en-US" sz="2400" dirty="0" err="1" smtClean="0">
                <a:solidFill>
                  <a:srgbClr val="FF3300"/>
                </a:solidFill>
                <a:latin typeface="Trebuchet MS" pitchFamily="34" charset="0"/>
                <a:sym typeface="Monotype Sorts" charset="2"/>
              </a:rPr>
              <a:t>TeV</a:t>
            </a:r>
            <a:endParaRPr lang="en-US" sz="2400" dirty="0">
              <a:solidFill>
                <a:srgbClr val="FF3300"/>
              </a:solidFill>
              <a:latin typeface="Trebuchet MS" pitchFamily="34" charset="0"/>
              <a:sym typeface="Monotype Sorts" charset="2"/>
            </a:endParaRP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609600" y="5715000"/>
            <a:ext cx="7848600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buFont typeface="Symbol"/>
              <a:buChar char="®"/>
            </a:pPr>
            <a:r>
              <a:rPr lang="en-US" sz="3200" dirty="0" smtClean="0">
                <a:solidFill>
                  <a:srgbClr val="0000FF"/>
                </a:solidFill>
                <a:latin typeface="+mn-lt"/>
                <a:sym typeface="Monotype Sorts" charset="2"/>
              </a:rPr>
              <a:t>Proton </a:t>
            </a:r>
            <a:r>
              <a:rPr lang="en-US" sz="3200" dirty="0" err="1">
                <a:solidFill>
                  <a:srgbClr val="0000FF"/>
                </a:solidFill>
                <a:latin typeface="+mn-lt"/>
                <a:sym typeface="Monotype Sorts" charset="2"/>
              </a:rPr>
              <a:t>Proton</a:t>
            </a:r>
            <a:r>
              <a:rPr lang="en-US" sz="3200" dirty="0">
                <a:solidFill>
                  <a:srgbClr val="0000FF"/>
                </a:solidFill>
                <a:latin typeface="+mn-lt"/>
                <a:sym typeface="Monotype Sorts" charset="2"/>
              </a:rPr>
              <a:t> Collider with </a:t>
            </a:r>
            <a:r>
              <a:rPr lang="en-US" sz="3200" dirty="0" err="1">
                <a:solidFill>
                  <a:srgbClr val="0000FF"/>
                </a:solidFill>
                <a:latin typeface="+mn-lt"/>
                <a:sym typeface="Monotype Sorts" charset="2"/>
              </a:rPr>
              <a:t>E</a:t>
            </a:r>
            <a:r>
              <a:rPr lang="en-US" sz="3200" baseline="-25000" dirty="0" err="1">
                <a:solidFill>
                  <a:srgbClr val="0000FF"/>
                </a:solidFill>
                <a:latin typeface="+mn-lt"/>
                <a:sym typeface="Monotype Sorts" charset="2"/>
              </a:rPr>
              <a:t>p</a:t>
            </a:r>
            <a:r>
              <a:rPr lang="en-US" sz="3200" baseline="-25000" dirty="0">
                <a:solidFill>
                  <a:srgbClr val="0000FF"/>
                </a:solidFill>
                <a:latin typeface="+mn-lt"/>
                <a:sym typeface="Monotype Sorts" charset="2"/>
              </a:rPr>
              <a:t> </a:t>
            </a:r>
            <a:r>
              <a:rPr lang="en-US" sz="3200" dirty="0">
                <a:solidFill>
                  <a:srgbClr val="0000FF"/>
                </a:solidFill>
                <a:latin typeface="+mn-lt"/>
                <a:sym typeface="Monotype Sorts" charset="2"/>
              </a:rPr>
              <a:t>=</a:t>
            </a:r>
            <a:r>
              <a:rPr lang="en-US" sz="3200" dirty="0" smtClean="0">
                <a:solidFill>
                  <a:srgbClr val="0000FF"/>
                </a:solidFill>
                <a:latin typeface="+mn-lt"/>
                <a:sym typeface="Monotype Sorts" charset="2"/>
              </a:rPr>
              <a:t> </a:t>
            </a:r>
            <a:r>
              <a:rPr lang="en-US" sz="3200" dirty="0">
                <a:solidFill>
                  <a:srgbClr val="0000FF"/>
                </a:solidFill>
                <a:latin typeface="+mn-lt"/>
                <a:sym typeface="Monotype Sorts" charset="2"/>
              </a:rPr>
              <a:t>7 </a:t>
            </a:r>
            <a:r>
              <a:rPr lang="en-US" sz="3200" dirty="0" err="1" smtClean="0">
                <a:solidFill>
                  <a:srgbClr val="0000FF"/>
                </a:solidFill>
                <a:latin typeface="+mn-lt"/>
                <a:sym typeface="Monotype Sorts" charset="2"/>
              </a:rPr>
              <a:t>TeV</a:t>
            </a:r>
            <a:endParaRPr lang="en-US" sz="3200" dirty="0" smtClean="0">
              <a:solidFill>
                <a:srgbClr val="0000FF"/>
              </a:solidFill>
              <a:latin typeface="+mn-lt"/>
              <a:sym typeface="Monotype Sorts" charset="2"/>
            </a:endParaRPr>
          </a:p>
          <a:p>
            <a:pPr algn="ctr" eaLnBrk="0" hangingPunct="0">
              <a:spcBef>
                <a:spcPct val="50000"/>
              </a:spcBef>
            </a:pPr>
            <a:r>
              <a:rPr lang="en-US" sz="2400" dirty="0" smtClean="0">
                <a:solidFill>
                  <a:srgbClr val="0000FF"/>
                </a:solidFill>
                <a:latin typeface="+mn-lt"/>
                <a:sym typeface="Monotype Sorts" charset="2"/>
              </a:rPr>
              <a:t>(currently 3.5 </a:t>
            </a:r>
            <a:r>
              <a:rPr lang="en-US" sz="2400" dirty="0" err="1" smtClean="0">
                <a:solidFill>
                  <a:srgbClr val="0000FF"/>
                </a:solidFill>
                <a:latin typeface="+mn-lt"/>
                <a:sym typeface="Monotype Sorts" charset="2"/>
              </a:rPr>
              <a:t>TeV</a:t>
            </a:r>
            <a:r>
              <a:rPr lang="en-US" sz="2400" dirty="0" smtClean="0">
                <a:solidFill>
                  <a:srgbClr val="0000FF"/>
                </a:solidFill>
                <a:latin typeface="+mn-lt"/>
                <a:sym typeface="Monotype Sorts" charset="2"/>
              </a:rPr>
              <a:t>)</a:t>
            </a:r>
            <a:endParaRPr lang="en-US" sz="2400" dirty="0">
              <a:solidFill>
                <a:srgbClr val="0000FF"/>
              </a:solidFill>
              <a:latin typeface="+mn-lt"/>
              <a:sym typeface="Monotype Sorts" charset="2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354138" y="1760538"/>
            <a:ext cx="914400" cy="914400"/>
            <a:chOff x="864" y="1920"/>
            <a:chExt cx="576" cy="576"/>
          </a:xfrm>
        </p:grpSpPr>
        <p:sp>
          <p:nvSpPr>
            <p:cNvPr id="30727" name="Oval 7"/>
            <p:cNvSpPr>
              <a:spLocks noChangeArrowheads="1"/>
            </p:cNvSpPr>
            <p:nvPr/>
          </p:nvSpPr>
          <p:spPr bwMode="auto">
            <a:xfrm>
              <a:off x="864" y="1920"/>
              <a:ext cx="576" cy="57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728" name="Oval 8"/>
            <p:cNvSpPr>
              <a:spLocks noChangeArrowheads="1"/>
            </p:cNvSpPr>
            <p:nvPr/>
          </p:nvSpPr>
          <p:spPr bwMode="auto">
            <a:xfrm>
              <a:off x="1056" y="2016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729" name="Oval 9"/>
            <p:cNvSpPr>
              <a:spLocks noChangeArrowheads="1"/>
            </p:cNvSpPr>
            <p:nvPr/>
          </p:nvSpPr>
          <p:spPr bwMode="auto">
            <a:xfrm>
              <a:off x="912" y="2160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730" name="Oval 10"/>
            <p:cNvSpPr>
              <a:spLocks noChangeArrowheads="1"/>
            </p:cNvSpPr>
            <p:nvPr/>
          </p:nvSpPr>
          <p:spPr bwMode="auto">
            <a:xfrm>
              <a:off x="1297" y="2100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731" name="Oval 11"/>
            <p:cNvSpPr>
              <a:spLocks noChangeArrowheads="1"/>
            </p:cNvSpPr>
            <p:nvPr/>
          </p:nvSpPr>
          <p:spPr bwMode="auto">
            <a:xfrm>
              <a:off x="1056" y="2352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732" name="Oval 12"/>
            <p:cNvSpPr>
              <a:spLocks noChangeArrowheads="1"/>
            </p:cNvSpPr>
            <p:nvPr/>
          </p:nvSpPr>
          <p:spPr bwMode="auto">
            <a:xfrm>
              <a:off x="1104" y="2185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733" name="Oval 13"/>
            <p:cNvSpPr>
              <a:spLocks noChangeArrowheads="1"/>
            </p:cNvSpPr>
            <p:nvPr/>
          </p:nvSpPr>
          <p:spPr bwMode="auto">
            <a:xfrm>
              <a:off x="1248" y="2304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6992938" y="1760538"/>
            <a:ext cx="914400" cy="914400"/>
            <a:chOff x="2592" y="2976"/>
            <a:chExt cx="576" cy="576"/>
          </a:xfrm>
        </p:grpSpPr>
        <p:sp>
          <p:nvSpPr>
            <p:cNvPr id="30735" name="Oval 15"/>
            <p:cNvSpPr>
              <a:spLocks noChangeArrowheads="1"/>
            </p:cNvSpPr>
            <p:nvPr/>
          </p:nvSpPr>
          <p:spPr bwMode="auto">
            <a:xfrm>
              <a:off x="2592" y="2976"/>
              <a:ext cx="576" cy="57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736" name="Oval 16"/>
            <p:cNvSpPr>
              <a:spLocks noChangeArrowheads="1"/>
            </p:cNvSpPr>
            <p:nvPr/>
          </p:nvSpPr>
          <p:spPr bwMode="auto">
            <a:xfrm>
              <a:off x="2918" y="3072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737" name="Oval 17"/>
            <p:cNvSpPr>
              <a:spLocks noChangeArrowheads="1"/>
            </p:cNvSpPr>
            <p:nvPr/>
          </p:nvSpPr>
          <p:spPr bwMode="auto">
            <a:xfrm>
              <a:off x="2628" y="3204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738" name="Oval 18"/>
            <p:cNvSpPr>
              <a:spLocks noChangeArrowheads="1"/>
            </p:cNvSpPr>
            <p:nvPr/>
          </p:nvSpPr>
          <p:spPr bwMode="auto">
            <a:xfrm>
              <a:off x="3025" y="3228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739" name="Oval 19"/>
            <p:cNvSpPr>
              <a:spLocks noChangeArrowheads="1"/>
            </p:cNvSpPr>
            <p:nvPr/>
          </p:nvSpPr>
          <p:spPr bwMode="auto">
            <a:xfrm>
              <a:off x="2857" y="3262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740" name="Oval 20"/>
            <p:cNvSpPr>
              <a:spLocks noChangeArrowheads="1"/>
            </p:cNvSpPr>
            <p:nvPr/>
          </p:nvSpPr>
          <p:spPr bwMode="auto">
            <a:xfrm>
              <a:off x="2772" y="3131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741" name="Oval 21"/>
            <p:cNvSpPr>
              <a:spLocks noChangeArrowheads="1"/>
            </p:cNvSpPr>
            <p:nvPr/>
          </p:nvSpPr>
          <p:spPr bwMode="auto">
            <a:xfrm>
              <a:off x="2867" y="3421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4" name="Group 22"/>
          <p:cNvGrpSpPr>
            <a:grpSpLocks/>
          </p:cNvGrpSpPr>
          <p:nvPr/>
        </p:nvGrpSpPr>
        <p:grpSpPr bwMode="auto">
          <a:xfrm>
            <a:off x="592138" y="2141538"/>
            <a:ext cx="762000" cy="152400"/>
            <a:chOff x="528" y="2832"/>
            <a:chExt cx="480" cy="96"/>
          </a:xfrm>
        </p:grpSpPr>
        <p:sp>
          <p:nvSpPr>
            <p:cNvPr id="30743" name="Line 23"/>
            <p:cNvSpPr>
              <a:spLocks noChangeShapeType="1"/>
            </p:cNvSpPr>
            <p:nvPr/>
          </p:nvSpPr>
          <p:spPr bwMode="auto">
            <a:xfrm flipH="1">
              <a:off x="528" y="2832"/>
              <a:ext cx="48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744" name="Line 24"/>
            <p:cNvSpPr>
              <a:spLocks noChangeShapeType="1"/>
            </p:cNvSpPr>
            <p:nvPr/>
          </p:nvSpPr>
          <p:spPr bwMode="auto">
            <a:xfrm flipH="1">
              <a:off x="528" y="2880"/>
              <a:ext cx="48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745" name="Line 25"/>
            <p:cNvSpPr>
              <a:spLocks noChangeShapeType="1"/>
            </p:cNvSpPr>
            <p:nvPr/>
          </p:nvSpPr>
          <p:spPr bwMode="auto">
            <a:xfrm flipH="1">
              <a:off x="528" y="2928"/>
              <a:ext cx="48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5" name="Group 26"/>
          <p:cNvGrpSpPr>
            <a:grpSpLocks/>
          </p:cNvGrpSpPr>
          <p:nvPr/>
        </p:nvGrpSpPr>
        <p:grpSpPr bwMode="auto">
          <a:xfrm>
            <a:off x="7907338" y="2141538"/>
            <a:ext cx="762000" cy="152400"/>
            <a:chOff x="528" y="2832"/>
            <a:chExt cx="480" cy="96"/>
          </a:xfrm>
        </p:grpSpPr>
        <p:sp>
          <p:nvSpPr>
            <p:cNvPr id="30747" name="Line 27"/>
            <p:cNvSpPr>
              <a:spLocks noChangeShapeType="1"/>
            </p:cNvSpPr>
            <p:nvPr/>
          </p:nvSpPr>
          <p:spPr bwMode="auto">
            <a:xfrm flipH="1">
              <a:off x="528" y="2832"/>
              <a:ext cx="48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748" name="Line 28"/>
            <p:cNvSpPr>
              <a:spLocks noChangeShapeType="1"/>
            </p:cNvSpPr>
            <p:nvPr/>
          </p:nvSpPr>
          <p:spPr bwMode="auto">
            <a:xfrm flipH="1">
              <a:off x="528" y="2880"/>
              <a:ext cx="48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749" name="Line 29"/>
            <p:cNvSpPr>
              <a:spLocks noChangeShapeType="1"/>
            </p:cNvSpPr>
            <p:nvPr/>
          </p:nvSpPr>
          <p:spPr bwMode="auto">
            <a:xfrm flipH="1">
              <a:off x="528" y="2928"/>
              <a:ext cx="48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30750" name="Line 30"/>
          <p:cNvSpPr>
            <a:spLocks noChangeShapeType="1"/>
          </p:cNvSpPr>
          <p:nvPr/>
        </p:nvSpPr>
        <p:spPr bwMode="auto">
          <a:xfrm flipH="1">
            <a:off x="3635375" y="1628775"/>
            <a:ext cx="2089150" cy="10795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GB"/>
          </a:p>
        </p:txBody>
      </p:sp>
      <p:grpSp>
        <p:nvGrpSpPr>
          <p:cNvPr id="6" name="Group 31"/>
          <p:cNvGrpSpPr>
            <a:grpSpLocks/>
          </p:cNvGrpSpPr>
          <p:nvPr/>
        </p:nvGrpSpPr>
        <p:grpSpPr bwMode="auto">
          <a:xfrm>
            <a:off x="2268538" y="1531938"/>
            <a:ext cx="1828800" cy="685800"/>
            <a:chOff x="1440" y="1776"/>
            <a:chExt cx="1152" cy="432"/>
          </a:xfrm>
        </p:grpSpPr>
        <p:sp>
          <p:nvSpPr>
            <p:cNvPr id="30752" name="Line 32"/>
            <p:cNvSpPr>
              <a:spLocks noChangeShapeType="1"/>
            </p:cNvSpPr>
            <p:nvPr/>
          </p:nvSpPr>
          <p:spPr bwMode="auto">
            <a:xfrm>
              <a:off x="1440" y="2208"/>
              <a:ext cx="432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753" name="Line 33"/>
            <p:cNvSpPr>
              <a:spLocks noChangeShapeType="1"/>
            </p:cNvSpPr>
            <p:nvPr/>
          </p:nvSpPr>
          <p:spPr bwMode="auto">
            <a:xfrm>
              <a:off x="1872" y="2208"/>
              <a:ext cx="432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754" name="Line 34"/>
            <p:cNvSpPr>
              <a:spLocks noChangeShapeType="1"/>
            </p:cNvSpPr>
            <p:nvPr/>
          </p:nvSpPr>
          <p:spPr bwMode="auto">
            <a:xfrm flipV="1">
              <a:off x="2304" y="1776"/>
              <a:ext cx="288" cy="432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7" name="Group 35"/>
          <p:cNvGrpSpPr>
            <a:grpSpLocks/>
          </p:cNvGrpSpPr>
          <p:nvPr/>
        </p:nvGrpSpPr>
        <p:grpSpPr bwMode="auto">
          <a:xfrm rot="-10800000">
            <a:off x="5126038" y="2217738"/>
            <a:ext cx="1828800" cy="685800"/>
            <a:chOff x="1440" y="1776"/>
            <a:chExt cx="1152" cy="432"/>
          </a:xfrm>
        </p:grpSpPr>
        <p:sp>
          <p:nvSpPr>
            <p:cNvPr id="30756" name="Line 36"/>
            <p:cNvSpPr>
              <a:spLocks noChangeShapeType="1"/>
            </p:cNvSpPr>
            <p:nvPr/>
          </p:nvSpPr>
          <p:spPr bwMode="auto">
            <a:xfrm>
              <a:off x="1440" y="2208"/>
              <a:ext cx="432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757" name="Line 37"/>
            <p:cNvSpPr>
              <a:spLocks noChangeShapeType="1"/>
            </p:cNvSpPr>
            <p:nvPr/>
          </p:nvSpPr>
          <p:spPr bwMode="auto">
            <a:xfrm>
              <a:off x="1872" y="2208"/>
              <a:ext cx="432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758" name="Line 38"/>
            <p:cNvSpPr>
              <a:spLocks noChangeShapeType="1"/>
            </p:cNvSpPr>
            <p:nvPr/>
          </p:nvSpPr>
          <p:spPr bwMode="auto">
            <a:xfrm flipV="1">
              <a:off x="2304" y="1776"/>
              <a:ext cx="288" cy="432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pic>
        <p:nvPicPr>
          <p:cNvPr id="30759" name="Picture 39"/>
          <p:cNvPicPr>
            <a:picLocks noChangeAspect="1" noChangeArrowheads="1"/>
          </p:cNvPicPr>
          <p:nvPr/>
        </p:nvPicPr>
        <p:blipFill>
          <a:blip r:embed="rId3" cstate="print"/>
          <a:srcRect t="20749" b="56583"/>
          <a:stretch>
            <a:fillRect/>
          </a:stretch>
        </p:blipFill>
        <p:spPr bwMode="auto">
          <a:xfrm>
            <a:off x="3662363" y="2159000"/>
            <a:ext cx="803275" cy="12223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  <p:sp>
        <p:nvSpPr>
          <p:cNvPr id="30760" name="Line 40"/>
          <p:cNvSpPr>
            <a:spLocks noChangeShapeType="1"/>
          </p:cNvSpPr>
          <p:nvPr/>
        </p:nvSpPr>
        <p:spPr bwMode="auto">
          <a:xfrm>
            <a:off x="4478338" y="2217738"/>
            <a:ext cx="76200" cy="0"/>
          </a:xfrm>
          <a:prstGeom prst="line">
            <a:avLst/>
          </a:prstGeom>
          <a:noFill/>
          <a:ln w="9525">
            <a:solidFill>
              <a:srgbClr val="339933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GB"/>
          </a:p>
        </p:txBody>
      </p:sp>
      <p:pic>
        <p:nvPicPr>
          <p:cNvPr id="30761" name="Picture 41"/>
          <p:cNvPicPr>
            <a:picLocks noChangeAspect="1" noChangeArrowheads="1"/>
          </p:cNvPicPr>
          <p:nvPr/>
        </p:nvPicPr>
        <p:blipFill>
          <a:blip r:embed="rId3" cstate="print"/>
          <a:srcRect t="20749" b="56583"/>
          <a:stretch>
            <a:fillRect/>
          </a:stretch>
        </p:blipFill>
        <p:spPr bwMode="auto">
          <a:xfrm>
            <a:off x="4775200" y="2154238"/>
            <a:ext cx="803275" cy="12223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  <p:sp>
        <p:nvSpPr>
          <p:cNvPr id="30762" name="Line 42"/>
          <p:cNvSpPr>
            <a:spLocks noChangeShapeType="1"/>
          </p:cNvSpPr>
          <p:nvPr/>
        </p:nvSpPr>
        <p:spPr bwMode="auto">
          <a:xfrm flipH="1">
            <a:off x="4706938" y="2217738"/>
            <a:ext cx="76200" cy="0"/>
          </a:xfrm>
          <a:prstGeom prst="line">
            <a:avLst/>
          </a:prstGeom>
          <a:noFill/>
          <a:ln w="9525">
            <a:solidFill>
              <a:srgbClr val="339933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30763" name="Text Box 43"/>
          <p:cNvSpPr txBox="1">
            <a:spLocks noChangeArrowheads="1"/>
          </p:cNvSpPr>
          <p:nvPr/>
        </p:nvSpPr>
        <p:spPr bwMode="auto">
          <a:xfrm>
            <a:off x="668338" y="2370138"/>
            <a:ext cx="30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>
                <a:latin typeface="Times" pitchFamily="18" charset="0"/>
              </a:rPr>
              <a:t>p</a:t>
            </a:r>
            <a:endParaRPr lang="en-US" sz="2400" b="1">
              <a:solidFill>
                <a:schemeClr val="accent2"/>
              </a:solidFill>
              <a:latin typeface="Times" pitchFamily="18" charset="0"/>
            </a:endParaRPr>
          </a:p>
        </p:txBody>
      </p:sp>
      <p:sp>
        <p:nvSpPr>
          <p:cNvPr id="30764" name="Text Box 44"/>
          <p:cNvSpPr txBox="1">
            <a:spLocks noChangeArrowheads="1"/>
          </p:cNvSpPr>
          <p:nvPr/>
        </p:nvSpPr>
        <p:spPr bwMode="auto">
          <a:xfrm>
            <a:off x="8288338" y="2370138"/>
            <a:ext cx="30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>
                <a:latin typeface="Times" pitchFamily="18" charset="0"/>
              </a:rPr>
              <a:t>p</a:t>
            </a:r>
            <a:endParaRPr lang="en-US" sz="2400" b="1">
              <a:solidFill>
                <a:schemeClr val="accent2"/>
              </a:solidFill>
              <a:latin typeface="Times" pitchFamily="18" charset="0"/>
            </a:endParaRPr>
          </a:p>
        </p:txBody>
      </p:sp>
      <p:sp>
        <p:nvSpPr>
          <p:cNvPr id="30765" name="Text Box 45"/>
          <p:cNvSpPr txBox="1">
            <a:spLocks noChangeArrowheads="1"/>
          </p:cNvSpPr>
          <p:nvPr/>
        </p:nvSpPr>
        <p:spPr bwMode="auto">
          <a:xfrm>
            <a:off x="5392738" y="2598738"/>
            <a:ext cx="30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>
                <a:solidFill>
                  <a:srgbClr val="FF3300"/>
                </a:solidFill>
                <a:latin typeface="Times" pitchFamily="18" charset="0"/>
              </a:rPr>
              <a:t>q</a:t>
            </a:r>
          </a:p>
        </p:txBody>
      </p:sp>
      <p:sp>
        <p:nvSpPr>
          <p:cNvPr id="30766" name="Text Box 46"/>
          <p:cNvSpPr txBox="1">
            <a:spLocks noChangeArrowheads="1"/>
          </p:cNvSpPr>
          <p:nvPr/>
        </p:nvSpPr>
        <p:spPr bwMode="auto">
          <a:xfrm>
            <a:off x="6230938" y="2217738"/>
            <a:ext cx="5730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>
                <a:solidFill>
                  <a:srgbClr val="FF3300"/>
                </a:solidFill>
                <a:latin typeface="Times" pitchFamily="18" charset="0"/>
              </a:rPr>
              <a:t>q</a:t>
            </a:r>
            <a:r>
              <a:rPr lang="en-US" sz="2400" b="1" baseline="-25000">
                <a:solidFill>
                  <a:srgbClr val="FF3300"/>
                </a:solidFill>
                <a:latin typeface="Times" pitchFamily="18" charset="0"/>
              </a:rPr>
              <a:t>2</a:t>
            </a:r>
          </a:p>
        </p:txBody>
      </p:sp>
      <p:sp>
        <p:nvSpPr>
          <p:cNvPr id="30767" name="Text Box 47"/>
          <p:cNvSpPr txBox="1">
            <a:spLocks noChangeArrowheads="1"/>
          </p:cNvSpPr>
          <p:nvPr/>
        </p:nvSpPr>
        <p:spPr bwMode="auto">
          <a:xfrm>
            <a:off x="2649538" y="1684338"/>
            <a:ext cx="6270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>
                <a:solidFill>
                  <a:srgbClr val="FF3300"/>
                </a:solidFill>
                <a:latin typeface="Times" pitchFamily="18" charset="0"/>
              </a:rPr>
              <a:t>q</a:t>
            </a:r>
            <a:r>
              <a:rPr lang="en-US" sz="2400" b="1" baseline="-25000">
                <a:solidFill>
                  <a:srgbClr val="FF3300"/>
                </a:solidFill>
                <a:latin typeface="Times" pitchFamily="18" charset="0"/>
              </a:rPr>
              <a:t>1</a:t>
            </a:r>
          </a:p>
        </p:txBody>
      </p:sp>
      <p:sp>
        <p:nvSpPr>
          <p:cNvPr id="30768" name="Text Box 48"/>
          <p:cNvSpPr txBox="1">
            <a:spLocks noChangeArrowheads="1"/>
          </p:cNvSpPr>
          <p:nvPr/>
        </p:nvSpPr>
        <p:spPr bwMode="auto">
          <a:xfrm>
            <a:off x="3640138" y="1074738"/>
            <a:ext cx="30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>
                <a:solidFill>
                  <a:srgbClr val="FF3300"/>
                </a:solidFill>
                <a:latin typeface="Times" pitchFamily="18" charset="0"/>
              </a:rPr>
              <a:t>q</a:t>
            </a:r>
          </a:p>
        </p:txBody>
      </p:sp>
      <p:sp>
        <p:nvSpPr>
          <p:cNvPr id="30769" name="Text Box 49"/>
          <p:cNvSpPr txBox="1">
            <a:spLocks noChangeArrowheads="1"/>
          </p:cNvSpPr>
          <p:nvPr/>
        </p:nvSpPr>
        <p:spPr bwMode="auto">
          <a:xfrm>
            <a:off x="3241675" y="2565400"/>
            <a:ext cx="60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>
                <a:latin typeface="Times" pitchFamily="18" charset="0"/>
              </a:rPr>
              <a:t>Z</a:t>
            </a:r>
            <a:r>
              <a:rPr lang="en-US" sz="2400" b="1" baseline="30000">
                <a:latin typeface="Times" pitchFamily="18" charset="0"/>
              </a:rPr>
              <a:t>0</a:t>
            </a:r>
            <a:endParaRPr lang="en-US" sz="2400" b="1">
              <a:latin typeface="Times" pitchFamily="18" charset="0"/>
            </a:endParaRPr>
          </a:p>
        </p:txBody>
      </p:sp>
      <p:sp>
        <p:nvSpPr>
          <p:cNvPr id="30770" name="Text Box 50"/>
          <p:cNvSpPr txBox="1">
            <a:spLocks noChangeArrowheads="1"/>
          </p:cNvSpPr>
          <p:nvPr/>
        </p:nvSpPr>
        <p:spPr bwMode="auto">
          <a:xfrm>
            <a:off x="5691188" y="1387475"/>
            <a:ext cx="60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>
                <a:latin typeface="Times" pitchFamily="18" charset="0"/>
              </a:rPr>
              <a:t>Z</a:t>
            </a:r>
            <a:r>
              <a:rPr lang="en-US" sz="2400" b="1" baseline="30000">
                <a:latin typeface="Times" pitchFamily="18" charset="0"/>
              </a:rPr>
              <a:t>0</a:t>
            </a:r>
            <a:endParaRPr lang="en-US" sz="2400" b="1">
              <a:latin typeface="Times" pitchFamily="18" charset="0"/>
            </a:endParaRPr>
          </a:p>
        </p:txBody>
      </p:sp>
      <p:sp>
        <p:nvSpPr>
          <p:cNvPr id="30771" name="Text Box 51"/>
          <p:cNvSpPr txBox="1">
            <a:spLocks noChangeArrowheads="1"/>
          </p:cNvSpPr>
          <p:nvPr/>
        </p:nvSpPr>
        <p:spPr bwMode="auto">
          <a:xfrm>
            <a:off x="4554538" y="2217738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>
                <a:solidFill>
                  <a:srgbClr val="CC00FF"/>
                </a:solidFill>
                <a:latin typeface="Times" pitchFamily="18" charset="0"/>
              </a:rPr>
              <a:t>H</a:t>
            </a:r>
            <a:endParaRPr lang="en-US" sz="2400" b="1">
              <a:latin typeface="Times" pitchFamily="18" charset="0"/>
            </a:endParaRPr>
          </a:p>
        </p:txBody>
      </p:sp>
      <p:sp>
        <p:nvSpPr>
          <p:cNvPr id="30772" name="Text Box 52"/>
          <p:cNvSpPr txBox="1">
            <a:spLocks noChangeArrowheads="1"/>
          </p:cNvSpPr>
          <p:nvPr/>
        </p:nvSpPr>
        <p:spPr bwMode="auto">
          <a:xfrm>
            <a:off x="4935538" y="1836738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>
                <a:solidFill>
                  <a:srgbClr val="339933"/>
                </a:solidFill>
                <a:latin typeface="Times" pitchFamily="18" charset="0"/>
              </a:rPr>
              <a:t>W</a:t>
            </a:r>
            <a:endParaRPr lang="en-US" sz="2400" b="1">
              <a:latin typeface="Times" pitchFamily="18" charset="0"/>
            </a:endParaRPr>
          </a:p>
        </p:txBody>
      </p:sp>
      <p:sp>
        <p:nvSpPr>
          <p:cNvPr id="30773" name="Text Box 53"/>
          <p:cNvSpPr txBox="1">
            <a:spLocks noChangeArrowheads="1"/>
          </p:cNvSpPr>
          <p:nvPr/>
        </p:nvSpPr>
        <p:spPr bwMode="auto">
          <a:xfrm>
            <a:off x="4097338" y="1836738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>
                <a:solidFill>
                  <a:srgbClr val="339933"/>
                </a:solidFill>
                <a:latin typeface="Times" pitchFamily="18" charset="0"/>
              </a:rPr>
              <a:t>W</a:t>
            </a:r>
            <a:endParaRPr lang="en-US" sz="2400" b="1">
              <a:latin typeface="Times" pitchFamily="18" charset="0"/>
            </a:endParaRPr>
          </a:p>
        </p:txBody>
      </p:sp>
      <p:sp>
        <p:nvSpPr>
          <p:cNvPr id="30774" name="Oval 54"/>
          <p:cNvSpPr>
            <a:spLocks noChangeArrowheads="1"/>
          </p:cNvSpPr>
          <p:nvPr/>
        </p:nvSpPr>
        <p:spPr bwMode="auto">
          <a:xfrm>
            <a:off x="4554538" y="2141538"/>
            <a:ext cx="152400" cy="152400"/>
          </a:xfrm>
          <a:prstGeom prst="ellipse">
            <a:avLst/>
          </a:prstGeom>
          <a:solidFill>
            <a:srgbClr val="CC00FF"/>
          </a:solidFill>
          <a:ln w="9525">
            <a:solidFill>
              <a:srgbClr val="CC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30775" name="Rectangle 55"/>
          <p:cNvSpPr>
            <a:spLocks noGrp="1" noChangeArrowheads="1"/>
          </p:cNvSpPr>
          <p:nvPr>
            <p:ph type="title" idx="4294967295"/>
          </p:nvPr>
        </p:nvSpPr>
        <p:spPr>
          <a:xfrm>
            <a:off x="214283" y="142852"/>
            <a:ext cx="8786874" cy="720726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sz="4000" dirty="0" smtClean="0">
                <a:solidFill>
                  <a:srgbClr val="A50021"/>
                </a:solidFill>
              </a:rPr>
              <a:t>LHC MOTIVATION: </a:t>
            </a:r>
            <a:br>
              <a:rPr lang="en-US" sz="4000" dirty="0" smtClean="0">
                <a:solidFill>
                  <a:srgbClr val="A50021"/>
                </a:solidFill>
              </a:rPr>
            </a:br>
            <a:r>
              <a:rPr lang="en-US" sz="3600" dirty="0" smtClean="0">
                <a:solidFill>
                  <a:srgbClr val="A50021"/>
                </a:solidFill>
              </a:rPr>
              <a:t>HIGGS PRODUCTION IN PP COLLISIONS</a:t>
            </a:r>
            <a:endParaRPr lang="en-US" sz="3600" dirty="0">
              <a:solidFill>
                <a:srgbClr val="A50021"/>
              </a:solidFill>
            </a:endParaRPr>
          </a:p>
        </p:txBody>
      </p:sp>
      <p:sp>
        <p:nvSpPr>
          <p:cNvPr id="30778" name="Rectangle 58"/>
          <p:cNvSpPr>
            <a:spLocks noChangeArrowheads="1"/>
          </p:cNvSpPr>
          <p:nvPr/>
        </p:nvSpPr>
        <p:spPr bwMode="auto">
          <a:xfrm>
            <a:off x="6588125" y="3159125"/>
            <a:ext cx="23701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sz="2000">
                <a:latin typeface="Trebuchet MS" pitchFamily="34" charset="0"/>
                <a:cs typeface="Times New Roman" pitchFamily="18" charset="0"/>
              </a:rPr>
              <a:t>Parton luminosities</a:t>
            </a:r>
          </a:p>
          <a:p>
            <a:r>
              <a:rPr lang="en-GB" sz="2000">
                <a:latin typeface="Trebuchet MS" pitchFamily="34" charset="0"/>
                <a:cs typeface="Times New Roman" pitchFamily="18" charset="0"/>
              </a:rPr>
              <a:t>E</a:t>
            </a:r>
            <a:r>
              <a:rPr lang="en-GB" sz="2000" baseline="-25000">
                <a:latin typeface="Trebuchet MS" pitchFamily="34" charset="0"/>
                <a:cs typeface="Times New Roman" pitchFamily="18" charset="0"/>
              </a:rPr>
              <a:t>cm</a:t>
            </a:r>
            <a:r>
              <a:rPr lang="en-GB" sz="2000">
                <a:latin typeface="Trebuchet MS" pitchFamily="34" charset="0"/>
                <a:cs typeface="Times New Roman" pitchFamily="18" charset="0"/>
              </a:rPr>
              <a:t>=</a:t>
            </a:r>
            <a:r>
              <a:rPr lang="en-GB" sz="2000">
                <a:cs typeface="Times New Roman" pitchFamily="18" charset="0"/>
                <a:sym typeface="Symbol" pitchFamily="18" charset="2"/>
              </a:rPr>
              <a:t></a:t>
            </a:r>
            <a:r>
              <a:rPr lang="en-GB" sz="2000">
                <a:latin typeface="Trebuchet MS" pitchFamily="34" charset="0"/>
                <a:cs typeface="Times New Roman" pitchFamily="18" charset="0"/>
                <a:sym typeface="Symbol" pitchFamily="18" charset="2"/>
              </a:rPr>
              <a:t>(</a:t>
            </a:r>
            <a:r>
              <a:rPr lang="en-GB" sz="2000" i="1">
                <a:latin typeface="Trebuchet MS" pitchFamily="34" charset="0"/>
                <a:cs typeface="Times New Roman" pitchFamily="18" charset="0"/>
              </a:rPr>
              <a:t>4x</a:t>
            </a:r>
            <a:r>
              <a:rPr lang="en-GB" sz="2000" i="1" baseline="-25000">
                <a:latin typeface="Trebuchet MS" pitchFamily="34" charset="0"/>
                <a:cs typeface="Times New Roman" pitchFamily="18" charset="0"/>
              </a:rPr>
              <a:t>1</a:t>
            </a:r>
            <a:r>
              <a:rPr lang="en-GB" sz="2000" i="1">
                <a:latin typeface="Trebuchet MS" pitchFamily="34" charset="0"/>
                <a:cs typeface="Times New Roman" pitchFamily="18" charset="0"/>
              </a:rPr>
              <a:t>x</a:t>
            </a:r>
            <a:r>
              <a:rPr lang="en-GB" sz="2000" i="1" baseline="-25000">
                <a:latin typeface="Trebuchet MS" pitchFamily="34" charset="0"/>
                <a:cs typeface="Times New Roman" pitchFamily="18" charset="0"/>
              </a:rPr>
              <a:t>2</a:t>
            </a:r>
            <a:r>
              <a:rPr lang="en-GB" sz="2000" i="1">
                <a:latin typeface="Trebuchet MS" pitchFamily="34" charset="0"/>
                <a:cs typeface="Times New Roman" pitchFamily="18" charset="0"/>
              </a:rPr>
              <a:t>.E</a:t>
            </a:r>
            <a:r>
              <a:rPr lang="en-GB" sz="2000" i="1" baseline="-25000">
                <a:latin typeface="Trebuchet MS" pitchFamily="34" charset="0"/>
                <a:cs typeface="Times New Roman" pitchFamily="18" charset="0"/>
              </a:rPr>
              <a:t>p</a:t>
            </a:r>
            <a:r>
              <a:rPr lang="en-GB" sz="2000" i="1">
                <a:latin typeface="Trebuchet MS" pitchFamily="34" charset="0"/>
                <a:cs typeface="Times New Roman" pitchFamily="18" charset="0"/>
              </a:rPr>
              <a:t>E</a:t>
            </a:r>
            <a:r>
              <a:rPr lang="en-GB" sz="2000" i="1" baseline="-25000">
                <a:latin typeface="Trebuchet MS" pitchFamily="34" charset="0"/>
                <a:cs typeface="Times New Roman" pitchFamily="18" charset="0"/>
              </a:rPr>
              <a:t>p</a:t>
            </a:r>
            <a:r>
              <a:rPr lang="en-GB" sz="2000">
                <a:latin typeface="Trebuchet MS" pitchFamily="34" charset="0"/>
                <a:cs typeface="Times New Roman" pitchFamily="18" charset="0"/>
              </a:rPr>
              <a:t>)</a:t>
            </a:r>
            <a:endParaRPr lang="en-US" sz="2000">
              <a:latin typeface="Trebuchet MS" pitchFamily="34" charset="0"/>
              <a:cs typeface="Times New Roman" pitchFamily="18" charset="0"/>
            </a:endParaRPr>
          </a:p>
        </p:txBody>
      </p:sp>
      <p:pic>
        <p:nvPicPr>
          <p:cNvPr id="30806" name="Picture 86"/>
          <p:cNvPicPr>
            <a:picLocks noChangeAspect="1" noChangeArrowheads="1"/>
          </p:cNvPicPr>
          <p:nvPr/>
        </p:nvPicPr>
        <p:blipFill>
          <a:blip r:embed="rId4" cstate="print"/>
          <a:srcRect l="18997" t="16779" r="21596" b="3050"/>
          <a:stretch>
            <a:fillRect/>
          </a:stretch>
        </p:blipFill>
        <p:spPr bwMode="auto">
          <a:xfrm>
            <a:off x="6659563" y="3960813"/>
            <a:ext cx="1871662" cy="1844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98935"/>
            <a:ext cx="9144000" cy="5886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55"/>
          <p:cNvSpPr txBox="1">
            <a:spLocks noChangeArrowheads="1"/>
          </p:cNvSpPr>
          <p:nvPr/>
        </p:nvSpPr>
        <p:spPr>
          <a:xfrm>
            <a:off x="214283" y="142852"/>
            <a:ext cx="8786874" cy="7207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LHC REALITY: </a:t>
            </a:r>
            <a:b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HIGGS PRODUCTION IN PP COLLISIONS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Line 4"/>
          <p:cNvSpPr>
            <a:spLocks noChangeShapeType="1"/>
          </p:cNvSpPr>
          <p:nvPr/>
        </p:nvSpPr>
        <p:spPr bwMode="auto">
          <a:xfrm>
            <a:off x="224408" y="2984500"/>
            <a:ext cx="875823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>
              <a:defRPr/>
            </a:pPr>
            <a:endParaRPr lang="en-US" sz="2400">
              <a:solidFill>
                <a:srgbClr val="000000"/>
              </a:solidFill>
              <a:latin typeface="+mn-lt"/>
              <a:cs typeface="Arial" charset="0"/>
            </a:endParaRPr>
          </a:p>
        </p:txBody>
      </p:sp>
      <p:sp>
        <p:nvSpPr>
          <p:cNvPr id="2053" name="Line 5"/>
          <p:cNvSpPr>
            <a:spLocks noChangeShapeType="1"/>
          </p:cNvSpPr>
          <p:nvPr/>
        </p:nvSpPr>
        <p:spPr bwMode="auto">
          <a:xfrm>
            <a:off x="221233" y="2703513"/>
            <a:ext cx="0" cy="561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>
              <a:defRPr/>
            </a:pPr>
            <a:endParaRPr lang="en-US" sz="2400">
              <a:solidFill>
                <a:srgbClr val="000000"/>
              </a:solidFill>
              <a:latin typeface="+mn-lt"/>
              <a:cs typeface="Arial" charset="0"/>
            </a:endParaRPr>
          </a:p>
        </p:txBody>
      </p:sp>
      <p:sp>
        <p:nvSpPr>
          <p:cNvPr id="2055" name="Line 7"/>
          <p:cNvSpPr>
            <a:spLocks noChangeShapeType="1"/>
          </p:cNvSpPr>
          <p:nvPr/>
        </p:nvSpPr>
        <p:spPr bwMode="auto">
          <a:xfrm>
            <a:off x="1680145" y="2703513"/>
            <a:ext cx="0" cy="561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>
              <a:defRPr/>
            </a:pPr>
            <a:endParaRPr lang="en-US" sz="2400">
              <a:solidFill>
                <a:srgbClr val="000000"/>
              </a:solidFill>
              <a:latin typeface="+mn-lt"/>
              <a:cs typeface="Arial" charset="0"/>
            </a:endParaRPr>
          </a:p>
        </p:txBody>
      </p:sp>
      <p:sp>
        <p:nvSpPr>
          <p:cNvPr id="2056" name="Line 8"/>
          <p:cNvSpPr>
            <a:spLocks noChangeShapeType="1"/>
          </p:cNvSpPr>
          <p:nvPr/>
        </p:nvSpPr>
        <p:spPr bwMode="auto">
          <a:xfrm>
            <a:off x="3139058" y="2703513"/>
            <a:ext cx="0" cy="561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>
              <a:defRPr/>
            </a:pPr>
            <a:endParaRPr lang="en-US" sz="2400">
              <a:solidFill>
                <a:srgbClr val="000000"/>
              </a:solidFill>
              <a:latin typeface="+mn-lt"/>
              <a:cs typeface="Arial" charset="0"/>
            </a:endParaRPr>
          </a:p>
        </p:txBody>
      </p:sp>
      <p:sp>
        <p:nvSpPr>
          <p:cNvPr id="2057" name="Line 9"/>
          <p:cNvSpPr>
            <a:spLocks noChangeShapeType="1"/>
          </p:cNvSpPr>
          <p:nvPr/>
        </p:nvSpPr>
        <p:spPr bwMode="auto">
          <a:xfrm>
            <a:off x="4599558" y="2703513"/>
            <a:ext cx="0" cy="561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>
              <a:defRPr/>
            </a:pPr>
            <a:endParaRPr lang="en-US" sz="2400">
              <a:solidFill>
                <a:srgbClr val="000000"/>
              </a:solidFill>
              <a:latin typeface="+mn-lt"/>
              <a:cs typeface="Arial" charset="0"/>
            </a:endParaRPr>
          </a:p>
        </p:txBody>
      </p:sp>
      <p:sp>
        <p:nvSpPr>
          <p:cNvPr id="2058" name="Line 10"/>
          <p:cNvSpPr>
            <a:spLocks noChangeShapeType="1"/>
          </p:cNvSpPr>
          <p:nvPr/>
        </p:nvSpPr>
        <p:spPr bwMode="auto">
          <a:xfrm>
            <a:off x="6058470" y="2703513"/>
            <a:ext cx="0" cy="561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>
              <a:defRPr/>
            </a:pPr>
            <a:endParaRPr lang="en-US" sz="2400">
              <a:solidFill>
                <a:srgbClr val="000000"/>
              </a:solidFill>
              <a:latin typeface="+mn-lt"/>
              <a:cs typeface="Arial" charset="0"/>
            </a:endParaRPr>
          </a:p>
        </p:txBody>
      </p:sp>
      <p:sp>
        <p:nvSpPr>
          <p:cNvPr id="2059" name="Line 11"/>
          <p:cNvSpPr>
            <a:spLocks noChangeShapeType="1"/>
          </p:cNvSpPr>
          <p:nvPr/>
        </p:nvSpPr>
        <p:spPr bwMode="auto">
          <a:xfrm>
            <a:off x="7520558" y="2703513"/>
            <a:ext cx="0" cy="561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>
              <a:defRPr/>
            </a:pPr>
            <a:endParaRPr lang="en-US" sz="2400">
              <a:solidFill>
                <a:srgbClr val="000000"/>
              </a:solidFill>
              <a:latin typeface="+mn-lt"/>
              <a:cs typeface="Arial" charset="0"/>
            </a:endParaRPr>
          </a:p>
        </p:txBody>
      </p:sp>
      <p:sp>
        <p:nvSpPr>
          <p:cNvPr id="2060" name="Line 12"/>
          <p:cNvSpPr>
            <a:spLocks noChangeShapeType="1"/>
          </p:cNvSpPr>
          <p:nvPr/>
        </p:nvSpPr>
        <p:spPr bwMode="auto">
          <a:xfrm>
            <a:off x="8979470" y="2703513"/>
            <a:ext cx="0" cy="561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>
              <a:defRPr/>
            </a:pPr>
            <a:endParaRPr lang="en-US" sz="2400">
              <a:solidFill>
                <a:srgbClr val="000000"/>
              </a:solidFill>
              <a:latin typeface="+mn-lt"/>
              <a:cs typeface="Arial" charset="0"/>
            </a:endParaRPr>
          </a:p>
        </p:txBody>
      </p:sp>
      <p:sp>
        <p:nvSpPr>
          <p:cNvPr id="70665" name="Text Box 19"/>
          <p:cNvSpPr txBox="1">
            <a:spLocks noChangeArrowheads="1"/>
          </p:cNvSpPr>
          <p:nvPr/>
        </p:nvSpPr>
        <p:spPr bwMode="auto">
          <a:xfrm>
            <a:off x="1407095" y="3357563"/>
            <a:ext cx="5461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 smtClean="0">
                <a:solidFill>
                  <a:srgbClr val="000000"/>
                </a:solidFill>
                <a:latin typeface="+mn-lt"/>
                <a:cs typeface="Arial" charset="0"/>
              </a:rPr>
              <a:t>100</a:t>
            </a:r>
          </a:p>
        </p:txBody>
      </p:sp>
      <p:sp>
        <p:nvSpPr>
          <p:cNvPr id="70666" name="Text Box 20"/>
          <p:cNvSpPr txBox="1">
            <a:spLocks noChangeArrowheads="1"/>
          </p:cNvSpPr>
          <p:nvPr/>
        </p:nvSpPr>
        <p:spPr bwMode="auto">
          <a:xfrm>
            <a:off x="2931095" y="3352800"/>
            <a:ext cx="546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 smtClean="0">
                <a:solidFill>
                  <a:srgbClr val="000000"/>
                </a:solidFill>
                <a:latin typeface="+mn-lt"/>
                <a:cs typeface="Arial" charset="0"/>
              </a:rPr>
              <a:t>200</a:t>
            </a:r>
          </a:p>
        </p:txBody>
      </p:sp>
      <p:sp>
        <p:nvSpPr>
          <p:cNvPr id="70667" name="Text Box 21"/>
          <p:cNvSpPr txBox="1">
            <a:spLocks noChangeArrowheads="1"/>
          </p:cNvSpPr>
          <p:nvPr/>
        </p:nvSpPr>
        <p:spPr bwMode="auto">
          <a:xfrm>
            <a:off x="4113783" y="3381375"/>
            <a:ext cx="7572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 smtClean="0">
                <a:solidFill>
                  <a:srgbClr val="000000"/>
                </a:solidFill>
                <a:latin typeface="+mn-lt"/>
                <a:cs typeface="Arial" charset="0"/>
              </a:rPr>
              <a:t>    300</a:t>
            </a:r>
          </a:p>
        </p:txBody>
      </p:sp>
      <p:sp>
        <p:nvSpPr>
          <p:cNvPr id="70668" name="Text Box 22"/>
          <p:cNvSpPr txBox="1">
            <a:spLocks noChangeArrowheads="1"/>
          </p:cNvSpPr>
          <p:nvPr/>
        </p:nvSpPr>
        <p:spPr bwMode="auto">
          <a:xfrm>
            <a:off x="5529833" y="3381375"/>
            <a:ext cx="809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 smtClean="0">
                <a:solidFill>
                  <a:srgbClr val="000000"/>
                </a:solidFill>
                <a:latin typeface="+mn-lt"/>
                <a:cs typeface="Arial" charset="0"/>
              </a:rPr>
              <a:t>     400</a:t>
            </a:r>
          </a:p>
        </p:txBody>
      </p:sp>
      <p:sp>
        <p:nvSpPr>
          <p:cNvPr id="70669" name="Text Box 23"/>
          <p:cNvSpPr txBox="1">
            <a:spLocks noChangeArrowheads="1"/>
          </p:cNvSpPr>
          <p:nvPr/>
        </p:nvSpPr>
        <p:spPr bwMode="auto">
          <a:xfrm>
            <a:off x="7010970" y="3381375"/>
            <a:ext cx="809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 smtClean="0">
                <a:solidFill>
                  <a:srgbClr val="000000"/>
                </a:solidFill>
                <a:latin typeface="+mn-lt"/>
                <a:cs typeface="Arial" charset="0"/>
              </a:rPr>
              <a:t>     500</a:t>
            </a:r>
          </a:p>
        </p:txBody>
      </p:sp>
      <p:sp>
        <p:nvSpPr>
          <p:cNvPr id="70670" name="Text Box 24"/>
          <p:cNvSpPr txBox="1">
            <a:spLocks noChangeArrowheads="1"/>
          </p:cNvSpPr>
          <p:nvPr/>
        </p:nvSpPr>
        <p:spPr bwMode="auto">
          <a:xfrm>
            <a:off x="8495283" y="3381375"/>
            <a:ext cx="7572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 smtClean="0">
                <a:solidFill>
                  <a:srgbClr val="000000"/>
                </a:solidFill>
                <a:latin typeface="+mn-lt"/>
                <a:cs typeface="Arial" charset="0"/>
              </a:rPr>
              <a:t>    600</a:t>
            </a:r>
          </a:p>
        </p:txBody>
      </p:sp>
      <p:sp>
        <p:nvSpPr>
          <p:cNvPr id="70671" name="Text Box 30"/>
          <p:cNvSpPr txBox="1">
            <a:spLocks noChangeArrowheads="1"/>
          </p:cNvSpPr>
          <p:nvPr/>
        </p:nvSpPr>
        <p:spPr bwMode="auto">
          <a:xfrm>
            <a:off x="-40705" y="3381375"/>
            <a:ext cx="3016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 smtClean="0">
                <a:solidFill>
                  <a:srgbClr val="000000"/>
                </a:solidFill>
                <a:latin typeface="+mn-lt"/>
                <a:cs typeface="Arial" charset="0"/>
              </a:rPr>
              <a:t>0</a:t>
            </a:r>
          </a:p>
        </p:txBody>
      </p:sp>
      <p:sp>
        <p:nvSpPr>
          <p:cNvPr id="2079" name="Line 31"/>
          <p:cNvSpPr>
            <a:spLocks noChangeShapeType="1"/>
          </p:cNvSpPr>
          <p:nvPr/>
        </p:nvSpPr>
        <p:spPr bwMode="auto">
          <a:xfrm>
            <a:off x="2070670" y="270351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>
              <a:defRPr/>
            </a:pPr>
            <a:endParaRPr lang="en-US" sz="2400">
              <a:solidFill>
                <a:srgbClr val="000000"/>
              </a:solidFill>
              <a:latin typeface="+mn-lt"/>
              <a:cs typeface="Arial" charset="0"/>
            </a:endParaRPr>
          </a:p>
        </p:txBody>
      </p:sp>
      <p:sp>
        <p:nvSpPr>
          <p:cNvPr id="2080" name="Line 32"/>
          <p:cNvSpPr>
            <a:spLocks noChangeShapeType="1"/>
          </p:cNvSpPr>
          <p:nvPr/>
        </p:nvSpPr>
        <p:spPr bwMode="auto">
          <a:xfrm>
            <a:off x="1857945" y="2895600"/>
            <a:ext cx="1588" cy="68738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>
              <a:defRPr/>
            </a:pPr>
            <a:endParaRPr lang="en-US" sz="2400">
              <a:solidFill>
                <a:srgbClr val="000000"/>
              </a:solidFill>
              <a:latin typeface="+mn-lt"/>
              <a:cs typeface="Arial" charset="0"/>
            </a:endParaRPr>
          </a:p>
        </p:txBody>
      </p:sp>
      <p:sp>
        <p:nvSpPr>
          <p:cNvPr id="70674" name="Text Box 33"/>
          <p:cNvSpPr txBox="1">
            <a:spLocks noChangeArrowheads="1"/>
          </p:cNvSpPr>
          <p:nvPr/>
        </p:nvSpPr>
        <p:spPr bwMode="auto">
          <a:xfrm>
            <a:off x="1607120" y="3587750"/>
            <a:ext cx="5357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smtClean="0">
                <a:solidFill>
                  <a:srgbClr val="FF0000"/>
                </a:solidFill>
                <a:latin typeface="+mn-lt"/>
                <a:cs typeface="Arial" charset="0"/>
              </a:rPr>
              <a:t>114</a:t>
            </a:r>
          </a:p>
        </p:txBody>
      </p:sp>
      <p:sp>
        <p:nvSpPr>
          <p:cNvPr id="2082" name="Line 34"/>
          <p:cNvSpPr>
            <a:spLocks noChangeShapeType="1"/>
          </p:cNvSpPr>
          <p:nvPr/>
        </p:nvSpPr>
        <p:spPr bwMode="auto">
          <a:xfrm>
            <a:off x="2365945" y="2092325"/>
            <a:ext cx="23813" cy="13430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>
              <a:defRPr/>
            </a:pPr>
            <a:endParaRPr lang="en-US" sz="2400">
              <a:solidFill>
                <a:srgbClr val="000000"/>
              </a:solidFill>
              <a:latin typeface="+mn-lt"/>
              <a:cs typeface="Arial" charset="0"/>
            </a:endParaRPr>
          </a:p>
        </p:txBody>
      </p:sp>
      <p:sp>
        <p:nvSpPr>
          <p:cNvPr id="2083" name="Line 35"/>
          <p:cNvSpPr>
            <a:spLocks noChangeShapeType="1"/>
          </p:cNvSpPr>
          <p:nvPr/>
        </p:nvSpPr>
        <p:spPr bwMode="auto">
          <a:xfrm>
            <a:off x="2754883" y="2092325"/>
            <a:ext cx="25400" cy="13430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>
              <a:defRPr/>
            </a:pPr>
            <a:endParaRPr lang="en-US" sz="2400">
              <a:solidFill>
                <a:srgbClr val="000000"/>
              </a:solidFill>
              <a:latin typeface="+mn-lt"/>
              <a:cs typeface="Arial" charset="0"/>
            </a:endParaRPr>
          </a:p>
        </p:txBody>
      </p:sp>
      <p:sp>
        <p:nvSpPr>
          <p:cNvPr id="70677" name="Rectangle 37"/>
          <p:cNvSpPr>
            <a:spLocks noChangeArrowheads="1"/>
          </p:cNvSpPr>
          <p:nvPr/>
        </p:nvSpPr>
        <p:spPr bwMode="auto">
          <a:xfrm>
            <a:off x="218058" y="2520950"/>
            <a:ext cx="1639887" cy="4572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2400" smtClean="0">
              <a:solidFill>
                <a:srgbClr val="000000"/>
              </a:solidFill>
              <a:latin typeface="+mn-lt"/>
              <a:cs typeface="Arial" charset="0"/>
            </a:endParaRPr>
          </a:p>
        </p:txBody>
      </p:sp>
      <p:sp>
        <p:nvSpPr>
          <p:cNvPr id="70678" name="Rectangle 38"/>
          <p:cNvSpPr>
            <a:spLocks noChangeArrowheads="1"/>
          </p:cNvSpPr>
          <p:nvPr/>
        </p:nvSpPr>
        <p:spPr bwMode="auto">
          <a:xfrm>
            <a:off x="2389758" y="2554288"/>
            <a:ext cx="390525" cy="423862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2400" smtClean="0">
              <a:solidFill>
                <a:srgbClr val="000000"/>
              </a:solidFill>
              <a:latin typeface="+mn-lt"/>
              <a:cs typeface="Arial" charset="0"/>
            </a:endParaRPr>
          </a:p>
        </p:txBody>
      </p:sp>
      <p:sp>
        <p:nvSpPr>
          <p:cNvPr id="70679" name="Text Box 40"/>
          <p:cNvSpPr txBox="1">
            <a:spLocks noChangeArrowheads="1"/>
          </p:cNvSpPr>
          <p:nvPr/>
        </p:nvSpPr>
        <p:spPr bwMode="auto">
          <a:xfrm>
            <a:off x="2064320" y="1660525"/>
            <a:ext cx="10191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smtClean="0">
                <a:solidFill>
                  <a:srgbClr val="FF0000"/>
                </a:solidFill>
                <a:latin typeface="+mn-lt"/>
                <a:cs typeface="Arial" charset="0"/>
              </a:rPr>
              <a:t>158</a:t>
            </a:r>
          </a:p>
        </p:txBody>
      </p:sp>
      <p:sp>
        <p:nvSpPr>
          <p:cNvPr id="70680" name="Text Box 41"/>
          <p:cNvSpPr txBox="1">
            <a:spLocks noChangeArrowheads="1"/>
          </p:cNvSpPr>
          <p:nvPr/>
        </p:nvSpPr>
        <p:spPr bwMode="auto">
          <a:xfrm>
            <a:off x="2518345" y="1660525"/>
            <a:ext cx="5357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smtClean="0">
                <a:solidFill>
                  <a:srgbClr val="FF0000"/>
                </a:solidFill>
                <a:latin typeface="+mn-lt"/>
                <a:cs typeface="Arial" charset="0"/>
              </a:rPr>
              <a:t>173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864295" y="2520950"/>
            <a:ext cx="7115175" cy="476250"/>
            <a:chOff x="1905000" y="1752600"/>
            <a:chExt cx="7115175" cy="476250"/>
          </a:xfrm>
        </p:grpSpPr>
        <p:sp>
          <p:nvSpPr>
            <p:cNvPr id="31" name="Rectangle 30"/>
            <p:cNvSpPr>
              <a:spLocks noChangeArrowheads="1"/>
            </p:cNvSpPr>
            <p:nvPr/>
          </p:nvSpPr>
          <p:spPr bwMode="auto">
            <a:xfrm>
              <a:off x="1905000" y="1752600"/>
              <a:ext cx="525463" cy="463550"/>
            </a:xfrm>
            <a:prstGeom prst="rect">
              <a:avLst/>
            </a:prstGeom>
            <a:solidFill>
              <a:srgbClr val="CCFFCC">
                <a:alpha val="50195"/>
              </a:srgbClr>
            </a:solidFill>
            <a:ln w="9525">
              <a:solidFill>
                <a:srgbClr val="00CC98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sz="2400">
                <a:solidFill>
                  <a:srgbClr val="FFFFFF"/>
                </a:solidFill>
                <a:latin typeface="+mn-lt"/>
                <a:cs typeface="Arial" charset="0"/>
              </a:endParaRPr>
            </a:p>
          </p:txBody>
        </p:sp>
        <p:sp>
          <p:nvSpPr>
            <p:cNvPr id="32" name="Rectangle 31"/>
            <p:cNvSpPr>
              <a:spLocks noChangeArrowheads="1"/>
            </p:cNvSpPr>
            <p:nvPr/>
          </p:nvSpPr>
          <p:spPr bwMode="auto">
            <a:xfrm>
              <a:off x="2438400" y="1752600"/>
              <a:ext cx="776288" cy="463550"/>
            </a:xfrm>
            <a:prstGeom prst="rect">
              <a:avLst/>
            </a:prstGeom>
            <a:solidFill>
              <a:srgbClr val="ADADEB">
                <a:alpha val="50195"/>
              </a:srgbClr>
            </a:solidFill>
            <a:ln w="9525">
              <a:solidFill>
                <a:srgbClr val="00CC98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sz="2400">
                <a:solidFill>
                  <a:srgbClr val="FFFFFF"/>
                </a:solidFill>
                <a:latin typeface="+mn-lt"/>
                <a:cs typeface="Arial" charset="0"/>
              </a:endParaRPr>
            </a:p>
          </p:txBody>
        </p:sp>
        <p:sp>
          <p:nvSpPr>
            <p:cNvPr id="33" name="Rectangle 32"/>
            <p:cNvSpPr>
              <a:spLocks noChangeArrowheads="1"/>
            </p:cNvSpPr>
            <p:nvPr/>
          </p:nvSpPr>
          <p:spPr bwMode="auto">
            <a:xfrm>
              <a:off x="3225800" y="1752600"/>
              <a:ext cx="5794375" cy="476250"/>
            </a:xfrm>
            <a:prstGeom prst="rect">
              <a:avLst/>
            </a:prstGeom>
            <a:solidFill>
              <a:srgbClr val="FFFF00">
                <a:alpha val="50195"/>
              </a:srgbClr>
            </a:solidFill>
            <a:ln w="9525">
              <a:solidFill>
                <a:srgbClr val="00CC98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sz="2400">
                <a:solidFill>
                  <a:srgbClr val="FFFFFF"/>
                </a:solidFill>
                <a:latin typeface="+mn-lt"/>
                <a:cs typeface="Arial" charset="0"/>
              </a:endParaRPr>
            </a:p>
          </p:txBody>
        </p:sp>
      </p:grpSp>
      <p:sp>
        <p:nvSpPr>
          <p:cNvPr id="34" name="Rectangle 33"/>
          <p:cNvSpPr>
            <a:spLocks noChangeArrowheads="1"/>
          </p:cNvSpPr>
          <p:nvPr/>
        </p:nvSpPr>
        <p:spPr bwMode="auto">
          <a:xfrm>
            <a:off x="111695" y="3962400"/>
            <a:ext cx="2743200" cy="2819400"/>
          </a:xfrm>
          <a:prstGeom prst="rect">
            <a:avLst/>
          </a:prstGeom>
          <a:solidFill>
            <a:srgbClr val="CCFFCC">
              <a:alpha val="50195"/>
            </a:srgbClr>
          </a:solidFill>
          <a:ln w="9525">
            <a:solidFill>
              <a:srgbClr val="00CC98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r>
              <a:rPr lang="en-US" sz="2400" b="1" dirty="0" smtClean="0">
                <a:solidFill>
                  <a:srgbClr val="008000"/>
                </a:solidFill>
                <a:latin typeface="+mn-lt"/>
                <a:cs typeface="Arial" charset="0"/>
              </a:rPr>
              <a:t>Low Mass </a:t>
            </a:r>
          </a:p>
          <a:p>
            <a:pPr algn="ctr"/>
            <a:r>
              <a:rPr lang="en-US" sz="2400" b="1" dirty="0" smtClean="0">
                <a:solidFill>
                  <a:srgbClr val="008000"/>
                </a:solidFill>
                <a:latin typeface="+mn-lt"/>
                <a:cs typeface="Arial" charset="0"/>
              </a:rPr>
              <a:t>( M</a:t>
            </a:r>
            <a:r>
              <a:rPr lang="en-US" sz="2400" b="1" baseline="-25000" dirty="0" smtClean="0">
                <a:solidFill>
                  <a:srgbClr val="008000"/>
                </a:solidFill>
                <a:latin typeface="+mn-lt"/>
                <a:cs typeface="Arial" charset="0"/>
              </a:rPr>
              <a:t>H</a:t>
            </a:r>
            <a:r>
              <a:rPr lang="en-US" sz="2400" b="1" dirty="0" smtClean="0">
                <a:solidFill>
                  <a:srgbClr val="008000"/>
                </a:solidFill>
                <a:latin typeface="+mn-lt"/>
                <a:cs typeface="Arial" charset="0"/>
              </a:rPr>
              <a:t>≈ 120 </a:t>
            </a:r>
            <a:r>
              <a:rPr lang="en-US" sz="2400" b="1" dirty="0" err="1" smtClean="0">
                <a:solidFill>
                  <a:srgbClr val="008000"/>
                </a:solidFill>
                <a:latin typeface="+mn-lt"/>
                <a:cs typeface="Arial" charset="0"/>
              </a:rPr>
              <a:t>GeV</a:t>
            </a:r>
            <a:r>
              <a:rPr lang="en-US" sz="2400" b="1" dirty="0" smtClean="0">
                <a:solidFill>
                  <a:srgbClr val="008000"/>
                </a:solidFill>
                <a:latin typeface="+mn-lt"/>
                <a:cs typeface="Arial" charset="0"/>
              </a:rPr>
              <a:t> )</a:t>
            </a:r>
          </a:p>
          <a:p>
            <a:pPr algn="ctr"/>
            <a:r>
              <a:rPr lang="en-US" sz="2400" b="1" dirty="0" err="1" smtClean="0">
                <a:solidFill>
                  <a:srgbClr val="000000"/>
                </a:solidFill>
                <a:latin typeface="+mn-lt"/>
                <a:cs typeface="Arial" charset="0"/>
              </a:rPr>
              <a:t>H</a:t>
            </a:r>
            <a:r>
              <a:rPr lang="en-US" sz="2400" b="1" dirty="0" err="1" smtClean="0">
                <a:solidFill>
                  <a:srgbClr val="000000"/>
                </a:solidFill>
                <a:latin typeface="+mn-lt"/>
                <a:cs typeface="Arial" charset="0"/>
                <a:sym typeface="Wingdings" pitchFamily="2" charset="2"/>
              </a:rPr>
              <a:t></a:t>
            </a:r>
            <a:r>
              <a:rPr lang="en-US" sz="2400" b="1" dirty="0" err="1" smtClean="0">
                <a:solidFill>
                  <a:srgbClr val="000000"/>
                </a:solidFill>
                <a:latin typeface="Symbol" pitchFamily="18" charset="2"/>
                <a:cs typeface="Arial" charset="0"/>
                <a:sym typeface="Wingdings" pitchFamily="2" charset="2"/>
              </a:rPr>
              <a:t>gg</a:t>
            </a:r>
            <a:endParaRPr lang="en-US" sz="2400" b="1" dirty="0" smtClean="0">
              <a:solidFill>
                <a:srgbClr val="000000"/>
              </a:solidFill>
              <a:latin typeface="Symbol" pitchFamily="18" charset="2"/>
              <a:cs typeface="Arial" charset="0"/>
            </a:endParaRPr>
          </a:p>
          <a:p>
            <a:pPr algn="ctr"/>
            <a:r>
              <a:rPr lang="en-US" sz="2400" b="1" dirty="0" smtClean="0">
                <a:solidFill>
                  <a:srgbClr val="000000"/>
                </a:solidFill>
                <a:latin typeface="+mn-lt"/>
                <a:cs typeface="Arial" charset="0"/>
              </a:rPr>
              <a:t>H </a:t>
            </a:r>
            <a:r>
              <a:rPr lang="en-US" sz="2400" b="1" dirty="0" smtClean="0">
                <a:solidFill>
                  <a:srgbClr val="000000"/>
                </a:solidFill>
                <a:latin typeface="+mn-lt"/>
                <a:cs typeface="Arial" charset="0"/>
                <a:sym typeface="Wingdings" pitchFamily="2" charset="2"/>
              </a:rPr>
              <a:t> WW</a:t>
            </a:r>
            <a:endParaRPr lang="en-US" sz="2400" b="1" dirty="0" smtClean="0">
              <a:solidFill>
                <a:srgbClr val="000000"/>
              </a:solidFill>
              <a:latin typeface="+mn-lt"/>
              <a:cs typeface="Arial" charset="0"/>
            </a:endParaRPr>
          </a:p>
          <a:p>
            <a:pPr algn="ctr"/>
            <a:r>
              <a:rPr lang="en-US" sz="2400" b="1" dirty="0" smtClean="0">
                <a:solidFill>
                  <a:srgbClr val="000000"/>
                </a:solidFill>
                <a:latin typeface="+mn-lt"/>
                <a:cs typeface="Arial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+mn-lt"/>
                <a:cs typeface="Arial" charset="0"/>
              </a:rPr>
              <a:t>qqH</a:t>
            </a:r>
            <a:r>
              <a:rPr lang="en-US" sz="2400" b="1" dirty="0" err="1" smtClean="0">
                <a:solidFill>
                  <a:srgbClr val="000000"/>
                </a:solidFill>
                <a:latin typeface="+mn-lt"/>
                <a:cs typeface="Arial" charset="0"/>
                <a:sym typeface="Wingdings" pitchFamily="2" charset="2"/>
              </a:rPr>
              <a:t></a:t>
            </a:r>
            <a:r>
              <a:rPr lang="en-US" sz="2400" b="1" dirty="0" err="1" smtClean="0">
                <a:solidFill>
                  <a:srgbClr val="000000"/>
                </a:solidFill>
                <a:latin typeface="+mn-lt"/>
                <a:cs typeface="Arial" charset="0"/>
              </a:rPr>
              <a:t>ττ</a:t>
            </a:r>
            <a:endParaRPr lang="en-US" sz="2400" b="1" dirty="0" smtClean="0">
              <a:solidFill>
                <a:srgbClr val="000000"/>
              </a:solidFill>
              <a:latin typeface="+mn-lt"/>
              <a:cs typeface="Arial" charset="0"/>
            </a:endParaRPr>
          </a:p>
          <a:p>
            <a:pPr algn="ctr"/>
            <a:r>
              <a:rPr lang="en-US" sz="2400" b="1" dirty="0" smtClean="0">
                <a:solidFill>
                  <a:srgbClr val="000000"/>
                </a:solidFill>
                <a:latin typeface="+mn-lt"/>
                <a:cs typeface="Arial" charset="0"/>
              </a:rPr>
              <a:t>V+ </a:t>
            </a:r>
            <a:r>
              <a:rPr lang="en-US" sz="2400" b="1" dirty="0" err="1" smtClean="0">
                <a:solidFill>
                  <a:srgbClr val="000000"/>
                </a:solidFill>
                <a:latin typeface="+mn-lt"/>
                <a:cs typeface="Arial" charset="0"/>
              </a:rPr>
              <a:t>H</a:t>
            </a:r>
            <a:r>
              <a:rPr lang="en-US" sz="2400" b="1" dirty="0" err="1" smtClean="0">
                <a:solidFill>
                  <a:srgbClr val="000000"/>
                </a:solidFill>
                <a:latin typeface="+mn-lt"/>
                <a:cs typeface="Arial" charset="0"/>
                <a:sym typeface="Wingdings" pitchFamily="2" charset="2"/>
              </a:rPr>
              <a:t></a:t>
            </a:r>
            <a:r>
              <a:rPr lang="en-US" sz="2400" b="1" dirty="0" err="1" smtClean="0">
                <a:solidFill>
                  <a:srgbClr val="000000"/>
                </a:solidFill>
                <a:latin typeface="+mn-lt"/>
                <a:cs typeface="Arial" charset="0"/>
              </a:rPr>
              <a:t>bb</a:t>
            </a:r>
            <a:r>
              <a:rPr lang="en-US" sz="2400" b="1" dirty="0" smtClean="0">
                <a:solidFill>
                  <a:srgbClr val="000000"/>
                </a:solidFill>
                <a:latin typeface="+mn-lt"/>
                <a:cs typeface="Arial" charset="0"/>
              </a:rPr>
              <a:t> </a:t>
            </a:r>
          </a:p>
          <a:p>
            <a:pPr algn="ctr"/>
            <a:r>
              <a:rPr lang="en-US" sz="2400" b="1" dirty="0" err="1" smtClean="0">
                <a:solidFill>
                  <a:srgbClr val="000000"/>
                </a:solidFill>
                <a:latin typeface="+mn-lt"/>
                <a:cs typeface="Arial" charset="0"/>
              </a:rPr>
              <a:t>qqH</a:t>
            </a:r>
            <a:r>
              <a:rPr lang="en-US" sz="2400" b="1" dirty="0" err="1" smtClean="0">
                <a:solidFill>
                  <a:srgbClr val="000000"/>
                </a:solidFill>
                <a:latin typeface="+mn-lt"/>
                <a:cs typeface="Arial" charset="0"/>
                <a:sym typeface="Wingdings" pitchFamily="2" charset="2"/>
              </a:rPr>
              <a:t></a:t>
            </a:r>
            <a:r>
              <a:rPr lang="en-US" sz="2400" b="1" dirty="0" err="1" smtClean="0">
                <a:solidFill>
                  <a:srgbClr val="000000"/>
                </a:solidFill>
                <a:latin typeface="+mn-lt"/>
                <a:cs typeface="Arial" charset="0"/>
              </a:rPr>
              <a:t>bb</a:t>
            </a:r>
            <a:endParaRPr lang="en-US" sz="2400" b="1" dirty="0" smtClean="0">
              <a:solidFill>
                <a:srgbClr val="000000"/>
              </a:solidFill>
              <a:latin typeface="+mn-lt"/>
              <a:cs typeface="Arial" charset="0"/>
            </a:endParaRPr>
          </a:p>
          <a:p>
            <a:pPr algn="ctr"/>
            <a:r>
              <a:rPr lang="en-US" sz="2400" b="1" dirty="0" smtClean="0">
                <a:solidFill>
                  <a:srgbClr val="000000"/>
                </a:solidFill>
                <a:latin typeface="+mn-lt"/>
                <a:cs typeface="Arial" charset="0"/>
              </a:rPr>
              <a:t>V+ H</a:t>
            </a:r>
            <a:r>
              <a:rPr lang="en-US" sz="2400" b="1" dirty="0" smtClean="0">
                <a:solidFill>
                  <a:srgbClr val="000000"/>
                </a:solidFill>
                <a:latin typeface="+mn-lt"/>
                <a:cs typeface="Arial" charset="0"/>
                <a:sym typeface="Wingdings" pitchFamily="2" charset="2"/>
              </a:rPr>
              <a:t></a:t>
            </a:r>
            <a:r>
              <a:rPr lang="en-US" sz="2400" b="1" dirty="0" smtClean="0">
                <a:solidFill>
                  <a:srgbClr val="000000"/>
                </a:solidFill>
                <a:latin typeface="+mn-lt"/>
                <a:cs typeface="Arial" charset="0"/>
              </a:rPr>
              <a:t>WW</a:t>
            </a:r>
          </a:p>
        </p:txBody>
      </p: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3159695" y="3962400"/>
            <a:ext cx="2667000" cy="2819400"/>
          </a:xfrm>
          <a:prstGeom prst="rect">
            <a:avLst/>
          </a:prstGeom>
          <a:solidFill>
            <a:srgbClr val="ADADEB">
              <a:alpha val="50195"/>
            </a:srgbClr>
          </a:solidFill>
          <a:ln w="9525">
            <a:solidFill>
              <a:srgbClr val="00CC98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r>
              <a:rPr lang="en-US" sz="2400" b="1" smtClean="0">
                <a:solidFill>
                  <a:srgbClr val="0000FF"/>
                </a:solidFill>
                <a:latin typeface="+mn-lt"/>
                <a:cs typeface="Arial" charset="0"/>
              </a:rPr>
              <a:t>Mid Mass</a:t>
            </a:r>
          </a:p>
          <a:p>
            <a:pPr algn="ctr"/>
            <a:r>
              <a:rPr lang="en-US" sz="2400" b="1" smtClean="0">
                <a:solidFill>
                  <a:srgbClr val="0000FF"/>
                </a:solidFill>
                <a:latin typeface="+mn-lt"/>
                <a:cs typeface="Arial" charset="0"/>
              </a:rPr>
              <a:t>( M</a:t>
            </a:r>
            <a:r>
              <a:rPr lang="en-US" sz="2400" b="1" baseline="-25000" smtClean="0">
                <a:solidFill>
                  <a:srgbClr val="0000FF"/>
                </a:solidFill>
                <a:latin typeface="+mn-lt"/>
                <a:cs typeface="Arial" charset="0"/>
              </a:rPr>
              <a:t>H </a:t>
            </a:r>
            <a:r>
              <a:rPr lang="en-US" sz="2400" b="1" smtClean="0">
                <a:solidFill>
                  <a:srgbClr val="0000FF"/>
                </a:solidFill>
                <a:latin typeface="+mn-lt"/>
                <a:cs typeface="Arial" charset="0"/>
              </a:rPr>
              <a:t>≈ 160 GeV )</a:t>
            </a:r>
          </a:p>
          <a:p>
            <a:pPr algn="ctr"/>
            <a:endParaRPr lang="en-US" sz="2400" b="1" smtClean="0">
              <a:solidFill>
                <a:srgbClr val="000000"/>
              </a:solidFill>
              <a:latin typeface="+mn-lt"/>
              <a:cs typeface="Arial" charset="0"/>
            </a:endParaRPr>
          </a:p>
          <a:p>
            <a:pPr algn="ctr"/>
            <a:r>
              <a:rPr lang="en-US" sz="2400" b="1" smtClean="0">
                <a:solidFill>
                  <a:srgbClr val="000000"/>
                </a:solidFill>
                <a:latin typeface="+mn-lt"/>
                <a:cs typeface="Arial" charset="0"/>
              </a:rPr>
              <a:t>H</a:t>
            </a:r>
            <a:r>
              <a:rPr lang="en-US" sz="2400" b="1" smtClean="0">
                <a:solidFill>
                  <a:srgbClr val="000000"/>
                </a:solidFill>
                <a:latin typeface="+mn-lt"/>
                <a:cs typeface="Arial" charset="0"/>
                <a:sym typeface="Wingdings" pitchFamily="2" charset="2"/>
              </a:rPr>
              <a:t></a:t>
            </a:r>
            <a:r>
              <a:rPr lang="en-US" sz="2400" b="1" smtClean="0">
                <a:solidFill>
                  <a:srgbClr val="000000"/>
                </a:solidFill>
                <a:latin typeface="+mn-lt"/>
                <a:cs typeface="Arial" charset="0"/>
              </a:rPr>
              <a:t>WW</a:t>
            </a:r>
          </a:p>
          <a:p>
            <a:pPr algn="ctr"/>
            <a:r>
              <a:rPr lang="en-US" sz="2400" b="1" smtClean="0">
                <a:solidFill>
                  <a:srgbClr val="000000"/>
                </a:solidFill>
                <a:latin typeface="+mn-lt"/>
                <a:cs typeface="Arial" charset="0"/>
              </a:rPr>
              <a:t>H</a:t>
            </a:r>
            <a:r>
              <a:rPr lang="en-US" sz="2400" b="1" smtClean="0">
                <a:solidFill>
                  <a:srgbClr val="000000"/>
                </a:solidFill>
                <a:latin typeface="+mn-lt"/>
                <a:cs typeface="Arial" charset="0"/>
                <a:sym typeface="Wingdings" pitchFamily="2" charset="2"/>
              </a:rPr>
              <a:t></a:t>
            </a:r>
            <a:r>
              <a:rPr lang="en-US" sz="2400" b="1" smtClean="0">
                <a:solidFill>
                  <a:srgbClr val="000000"/>
                </a:solidFill>
                <a:latin typeface="+mn-lt"/>
                <a:cs typeface="Arial" charset="0"/>
              </a:rPr>
              <a:t>ZZ</a:t>
            </a:r>
          </a:p>
          <a:p>
            <a:pPr algn="ctr"/>
            <a:endParaRPr lang="en-US" sz="2400" b="1" smtClean="0">
              <a:solidFill>
                <a:srgbClr val="000000"/>
              </a:solidFill>
              <a:latin typeface="+mn-lt"/>
              <a:cs typeface="Arial" charset="0"/>
            </a:endParaRPr>
          </a:p>
          <a:p>
            <a:pPr algn="ctr"/>
            <a:endParaRPr lang="en-US" sz="2400" b="1" smtClean="0">
              <a:solidFill>
                <a:srgbClr val="000000"/>
              </a:solidFill>
              <a:latin typeface="+mn-lt"/>
              <a:cs typeface="Arial" charset="0"/>
            </a:endParaRPr>
          </a:p>
          <a:p>
            <a:pPr algn="ctr"/>
            <a:endParaRPr lang="en-US" sz="2400" b="1" smtClean="0">
              <a:solidFill>
                <a:srgbClr val="000000"/>
              </a:solidFill>
              <a:latin typeface="+mn-lt"/>
              <a:cs typeface="Arial" charset="0"/>
            </a:endParaRPr>
          </a:p>
        </p:txBody>
      </p:sp>
      <p:sp>
        <p:nvSpPr>
          <p:cNvPr id="36" name="Rectangle 35"/>
          <p:cNvSpPr>
            <a:spLocks noChangeArrowheads="1"/>
          </p:cNvSpPr>
          <p:nvPr/>
        </p:nvSpPr>
        <p:spPr bwMode="auto">
          <a:xfrm>
            <a:off x="6055295" y="3962400"/>
            <a:ext cx="2971800" cy="2819400"/>
          </a:xfrm>
          <a:prstGeom prst="rect">
            <a:avLst/>
          </a:prstGeom>
          <a:solidFill>
            <a:srgbClr val="FFFD6C">
              <a:alpha val="50195"/>
            </a:srgbClr>
          </a:solidFill>
          <a:ln w="9525">
            <a:solidFill>
              <a:srgbClr val="0000FF">
                <a:alpha val="50195"/>
              </a:srgbClr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r>
              <a:rPr lang="en-US" sz="2400" b="1" smtClean="0">
                <a:solidFill>
                  <a:srgbClr val="DE00EA"/>
                </a:solidFill>
                <a:latin typeface="+mn-lt"/>
                <a:cs typeface="Arial" charset="0"/>
              </a:rPr>
              <a:t>High Mass</a:t>
            </a:r>
          </a:p>
          <a:p>
            <a:pPr algn="ctr"/>
            <a:r>
              <a:rPr lang="en-US" sz="2400" b="1" smtClean="0">
                <a:solidFill>
                  <a:srgbClr val="DE00EA"/>
                </a:solidFill>
                <a:latin typeface="+mn-lt"/>
                <a:cs typeface="Arial" charset="0"/>
              </a:rPr>
              <a:t>( M</a:t>
            </a:r>
            <a:r>
              <a:rPr lang="en-US" sz="2400" b="1" baseline="-25000" smtClean="0">
                <a:solidFill>
                  <a:srgbClr val="DE00EA"/>
                </a:solidFill>
                <a:latin typeface="+mn-lt"/>
                <a:cs typeface="Arial" charset="0"/>
              </a:rPr>
              <a:t>H</a:t>
            </a:r>
            <a:r>
              <a:rPr lang="en-US" sz="2400" b="1" smtClean="0">
                <a:solidFill>
                  <a:srgbClr val="DE00EA"/>
                </a:solidFill>
                <a:latin typeface="+mn-lt"/>
                <a:cs typeface="Arial" charset="0"/>
              </a:rPr>
              <a:t>≈ 400 GeV )</a:t>
            </a:r>
          </a:p>
          <a:p>
            <a:pPr algn="ctr"/>
            <a:endParaRPr lang="en-US" sz="2400" b="1" smtClean="0">
              <a:solidFill>
                <a:srgbClr val="000000"/>
              </a:solidFill>
              <a:latin typeface="+mn-lt"/>
              <a:cs typeface="Arial" charset="0"/>
            </a:endParaRPr>
          </a:p>
          <a:p>
            <a:pPr algn="ctr"/>
            <a:r>
              <a:rPr lang="en-US" sz="2400" b="1" smtClean="0">
                <a:solidFill>
                  <a:srgbClr val="000000"/>
                </a:solidFill>
                <a:latin typeface="+mn-lt"/>
                <a:cs typeface="Arial" charset="0"/>
              </a:rPr>
              <a:t>H</a:t>
            </a:r>
            <a:r>
              <a:rPr lang="en-US" sz="2400" b="1" smtClean="0">
                <a:solidFill>
                  <a:srgbClr val="000000"/>
                </a:solidFill>
                <a:latin typeface="+mn-lt"/>
                <a:cs typeface="Arial" charset="0"/>
                <a:sym typeface="Wingdings" pitchFamily="2" charset="2"/>
              </a:rPr>
              <a:t></a:t>
            </a:r>
            <a:r>
              <a:rPr lang="en-US" sz="2400" b="1" smtClean="0">
                <a:solidFill>
                  <a:srgbClr val="000000"/>
                </a:solidFill>
                <a:latin typeface="+mn-lt"/>
                <a:cs typeface="Arial" charset="0"/>
              </a:rPr>
              <a:t>ZZ</a:t>
            </a:r>
          </a:p>
          <a:p>
            <a:pPr algn="ctr"/>
            <a:r>
              <a:rPr lang="en-US" sz="2400" b="1" smtClean="0">
                <a:solidFill>
                  <a:srgbClr val="000000"/>
                </a:solidFill>
                <a:latin typeface="+mn-lt"/>
                <a:cs typeface="Arial" charset="0"/>
              </a:rPr>
              <a:t>H</a:t>
            </a:r>
            <a:r>
              <a:rPr lang="en-US" sz="2400" b="1" smtClean="0">
                <a:solidFill>
                  <a:srgbClr val="000000"/>
                </a:solidFill>
                <a:latin typeface="+mn-lt"/>
                <a:cs typeface="Arial" charset="0"/>
                <a:sym typeface="Wingdings" pitchFamily="2" charset="2"/>
              </a:rPr>
              <a:t></a:t>
            </a:r>
            <a:r>
              <a:rPr lang="en-US" sz="2400" b="1" smtClean="0">
                <a:solidFill>
                  <a:srgbClr val="000000"/>
                </a:solidFill>
                <a:latin typeface="+mn-lt"/>
                <a:cs typeface="Arial" charset="0"/>
              </a:rPr>
              <a:t>WW</a:t>
            </a:r>
          </a:p>
          <a:p>
            <a:pPr algn="ctr"/>
            <a:endParaRPr lang="en-US" sz="2400" b="1" smtClean="0">
              <a:solidFill>
                <a:srgbClr val="000000"/>
              </a:solidFill>
              <a:latin typeface="+mn-lt"/>
              <a:cs typeface="Arial" charset="0"/>
            </a:endParaRPr>
          </a:p>
          <a:p>
            <a:pPr algn="ctr"/>
            <a:endParaRPr lang="en-US" sz="2400" b="1" smtClean="0">
              <a:solidFill>
                <a:srgbClr val="000000"/>
              </a:solidFill>
              <a:latin typeface="+mn-lt"/>
              <a:cs typeface="Arial" charset="0"/>
            </a:endParaRPr>
          </a:p>
          <a:p>
            <a:pPr algn="ctr"/>
            <a:endParaRPr lang="en-US" sz="2400" b="1" smtClean="0">
              <a:solidFill>
                <a:srgbClr val="000000"/>
              </a:solidFill>
              <a:latin typeface="+mn-lt"/>
              <a:cs typeface="Arial" charset="0"/>
            </a:endParaRPr>
          </a:p>
        </p:txBody>
      </p:sp>
      <p:sp>
        <p:nvSpPr>
          <p:cNvPr id="70685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+mn-lt"/>
              </a:rPr>
              <a:t>The Higgs Search Landscape</a:t>
            </a:r>
          </a:p>
        </p:txBody>
      </p:sp>
      <p:sp>
        <p:nvSpPr>
          <p:cNvPr id="70686" name="TextBox 5"/>
          <p:cNvSpPr txBox="1">
            <a:spLocks noChangeArrowheads="1"/>
          </p:cNvSpPr>
          <p:nvPr/>
        </p:nvSpPr>
        <p:spPr bwMode="auto">
          <a:xfrm>
            <a:off x="2016695" y="1382713"/>
            <a:ext cx="996940" cy="369332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mtClean="0">
                <a:solidFill>
                  <a:srgbClr val="FFFFFF"/>
                </a:solidFill>
                <a:latin typeface="+mn-lt"/>
                <a:cs typeface="Arial" charset="0"/>
              </a:rPr>
              <a:t>Tevatron</a:t>
            </a:r>
          </a:p>
        </p:txBody>
      </p:sp>
      <p:sp>
        <p:nvSpPr>
          <p:cNvPr id="70687" name="TextBox 6"/>
          <p:cNvSpPr txBox="1">
            <a:spLocks noChangeArrowheads="1"/>
          </p:cNvSpPr>
          <p:nvPr/>
        </p:nvSpPr>
        <p:spPr bwMode="auto">
          <a:xfrm>
            <a:off x="757812" y="1382713"/>
            <a:ext cx="996940" cy="92333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mtClean="0">
                <a:solidFill>
                  <a:srgbClr val="FFFFFF"/>
                </a:solidFill>
                <a:latin typeface="+mn-lt"/>
                <a:cs typeface="Arial" charset="0"/>
              </a:rPr>
              <a:t>LEP</a:t>
            </a:r>
          </a:p>
          <a:p>
            <a:pPr algn="ctr"/>
            <a:r>
              <a:rPr lang="en-US" smtClean="0">
                <a:solidFill>
                  <a:srgbClr val="FFFFFF"/>
                </a:solidFill>
                <a:latin typeface="+mn-lt"/>
                <a:cs typeface="Arial" charset="0"/>
              </a:rPr>
              <a:t>+</a:t>
            </a:r>
          </a:p>
          <a:p>
            <a:pPr algn="ctr"/>
            <a:r>
              <a:rPr lang="en-US" smtClean="0">
                <a:solidFill>
                  <a:srgbClr val="FFFFFF"/>
                </a:solidFill>
                <a:latin typeface="+mn-lt"/>
                <a:cs typeface="Arial" charset="0"/>
              </a:rPr>
              <a:t>Tevatron</a:t>
            </a:r>
          </a:p>
        </p:txBody>
      </p:sp>
      <p:sp>
        <p:nvSpPr>
          <p:cNvPr id="70688" name="TextBox 9"/>
          <p:cNvSpPr txBox="1">
            <a:spLocks noChangeArrowheads="1"/>
          </p:cNvSpPr>
          <p:nvPr/>
        </p:nvSpPr>
        <p:spPr bwMode="auto">
          <a:xfrm>
            <a:off x="160908" y="911225"/>
            <a:ext cx="2275431" cy="307777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smtClean="0">
                <a:solidFill>
                  <a:srgbClr val="FFFFFF"/>
                </a:solidFill>
                <a:latin typeface="+mn-lt"/>
                <a:cs typeface="Arial" charset="0"/>
              </a:rPr>
              <a:t>95% CL Excluded Mass range</a:t>
            </a:r>
            <a:endParaRPr lang="en-US" sz="2400" smtClean="0">
              <a:solidFill>
                <a:srgbClr val="FFFFFF"/>
              </a:solidFill>
              <a:latin typeface="+mn-lt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204398" y="6163509"/>
            <a:ext cx="733864" cy="27432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6D0A2D0B-FCBE-2046-925A-EECAD55108EF}" type="slidenum">
              <a:rPr lang="en-US" sz="1200">
                <a:solidFill>
                  <a:schemeClr val="tx2"/>
                </a:solidFill>
              </a:rPr>
              <a:pPr/>
              <a:t>29</a:t>
            </a:fld>
            <a:endParaRPr lang="en-US" sz="1200">
              <a:solidFill>
                <a:schemeClr val="tx2"/>
              </a:solidFill>
            </a:endParaRPr>
          </a:p>
        </p:txBody>
      </p:sp>
      <p:pic>
        <p:nvPicPr>
          <p:cNvPr id="5" name="Picture 4" descr="Untitled.png"/>
          <p:cNvPicPr preferRelativeResize="0"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59286" y="2969887"/>
            <a:ext cx="2499746" cy="1803415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6" name="Picture 5" descr="Untitled 2.png"/>
          <p:cNvPicPr preferRelativeResize="0"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58675" y="4921646"/>
            <a:ext cx="2221837" cy="1634227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7" name="Picture 6" descr="Untitled 2.png"/>
          <p:cNvPicPr preferRelativeResize="0"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929" y="2948020"/>
            <a:ext cx="2568855" cy="1847148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10" name="Picture 9" descr="Untitled 2.png"/>
          <p:cNvPicPr preferRelativeResize="0"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496" y="4915710"/>
            <a:ext cx="2285145" cy="1646098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1" name="Picture 10" descr="Untitled 2.png"/>
          <p:cNvPicPr preferRelativeResize="0"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77151" y="2948020"/>
            <a:ext cx="2532769" cy="1847148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12" name="Picture 11" descr="Untitled 2.png"/>
          <p:cNvPicPr preferRelativeResize="0"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147879"/>
            <a:ext cx="2217199" cy="1595062"/>
          </a:xfrm>
          <a:prstGeom prst="rect">
            <a:avLst/>
          </a:prstGeom>
          <a:ln>
            <a:solidFill>
              <a:srgbClr val="000090"/>
            </a:solidFill>
          </a:ln>
        </p:spPr>
      </p:pic>
      <p:pic>
        <p:nvPicPr>
          <p:cNvPr id="13" name="Picture 12" descr="Untitled 2.png"/>
          <p:cNvPicPr preferRelativeResize="0"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87190" y="1124744"/>
            <a:ext cx="2293322" cy="1641333"/>
          </a:xfrm>
          <a:prstGeom prst="rect">
            <a:avLst/>
          </a:prstGeom>
          <a:ln>
            <a:solidFill>
              <a:srgbClr val="000090"/>
            </a:solidFill>
          </a:ln>
        </p:spPr>
      </p:pic>
      <p:pic>
        <p:nvPicPr>
          <p:cNvPr id="14" name="Picture 13" descr="Untitled 2.png"/>
          <p:cNvPicPr preferRelativeResize="0"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8508" y="1147547"/>
            <a:ext cx="2204552" cy="1595726"/>
          </a:xfrm>
          <a:prstGeom prst="rect">
            <a:avLst/>
          </a:prstGeom>
          <a:ln>
            <a:solidFill>
              <a:srgbClr val="000090"/>
            </a:solidFill>
          </a:ln>
        </p:spPr>
      </p:pic>
      <p:pic>
        <p:nvPicPr>
          <p:cNvPr id="15" name="Picture 14" descr="Untitled 2.png"/>
          <p:cNvPicPr preferRelativeResize="0"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64368" y="1134232"/>
            <a:ext cx="2251514" cy="1622357"/>
          </a:xfrm>
          <a:prstGeom prst="rect">
            <a:avLst/>
          </a:prstGeom>
          <a:ln>
            <a:solidFill>
              <a:srgbClr val="000090"/>
            </a:solidFill>
          </a:ln>
        </p:spPr>
      </p:pic>
      <p:pic>
        <p:nvPicPr>
          <p:cNvPr id="8" name="Picture 7" descr="Untitled 2.png"/>
          <p:cNvPicPr preferRelativeResize="0"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55079" y="4918678"/>
            <a:ext cx="2277253" cy="1640163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9" name="Picture 8" descr="Untitled 2.png"/>
          <p:cNvPicPr preferRelativeResize="0"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66770" y="4926592"/>
            <a:ext cx="2257466" cy="1624335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308162" y="224664"/>
            <a:ext cx="6280062" cy="570300"/>
          </a:xfrm>
          <a:prstGeom prst="rect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lIns="81639" tIns="42452" rIns="81639" bIns="42452" anchor="ctr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  <a:defRPr/>
            </a:pPr>
            <a:r>
              <a:rPr lang="en-GB" sz="2500" b="1" dirty="0" smtClean="0">
                <a:solidFill>
                  <a:srgbClr val="FFC000"/>
                </a:solidFill>
                <a:latin typeface="Trebuchet MS" pitchFamily="32" charset="0"/>
              </a:rPr>
              <a:t>Update of Standard Model Higgs searches</a:t>
            </a:r>
          </a:p>
        </p:txBody>
      </p:sp>
      <p:pic>
        <p:nvPicPr>
          <p:cNvPr id="735234" name="Picture 2" descr="https://atlas.web.cern.ch/Atlas/GROUPS/PHYSICS/PAPERS/HIGG-2012-27/figaux_004a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355976" y="1988840"/>
            <a:ext cx="4788024" cy="3436906"/>
          </a:xfrm>
          <a:prstGeom prst="rect">
            <a:avLst/>
          </a:prstGeom>
          <a:noFill/>
        </p:spPr>
      </p:pic>
      <p:pic>
        <p:nvPicPr>
          <p:cNvPr id="735236" name="Picture 4" descr="https://atlas.web.cern.ch/Atlas/GROUPS/PHYSICS/PAPERS/HIGG-2012-27/fig_002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1916832"/>
            <a:ext cx="4427984" cy="42442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14173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35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35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35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35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2"/>
          <p:cNvSpPr>
            <a:spLocks noGrp="1"/>
          </p:cNvSpPr>
          <p:nvPr>
            <p:ph type="title" idx="4294967295"/>
          </p:nvPr>
        </p:nvSpPr>
        <p:spPr>
          <a:xfrm>
            <a:off x="857224" y="0"/>
            <a:ext cx="7372376" cy="1143000"/>
          </a:xfrm>
        </p:spPr>
        <p:txBody>
          <a:bodyPr>
            <a:normAutofit/>
          </a:bodyPr>
          <a:lstStyle/>
          <a:p>
            <a:r>
              <a:rPr lang="en-GB" sz="4000" dirty="0" smtClean="0">
                <a:solidFill>
                  <a:srgbClr val="A50021"/>
                </a:solidFill>
              </a:rPr>
              <a:t>1. THEORY</a:t>
            </a:r>
            <a:endParaRPr lang="en-GB" dirty="0">
              <a:solidFill>
                <a:srgbClr val="A50021"/>
              </a:solidFill>
            </a:endParaRPr>
          </a:p>
        </p:txBody>
      </p:sp>
      <p:pic>
        <p:nvPicPr>
          <p:cNvPr id="8" name="Picture 7" descr="image-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51492" y="1071546"/>
            <a:ext cx="3974884" cy="5000660"/>
          </a:xfrm>
          <a:prstGeom prst="rect">
            <a:avLst/>
          </a:prstGeom>
        </p:spPr>
      </p:pic>
      <p:pic>
        <p:nvPicPr>
          <p:cNvPr id="15" name="Picture 14" descr="image0-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34" y="1071546"/>
            <a:ext cx="4055705" cy="502924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a month!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Publication to appear..</a:t>
            </a:r>
            <a:endParaRPr lang="en-GB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7538" y="2449513"/>
            <a:ext cx="2939512" cy="3951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Placeholder 4"/>
          <p:cNvSpPr txBox="1">
            <a:spLocks/>
          </p:cNvSpPr>
          <p:nvPr/>
        </p:nvSpPr>
        <p:spPr>
          <a:xfrm>
            <a:off x="4572000" y="1700808"/>
            <a:ext cx="4041775" cy="715355"/>
          </a:xfrm>
          <a:prstGeom prst="rect">
            <a:avLst/>
          </a:prstGeom>
        </p:spPr>
        <p:txBody>
          <a:bodyPr vert="horz" lIns="146304" tIns="9144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GB" sz="23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July Revolution (2012)</a:t>
            </a:r>
          </a:p>
        </p:txBody>
      </p:sp>
      <p:pic>
        <p:nvPicPr>
          <p:cNvPr id="10" name="Content Placeholder 9" descr="titlepag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5025" y="2979708"/>
            <a:ext cx="4041775" cy="28908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5" name="Rectangle 2"/>
          <p:cNvSpPr>
            <a:spLocks noGrp="1" noChangeArrowheads="1"/>
          </p:cNvSpPr>
          <p:nvPr>
            <p:ph type="title"/>
          </p:nvPr>
        </p:nvSpPr>
        <p:spPr>
          <a:xfrm>
            <a:off x="142844" y="285728"/>
            <a:ext cx="4186238" cy="1143000"/>
          </a:xfrm>
        </p:spPr>
        <p:txBody>
          <a:bodyPr/>
          <a:lstStyle/>
          <a:p>
            <a:r>
              <a:rPr lang="en-US" dirty="0" err="1" smtClean="0">
                <a:solidFill>
                  <a:schemeClr val="accent3">
                    <a:lumMod val="50000"/>
                  </a:schemeClr>
                </a:solidFill>
              </a:rPr>
              <a:t>Supersymmetry</a:t>
            </a:r>
            <a:endParaRPr lang="en-US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07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28736"/>
            <a:ext cx="3571900" cy="452596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Conventional method to fix Higgs mass:</a:t>
            </a:r>
          </a:p>
          <a:p>
            <a:endParaRPr lang="en-US" dirty="0" smtClean="0"/>
          </a:p>
          <a:p>
            <a:r>
              <a:rPr lang="en-US" dirty="0" smtClean="0"/>
              <a:t>Invoke SUSY</a:t>
            </a:r>
          </a:p>
          <a:p>
            <a:r>
              <a:rPr lang="en-US" dirty="0" smtClean="0"/>
              <a:t>Double the number of states in model</a:t>
            </a:r>
          </a:p>
          <a:p>
            <a:r>
              <a:rPr lang="en-US" dirty="0" err="1" smtClean="0"/>
              <a:t>Fermion</a:t>
            </a:r>
            <a:r>
              <a:rPr lang="en-US" dirty="0" smtClean="0"/>
              <a:t>/boson loops cancel</a:t>
            </a:r>
          </a:p>
          <a:p>
            <a:pPr>
              <a:buNone/>
            </a:pPr>
            <a:endParaRPr lang="en-US" dirty="0" smtClean="0"/>
          </a:p>
          <a:p>
            <a:pPr algn="ctr"/>
            <a:r>
              <a:rPr lang="en-US" dirty="0" smtClean="0">
                <a:solidFill>
                  <a:schemeClr val="accent1"/>
                </a:solidFill>
              </a:rPr>
              <a:t>Can also help to unify forces</a:t>
            </a:r>
            <a:endParaRPr lang="en-US" dirty="0" smtClean="0"/>
          </a:p>
          <a:p>
            <a:r>
              <a:rPr lang="en-US" dirty="0" smtClean="0">
                <a:solidFill>
                  <a:schemeClr val="hlink"/>
                </a:solidFill>
              </a:rPr>
              <a:t>105 new parameters (MSSM)</a:t>
            </a:r>
          </a:p>
          <a:p>
            <a:pPr>
              <a:buNone/>
            </a:pPr>
            <a:endParaRPr lang="en-US" dirty="0" smtClean="0">
              <a:solidFill>
                <a:schemeClr val="hlink"/>
              </a:solidFill>
            </a:endParaRPr>
          </a:p>
          <a:p>
            <a:endParaRPr lang="en-US" dirty="0" smtClean="0"/>
          </a:p>
        </p:txBody>
      </p:sp>
      <p:sp>
        <p:nvSpPr>
          <p:cNvPr id="79876" name="Text Box 4"/>
          <p:cNvSpPr txBox="1">
            <a:spLocks noChangeArrowheads="1"/>
          </p:cNvSpPr>
          <p:nvPr/>
        </p:nvSpPr>
        <p:spPr bwMode="auto">
          <a:xfrm>
            <a:off x="285720" y="5643578"/>
            <a:ext cx="3143272" cy="1015663"/>
          </a:xfrm>
          <a:prstGeom prst="rect">
            <a:avLst/>
          </a:prstGeom>
          <a:solidFill>
            <a:schemeClr val="bg2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000" dirty="0">
                <a:solidFill>
                  <a:srgbClr val="FFA617"/>
                </a:solidFill>
              </a:rPr>
              <a:t>=&gt; SUSY is a good pension plan for experimentalists</a:t>
            </a:r>
            <a:r>
              <a:rPr lang="en-US" sz="2000" dirty="0" smtClean="0">
                <a:solidFill>
                  <a:srgbClr val="FFA617"/>
                </a:solidFill>
              </a:rPr>
              <a:t>!</a:t>
            </a:r>
            <a:endParaRPr lang="en-US" sz="2000" dirty="0"/>
          </a:p>
        </p:txBody>
      </p:sp>
      <p:pic>
        <p:nvPicPr>
          <p:cNvPr id="2232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142852"/>
            <a:ext cx="2285996" cy="1783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323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3306" y="1785926"/>
            <a:ext cx="5300674" cy="2436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323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14744" y="4214818"/>
            <a:ext cx="4920493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0" name="Rectangle 3"/>
          <p:cNvSpPr>
            <a:spLocks noChangeArrowheads="1"/>
          </p:cNvSpPr>
          <p:nvPr/>
        </p:nvSpPr>
        <p:spPr bwMode="auto">
          <a:xfrm>
            <a:off x="0" y="1219200"/>
            <a:ext cx="3708400" cy="288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GB" sz="16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Characteristic signature for Dark Matter production at ATLAS: </a:t>
            </a:r>
            <a:endParaRPr lang="en-GB" sz="1600" b="1" dirty="0" smtClean="0">
              <a:solidFill>
                <a:schemeClr val="accent3">
                  <a:lumMod val="50000"/>
                </a:schemeClr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</a:pPr>
            <a:r>
              <a:rPr lang="en-GB" sz="1600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	Missing </a:t>
            </a:r>
            <a:r>
              <a:rPr lang="en-GB" sz="16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Transverse Energy (‘ME</a:t>
            </a:r>
            <a:r>
              <a:rPr lang="en-GB" sz="1600" b="1" baseline="-25000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T</a:t>
            </a:r>
            <a:r>
              <a:rPr lang="en-GB" sz="16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’)</a:t>
            </a:r>
          </a:p>
          <a:p>
            <a:pPr marL="342900" indent="-342900">
              <a:spcBef>
                <a:spcPct val="20000"/>
              </a:spcBef>
            </a:pPr>
            <a:endParaRPr lang="en-GB" sz="1600" b="1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GB" sz="16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Valid for any DM candidate </a:t>
            </a:r>
            <a:endParaRPr lang="en-GB" sz="1600" b="1" dirty="0" smtClean="0">
              <a:solidFill>
                <a:schemeClr val="accent3">
                  <a:lumMod val="50000"/>
                </a:schemeClr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</a:pPr>
            <a:r>
              <a:rPr lang="en-GB" sz="1600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	(</a:t>
            </a:r>
            <a:r>
              <a:rPr lang="en-GB" sz="16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not just SUSY)</a:t>
            </a:r>
          </a:p>
          <a:p>
            <a:pPr marL="342900" indent="-342900">
              <a:spcBef>
                <a:spcPct val="20000"/>
              </a:spcBef>
            </a:pPr>
            <a:endParaRPr lang="en-GB" sz="1600" b="1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GB" sz="16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Observation of ME</a:t>
            </a:r>
            <a:r>
              <a:rPr lang="en-GB" sz="1600" b="1" baseline="-25000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T</a:t>
            </a:r>
            <a:r>
              <a:rPr lang="en-GB" sz="16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 signal </a:t>
            </a:r>
            <a:r>
              <a:rPr lang="en-GB" sz="1600" b="1" i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necessary</a:t>
            </a:r>
            <a:r>
              <a:rPr lang="en-GB" sz="16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 but not </a:t>
            </a:r>
            <a:r>
              <a:rPr lang="en-GB" sz="1600" b="1" i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sufficient</a:t>
            </a:r>
            <a:r>
              <a:rPr lang="en-GB" sz="16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 to prove DM signal (DM particle could decay outside detector)</a:t>
            </a:r>
          </a:p>
        </p:txBody>
      </p:sp>
      <p:grpSp>
        <p:nvGrpSpPr>
          <p:cNvPr id="2" name="Group 14"/>
          <p:cNvGrpSpPr/>
          <p:nvPr/>
        </p:nvGrpSpPr>
        <p:grpSpPr>
          <a:xfrm>
            <a:off x="3810032" y="855683"/>
            <a:ext cx="5334000" cy="5573713"/>
            <a:chOff x="3810032" y="855683"/>
            <a:chExt cx="5334000" cy="5573713"/>
          </a:xfrm>
        </p:grpSpPr>
        <p:pic>
          <p:nvPicPr>
            <p:cNvPr id="60421" name="Picture 4" descr="susyevent_xy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10032" y="855683"/>
              <a:ext cx="5334000" cy="5573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0422" name="Line 5"/>
            <p:cNvSpPr>
              <a:spLocks noChangeShapeType="1"/>
            </p:cNvSpPr>
            <p:nvPr/>
          </p:nvSpPr>
          <p:spPr bwMode="auto">
            <a:xfrm flipH="1" flipV="1">
              <a:off x="4121150" y="2887663"/>
              <a:ext cx="2422525" cy="682625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dash"/>
              <a:round/>
              <a:headEnd/>
              <a:tailEnd type="triangle" w="lg" len="lg"/>
            </a:ln>
          </p:spPr>
          <p:txBody>
            <a:bodyPr/>
            <a:lstStyle/>
            <a:p>
              <a:endParaRPr lang="en-GB">
                <a:latin typeface="+mn-lt"/>
              </a:endParaRPr>
            </a:p>
          </p:txBody>
        </p:sp>
        <p:sp>
          <p:nvSpPr>
            <p:cNvPr id="60423" name="Line 6"/>
            <p:cNvSpPr>
              <a:spLocks noChangeShapeType="1"/>
            </p:cNvSpPr>
            <p:nvPr/>
          </p:nvSpPr>
          <p:spPr bwMode="auto">
            <a:xfrm flipH="1">
              <a:off x="5005388" y="3613150"/>
              <a:ext cx="1538287" cy="2033588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GB">
                <a:latin typeface="+mn-lt"/>
              </a:endParaRPr>
            </a:p>
          </p:txBody>
        </p:sp>
        <p:sp>
          <p:nvSpPr>
            <p:cNvPr id="60424" name="Line 7"/>
            <p:cNvSpPr>
              <a:spLocks noChangeShapeType="1"/>
            </p:cNvSpPr>
            <p:nvPr/>
          </p:nvSpPr>
          <p:spPr bwMode="auto">
            <a:xfrm flipH="1" flipV="1">
              <a:off x="4962525" y="1347788"/>
              <a:ext cx="1595438" cy="222250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GB">
                <a:latin typeface="+mn-lt"/>
              </a:endParaRPr>
            </a:p>
          </p:txBody>
        </p:sp>
        <p:sp>
          <p:nvSpPr>
            <p:cNvPr id="60425" name="Text Box 8"/>
            <p:cNvSpPr txBox="1">
              <a:spLocks noChangeArrowheads="1"/>
            </p:cNvSpPr>
            <p:nvPr/>
          </p:nvSpPr>
          <p:spPr bwMode="auto">
            <a:xfrm>
              <a:off x="4130675" y="2400300"/>
              <a:ext cx="77136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2400" b="1" dirty="0">
                  <a:solidFill>
                    <a:schemeClr val="bg1"/>
                  </a:solidFill>
                </a:rPr>
                <a:t>ME</a:t>
              </a:r>
              <a:r>
                <a:rPr lang="en-GB" sz="2400" b="1" baseline="-25000" dirty="0">
                  <a:solidFill>
                    <a:schemeClr val="bg1"/>
                  </a:solidFill>
                </a:rPr>
                <a:t>T</a:t>
              </a:r>
            </a:p>
          </p:txBody>
        </p:sp>
        <p:sp>
          <p:nvSpPr>
            <p:cNvPr id="60426" name="Text Box 9"/>
            <p:cNvSpPr txBox="1">
              <a:spLocks noChangeArrowheads="1"/>
            </p:cNvSpPr>
            <p:nvPr/>
          </p:nvSpPr>
          <p:spPr bwMode="auto">
            <a:xfrm>
              <a:off x="4464050" y="5470525"/>
              <a:ext cx="57626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2400" b="1">
                  <a:solidFill>
                    <a:schemeClr val="bg1"/>
                  </a:solidFill>
                  <a:latin typeface="Symbol" pitchFamily="18" charset="2"/>
                </a:rPr>
                <a:t>c</a:t>
              </a:r>
              <a:r>
                <a:rPr lang="en-GB" sz="2400" b="1" baseline="30000">
                  <a:solidFill>
                    <a:schemeClr val="bg1"/>
                  </a:solidFill>
                </a:rPr>
                <a:t>0</a:t>
              </a:r>
              <a:r>
                <a:rPr lang="en-GB" sz="2400" b="1" baseline="-2500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60427" name="Text Box 10"/>
            <p:cNvSpPr txBox="1">
              <a:spLocks noChangeArrowheads="1"/>
            </p:cNvSpPr>
            <p:nvPr/>
          </p:nvSpPr>
          <p:spPr bwMode="auto">
            <a:xfrm>
              <a:off x="4359275" y="1333500"/>
              <a:ext cx="57626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2400" b="1">
                  <a:solidFill>
                    <a:schemeClr val="bg1"/>
                  </a:solidFill>
                  <a:latin typeface="Symbol" pitchFamily="18" charset="2"/>
                </a:rPr>
                <a:t>c</a:t>
              </a:r>
              <a:r>
                <a:rPr lang="en-GB" sz="2400" b="1" baseline="30000">
                  <a:solidFill>
                    <a:schemeClr val="bg1"/>
                  </a:solidFill>
                </a:rPr>
                <a:t>0</a:t>
              </a:r>
              <a:r>
                <a:rPr lang="en-GB" sz="2400" b="1" baseline="-2500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60428" name="Text Box 11"/>
            <p:cNvSpPr txBox="1">
              <a:spLocks noChangeArrowheads="1"/>
            </p:cNvSpPr>
            <p:nvPr/>
          </p:nvSpPr>
          <p:spPr bwMode="auto">
            <a:xfrm>
              <a:off x="4373563" y="1220788"/>
              <a:ext cx="36195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2400" b="1">
                  <a:solidFill>
                    <a:schemeClr val="bg1"/>
                  </a:solidFill>
                </a:rPr>
                <a:t>~</a:t>
              </a:r>
            </a:p>
          </p:txBody>
        </p:sp>
        <p:sp>
          <p:nvSpPr>
            <p:cNvPr id="60429" name="Text Box 12"/>
            <p:cNvSpPr txBox="1">
              <a:spLocks noChangeArrowheads="1"/>
            </p:cNvSpPr>
            <p:nvPr/>
          </p:nvSpPr>
          <p:spPr bwMode="auto">
            <a:xfrm>
              <a:off x="4459288" y="5370513"/>
              <a:ext cx="36195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2400" b="1">
                  <a:solidFill>
                    <a:schemeClr val="bg1"/>
                  </a:solidFill>
                </a:rPr>
                <a:t>~</a:t>
              </a:r>
            </a:p>
          </p:txBody>
        </p:sp>
      </p:grpSp>
      <p:sp>
        <p:nvSpPr>
          <p:cNvPr id="60430" name="Text Box 13"/>
          <p:cNvSpPr txBox="1">
            <a:spLocks noChangeArrowheads="1"/>
          </p:cNvSpPr>
          <p:nvPr/>
        </p:nvSpPr>
        <p:spPr bwMode="auto">
          <a:xfrm>
            <a:off x="495292" y="4500570"/>
            <a:ext cx="3005138" cy="17494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GB" sz="1800" b="1" dirty="0">
                <a:latin typeface="+mn-lt"/>
              </a:rPr>
              <a:t>Combine LHC and </a:t>
            </a:r>
            <a:r>
              <a:rPr lang="en-GB" sz="1800" b="1" dirty="0" err="1">
                <a:latin typeface="+mn-lt"/>
              </a:rPr>
              <a:t>Astroparticle</a:t>
            </a:r>
            <a:r>
              <a:rPr lang="en-GB" sz="1800" b="1" dirty="0">
                <a:latin typeface="+mn-lt"/>
              </a:rPr>
              <a:t> physics data in order to </a:t>
            </a:r>
            <a:r>
              <a:rPr lang="en-GB" sz="1800" b="1" dirty="0" smtClean="0">
                <a:latin typeface="+mn-lt"/>
              </a:rPr>
              <a:t>prove </a:t>
            </a:r>
            <a:r>
              <a:rPr lang="en-GB" sz="1800" b="1" dirty="0">
                <a:latin typeface="+mn-lt"/>
              </a:rPr>
              <a:t>that the </a:t>
            </a:r>
            <a:r>
              <a:rPr lang="en-GB" sz="1800" b="1" dirty="0" err="1">
                <a:latin typeface="+mn-lt"/>
              </a:rPr>
              <a:t>neutralino</a:t>
            </a:r>
            <a:r>
              <a:rPr lang="en-GB" sz="1800" b="1" dirty="0">
                <a:latin typeface="+mn-lt"/>
              </a:rPr>
              <a:t> hopefully observed at LHC would be the DM particle…</a:t>
            </a:r>
          </a:p>
        </p:txBody>
      </p:sp>
      <p:sp>
        <p:nvSpPr>
          <p:cNvPr id="16" name="Title 9"/>
          <p:cNvSpPr>
            <a:spLocks noGrp="1"/>
          </p:cNvSpPr>
          <p:nvPr>
            <p:ph type="title" idx="4294967295"/>
          </p:nvPr>
        </p:nvSpPr>
        <p:spPr>
          <a:xfrm>
            <a:off x="2930525" y="65088"/>
            <a:ext cx="6213475" cy="720725"/>
          </a:xfrm>
        </p:spPr>
        <p:txBody>
          <a:bodyPr/>
          <a:lstStyle/>
          <a:p>
            <a:r>
              <a:rPr lang="en-GB" sz="4000" dirty="0" smtClean="0">
                <a:solidFill>
                  <a:schemeClr val="accent3">
                    <a:lumMod val="50000"/>
                  </a:schemeClr>
                </a:solidFill>
              </a:rPr>
              <a:t>Dark Matter at the LHC?</a:t>
            </a:r>
            <a:endParaRPr lang="en-GB" sz="40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Extra Dimensions</a:t>
            </a:r>
          </a:p>
        </p:txBody>
      </p:sp>
      <p:sp>
        <p:nvSpPr>
          <p:cNvPr id="3175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1800" dirty="0" smtClean="0"/>
              <a:t>Hypothesize that there are extra space dimensions</a:t>
            </a:r>
          </a:p>
          <a:p>
            <a:pPr>
              <a:lnSpc>
                <a:spcPct val="90000"/>
              </a:lnSpc>
            </a:pPr>
            <a:r>
              <a:rPr lang="en-US" sz="1800" dirty="0" smtClean="0"/>
              <a:t>Volume of bulk space &gt;&gt; volume of 3-D space</a:t>
            </a:r>
          </a:p>
          <a:p>
            <a:pPr>
              <a:lnSpc>
                <a:spcPct val="90000"/>
              </a:lnSpc>
            </a:pPr>
            <a:r>
              <a:rPr lang="en-US" sz="1800" dirty="0" smtClean="0"/>
              <a:t>Hypothesize that gravity operates throughout the bulk</a:t>
            </a:r>
          </a:p>
          <a:p>
            <a:pPr>
              <a:lnSpc>
                <a:spcPct val="90000"/>
              </a:lnSpc>
            </a:pPr>
            <a:r>
              <a:rPr lang="en-US" sz="1800" dirty="0" smtClean="0"/>
              <a:t>SM fields confined to 3-D</a:t>
            </a:r>
          </a:p>
          <a:p>
            <a:pPr>
              <a:lnSpc>
                <a:spcPct val="90000"/>
              </a:lnSpc>
            </a:pPr>
            <a:endParaRPr lang="en-US" sz="1800" dirty="0" smtClean="0"/>
          </a:p>
          <a:p>
            <a:pPr>
              <a:lnSpc>
                <a:spcPct val="90000"/>
              </a:lnSpc>
            </a:pPr>
            <a:r>
              <a:rPr lang="en-US" sz="1800" dirty="0" smtClean="0"/>
              <a:t>Then unified field will have “diluted” gravity, as seen in 3-D</a:t>
            </a:r>
          </a:p>
          <a:p>
            <a:pPr>
              <a:lnSpc>
                <a:spcPct val="90000"/>
              </a:lnSpc>
            </a:pPr>
            <a:endParaRPr lang="en-US" sz="1800" dirty="0" smtClean="0"/>
          </a:p>
          <a:p>
            <a:pPr>
              <a:lnSpc>
                <a:spcPct val="90000"/>
              </a:lnSpc>
            </a:pPr>
            <a:r>
              <a:rPr lang="en-US" sz="1800" dirty="0" smtClean="0">
                <a:solidFill>
                  <a:schemeClr val="accent1"/>
                </a:solidFill>
              </a:rPr>
              <a:t>If we choose n-D gravity scale=weak scale then…</a:t>
            </a:r>
          </a:p>
          <a:p>
            <a:pPr>
              <a:lnSpc>
                <a:spcPct val="90000"/>
              </a:lnSpc>
            </a:pPr>
            <a:r>
              <a:rPr lang="en-US" sz="1800" dirty="0" smtClean="0">
                <a:solidFill>
                  <a:schemeClr val="accent1"/>
                </a:solidFill>
              </a:rPr>
              <a:t>Only one scale -&gt; no hierarchy problem!</a:t>
            </a:r>
          </a:p>
          <a:p>
            <a:pPr>
              <a:lnSpc>
                <a:spcPct val="90000"/>
              </a:lnSpc>
            </a:pPr>
            <a:r>
              <a:rPr lang="en-US" sz="1800" dirty="0" smtClean="0">
                <a:solidFill>
                  <a:schemeClr val="accent1"/>
                </a:solidFill>
              </a:rPr>
              <a:t>Can experimentally access quantum gravity!</a:t>
            </a:r>
          </a:p>
          <a:p>
            <a:pPr>
              <a:lnSpc>
                <a:spcPct val="90000"/>
              </a:lnSpc>
            </a:pPr>
            <a:endParaRPr lang="en-US" sz="1800" dirty="0" smtClean="0">
              <a:solidFill>
                <a:schemeClr val="accent1"/>
              </a:solidFill>
            </a:endParaRPr>
          </a:p>
          <a:p>
            <a:pPr>
              <a:lnSpc>
                <a:spcPct val="90000"/>
              </a:lnSpc>
            </a:pPr>
            <a:endParaRPr lang="en-US" sz="1800" dirty="0" smtClean="0"/>
          </a:p>
          <a:p>
            <a:pPr>
              <a:lnSpc>
                <a:spcPct val="90000"/>
              </a:lnSpc>
            </a:pPr>
            <a:r>
              <a:rPr lang="en-US" sz="1800" dirty="0" smtClean="0">
                <a:solidFill>
                  <a:schemeClr val="tx2"/>
                </a:solidFill>
              </a:rPr>
              <a:t>But extra dimension is different scale from “normal” ones</a:t>
            </a:r>
          </a:p>
          <a:p>
            <a:pPr>
              <a:lnSpc>
                <a:spcPct val="90000"/>
              </a:lnSpc>
            </a:pPr>
            <a:r>
              <a:rPr lang="en-US" sz="1800" dirty="0" smtClean="0">
                <a:solidFill>
                  <a:schemeClr val="tx2"/>
                </a:solidFill>
              </a:rPr>
              <a:t>		-&gt; new scale to explain</a:t>
            </a:r>
          </a:p>
          <a:p>
            <a:pPr>
              <a:lnSpc>
                <a:spcPct val="90000"/>
              </a:lnSpc>
            </a:pPr>
            <a:endParaRPr lang="en-US" sz="1800" dirty="0" smtClean="0"/>
          </a:p>
        </p:txBody>
      </p:sp>
      <p:sp>
        <p:nvSpPr>
          <p:cNvPr id="80901" name="Text Box 5"/>
          <p:cNvSpPr txBox="1">
            <a:spLocks noChangeArrowheads="1"/>
          </p:cNvSpPr>
          <p:nvPr/>
        </p:nvSpPr>
        <p:spPr bwMode="auto">
          <a:xfrm>
            <a:off x="914400" y="5867401"/>
            <a:ext cx="6724650" cy="37782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hlink"/>
                </a:solidFill>
              </a:rPr>
              <a:t>Extra dimensions are more of a lottery bet than a pension plan!</a:t>
            </a:r>
          </a:p>
        </p:txBody>
      </p:sp>
      <p:pic>
        <p:nvPicPr>
          <p:cNvPr id="8" name="Picture 6" descr="image-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0826" y="2574032"/>
            <a:ext cx="2500330" cy="3140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6388" y="1949450"/>
            <a:ext cx="3914775" cy="19478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smtClean="0">
                <a:solidFill>
                  <a:srgbClr val="3333FF"/>
                </a:solidFill>
              </a:rPr>
              <a:t>If two particles pass close enough with enough energy, they may form a black hole</a:t>
            </a:r>
            <a:endParaRPr lang="en-US" sz="2800" baseline="-25000" smtClean="0">
              <a:solidFill>
                <a:srgbClr val="3333FF"/>
              </a:solidFill>
            </a:endParaRPr>
          </a:p>
        </p:txBody>
      </p:sp>
      <p:pic>
        <p:nvPicPr>
          <p:cNvPr id="35844" name="Picture 3"/>
          <p:cNvPicPr>
            <a:picLocks noChangeAspect="1" noChangeArrowheads="1"/>
          </p:cNvPicPr>
          <p:nvPr/>
        </p:nvPicPr>
        <p:blipFill>
          <a:blip r:embed="rId3" cstate="print"/>
          <a:srcRect l="18658" t="56877" r="15512" b="28697"/>
          <a:stretch>
            <a:fillRect/>
          </a:stretch>
        </p:blipFill>
        <p:spPr bwMode="auto">
          <a:xfrm>
            <a:off x="4341813" y="1981200"/>
            <a:ext cx="4648200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5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1143000"/>
          </a:xfrm>
        </p:spPr>
        <p:txBody>
          <a:bodyPr/>
          <a:lstStyle/>
          <a:p>
            <a:pPr eaLnBrk="1" hangingPunct="1"/>
            <a:r>
              <a:rPr lang="en-US" sz="4000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BLACK HOLES AT THE LHC</a:t>
            </a:r>
          </a:p>
        </p:txBody>
      </p:sp>
      <p:sp>
        <p:nvSpPr>
          <p:cNvPr id="35846" name="Rectangle 5"/>
          <p:cNvSpPr>
            <a:spLocks noChangeArrowheads="1"/>
          </p:cNvSpPr>
          <p:nvPr/>
        </p:nvSpPr>
        <p:spPr bwMode="auto">
          <a:xfrm>
            <a:off x="306388" y="4083050"/>
            <a:ext cx="848995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FontTx/>
              <a:buChar char="•"/>
            </a:pPr>
            <a:r>
              <a:rPr lang="en-US" sz="2800">
                <a:solidFill>
                  <a:srgbClr val="FF0000"/>
                </a:solidFill>
                <a:latin typeface="+mn-lt"/>
              </a:rPr>
              <a:t>For 3 spatial dimensions, this will never happen –gravity is too weak. But with extra dimensions, gravity may become stronger, micro black holes can be created in particle collisions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0" y="1903437"/>
          <a:ext cx="5791200" cy="4086225"/>
        </p:xfrm>
        <a:graphic>
          <a:graphicData uri="http://schemas.openxmlformats.org/presentationml/2006/ole">
            <p:oleObj spid="_x0000_s399362" name="CorelPhotoPaint.Image.10" r:id="rId4" imgW="9752381" imgH="6882540" progId="">
              <p:embed/>
            </p:oleObj>
          </a:graphicData>
        </a:graphic>
      </p:graphicFrame>
      <p:sp>
        <p:nvSpPr>
          <p:cNvPr id="266243" name="Text Box 3"/>
          <p:cNvSpPr txBox="1">
            <a:spLocks noChangeArrowheads="1"/>
          </p:cNvSpPr>
          <p:nvPr/>
        </p:nvSpPr>
        <p:spPr bwMode="auto">
          <a:xfrm>
            <a:off x="381000" y="6000768"/>
            <a:ext cx="2521524" cy="830997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600" b="1">
                <a:latin typeface="+mn-lt"/>
              </a:rPr>
              <a:t>Simulation of  a  black hole </a:t>
            </a:r>
          </a:p>
          <a:p>
            <a:pPr eaLnBrk="0" hangingPunct="0">
              <a:defRPr/>
            </a:pPr>
            <a:r>
              <a:rPr lang="en-US" sz="1600" b="1">
                <a:latin typeface="+mn-lt"/>
              </a:rPr>
              <a:t>event with M</a:t>
            </a:r>
            <a:r>
              <a:rPr lang="en-US" sz="1600" b="1" baseline="-25000">
                <a:latin typeface="+mn-lt"/>
              </a:rPr>
              <a:t>BH</a:t>
            </a:r>
            <a:r>
              <a:rPr lang="en-US" sz="1600" b="1">
                <a:latin typeface="+mn-lt"/>
              </a:rPr>
              <a:t> ~ 8 TeV  in </a:t>
            </a:r>
          </a:p>
          <a:p>
            <a:pPr eaLnBrk="0" hangingPunct="0">
              <a:defRPr/>
            </a:pPr>
            <a:r>
              <a:rPr lang="en-US" sz="1600" b="1">
                <a:latin typeface="+mn-lt"/>
              </a:rPr>
              <a:t>ATLAS</a:t>
            </a:r>
            <a:r>
              <a:rPr lang="en-US" sz="1600" b="1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 </a:t>
            </a:r>
          </a:p>
        </p:txBody>
      </p:sp>
      <p:sp>
        <p:nvSpPr>
          <p:cNvPr id="4101" name="Text Box 4"/>
          <p:cNvSpPr txBox="1">
            <a:spLocks noChangeArrowheads="1"/>
          </p:cNvSpPr>
          <p:nvPr/>
        </p:nvSpPr>
        <p:spPr bwMode="auto">
          <a:xfrm>
            <a:off x="304800" y="1035075"/>
            <a:ext cx="519589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If theories with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Extra Dimensions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are true, microscopic black holes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could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be abundantly produced and observed at the LHC </a:t>
            </a:r>
          </a:p>
        </p:txBody>
      </p:sp>
      <p:pic>
        <p:nvPicPr>
          <p:cNvPr id="4103" name="Picture 6" descr="Hawki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40413" y="1143000"/>
            <a:ext cx="32131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9"/>
          <p:cNvSpPr>
            <a:spLocks noGrp="1"/>
          </p:cNvSpPr>
          <p:nvPr>
            <p:ph type="title" idx="4294967295"/>
          </p:nvPr>
        </p:nvSpPr>
        <p:spPr>
          <a:xfrm>
            <a:off x="214282" y="214290"/>
            <a:ext cx="6213475" cy="571500"/>
          </a:xfrm>
        </p:spPr>
        <p:txBody>
          <a:bodyPr>
            <a:normAutofit fontScale="90000"/>
          </a:bodyPr>
          <a:lstStyle/>
          <a:p>
            <a:r>
              <a:rPr lang="en-GB" sz="3200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SEARCH FOR EXTRA DIMENSIONS  </a:t>
            </a:r>
          </a:p>
        </p:txBody>
      </p:sp>
      <p:sp>
        <p:nvSpPr>
          <p:cNvPr id="4102" name="Rectangle 5"/>
          <p:cNvSpPr>
            <a:spLocks noChangeArrowheads="1"/>
          </p:cNvSpPr>
          <p:nvPr/>
        </p:nvSpPr>
        <p:spPr bwMode="auto">
          <a:xfrm>
            <a:off x="6072198" y="5334672"/>
            <a:ext cx="2667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600" b="1" dirty="0">
                <a:solidFill>
                  <a:schemeClr val="bg1"/>
                </a:solidFill>
                <a:latin typeface="+mn-lt"/>
              </a:rPr>
              <a:t>They decay immediately</a:t>
            </a:r>
          </a:p>
          <a:p>
            <a:pPr eaLnBrk="0" hangingPunct="0"/>
            <a:r>
              <a:rPr lang="en-US" sz="1600" b="1" dirty="0">
                <a:solidFill>
                  <a:schemeClr val="bg1"/>
                </a:solidFill>
                <a:latin typeface="+mn-lt"/>
              </a:rPr>
              <a:t>through </a:t>
            </a:r>
            <a:r>
              <a:rPr lang="en-US" sz="1600" b="1" dirty="0" smtClean="0">
                <a:solidFill>
                  <a:schemeClr val="bg1"/>
                </a:solidFill>
                <a:latin typeface="+mn-lt"/>
              </a:rPr>
              <a:t>Hawking radiation </a:t>
            </a:r>
            <a:endParaRPr lang="en-US" sz="1600" b="1" dirty="0">
              <a:solidFill>
                <a:schemeClr val="bg1"/>
              </a:solidFill>
              <a:latin typeface="+mn-lt"/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Chart 1"/>
          <p:cNvGraphicFramePr>
            <a:graphicFrameLocks/>
          </p:cNvGraphicFramePr>
          <p:nvPr/>
        </p:nvGraphicFramePr>
        <p:xfrm>
          <a:off x="609600" y="1198563"/>
          <a:ext cx="8258175" cy="5126037"/>
        </p:xfrm>
        <a:graphic>
          <a:graphicData uri="http://schemas.openxmlformats.org/presentationml/2006/ole">
            <p:oleObj spid="_x0000_s773122" name="Chart" r:id="rId4" imgW="8334375" imgH="5172075" progId="Excel.Sheet.8">
              <p:embed/>
            </p:oleObj>
          </a:graphicData>
        </a:graphic>
      </p:graphicFrame>
      <p:sp>
        <p:nvSpPr>
          <p:cNvPr id="1027" name="TextBox 1"/>
          <p:cNvSpPr txBox="1">
            <a:spLocks noChangeArrowheads="1"/>
          </p:cNvSpPr>
          <p:nvPr/>
        </p:nvSpPr>
        <p:spPr bwMode="auto">
          <a:xfrm>
            <a:off x="4065588" y="1600200"/>
            <a:ext cx="3325812" cy="9906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r>
              <a:rPr lang="en-US" sz="1400" b="1">
                <a:solidFill>
                  <a:srgbClr val="002060"/>
                </a:solidFill>
                <a:cs typeface="Arial" pitchFamily="34" charset="0"/>
              </a:rPr>
              <a:t>All	2690	(&lt; 35 y    47.2%)</a:t>
            </a:r>
          </a:p>
          <a:p>
            <a:r>
              <a:rPr lang="en-US" sz="1400" b="1">
                <a:solidFill>
                  <a:srgbClr val="002060"/>
                </a:solidFill>
                <a:cs typeface="Arial" pitchFamily="34" charset="0"/>
              </a:rPr>
              <a:t>Male	81.8%	(&lt; 35 y    44.0%)</a:t>
            </a:r>
          </a:p>
          <a:p>
            <a:r>
              <a:rPr lang="en-US" sz="1400" b="1">
                <a:solidFill>
                  <a:srgbClr val="002060"/>
                </a:solidFill>
                <a:cs typeface="Arial" pitchFamily="34" charset="0"/>
              </a:rPr>
              <a:t>Female	18.2%	(&lt; 35 y    61.3%)</a:t>
            </a:r>
          </a:p>
          <a:p>
            <a:r>
              <a:rPr lang="en-US" sz="1400" b="1">
                <a:solidFill>
                  <a:srgbClr val="002060"/>
                </a:solidFill>
                <a:cs typeface="Arial" pitchFamily="34" charset="0"/>
              </a:rPr>
              <a:t>(Status 1.1.2010)</a:t>
            </a:r>
          </a:p>
        </p:txBody>
      </p:sp>
      <p:sp>
        <p:nvSpPr>
          <p:cNvPr id="1028" name="Text Box 3"/>
          <p:cNvSpPr txBox="1">
            <a:spLocks noChangeArrowheads="1"/>
          </p:cNvSpPr>
          <p:nvPr/>
        </p:nvSpPr>
        <p:spPr bwMode="auto">
          <a:xfrm>
            <a:off x="1524000" y="452438"/>
            <a:ext cx="6172200" cy="461962"/>
          </a:xfrm>
          <a:prstGeom prst="rect">
            <a:avLst/>
          </a:prstGeom>
          <a:solidFill>
            <a:srgbClr val="CC33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en-US" sz="2400">
                <a:solidFill>
                  <a:schemeClr val="bg1"/>
                </a:solidFill>
                <a:cs typeface="Arial" pitchFamily="34" charset="0"/>
              </a:rPr>
              <a:t>Age distribution of the ATLAS population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HEPP 2009, Oxford</a:t>
            </a:r>
            <a:endParaRPr lang="de-DE">
              <a:solidFill>
                <a:schemeClr val="tx1"/>
              </a:solidFill>
            </a:endParaRPr>
          </a:p>
        </p:txBody>
      </p:sp>
      <p:sp>
        <p:nvSpPr>
          <p:cNvPr id="37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E2C25A-4CC0-4F22-B956-E6F4C2A2D5B0}" type="slidenum">
              <a:rPr lang="en-US"/>
              <a:pPr/>
              <a:t>37</a:t>
            </a:fld>
            <a:endParaRPr lang="en-US"/>
          </a:p>
        </p:txBody>
      </p:sp>
      <p:pic>
        <p:nvPicPr>
          <p:cNvPr id="43012" name="Picture 2" descr="CERN_picture_sk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3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27843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/>
              <a:t>!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971800" y="4953000"/>
            <a:ext cx="2362200" cy="1539875"/>
            <a:chOff x="1872" y="3120"/>
            <a:chExt cx="1488" cy="970"/>
          </a:xfrm>
        </p:grpSpPr>
        <p:pic>
          <p:nvPicPr>
            <p:cNvPr id="139270" name="Picture 6" descr="interconnect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872" y="3120"/>
              <a:ext cx="1488" cy="970"/>
            </a:xfrm>
            <a:prstGeom prst="rect">
              <a:avLst/>
            </a:prstGeom>
            <a:noFill/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</p:pic>
        <p:sp>
          <p:nvSpPr>
            <p:cNvPr id="43045" name="Rectangle 7"/>
            <p:cNvSpPr>
              <a:spLocks noChangeArrowheads="1"/>
            </p:cNvSpPr>
            <p:nvPr/>
          </p:nvSpPr>
          <p:spPr bwMode="auto">
            <a:xfrm>
              <a:off x="1978" y="3133"/>
              <a:ext cx="1304" cy="3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>
                <a:lnSpc>
                  <a:spcPct val="90000"/>
                </a:lnSpc>
              </a:pPr>
              <a:r>
                <a:rPr lang="en-GB" sz="1800">
                  <a:solidFill>
                    <a:srgbClr val="FFFFFF"/>
                  </a:solidFill>
                </a:rPr>
                <a:t>LHC ring:</a:t>
              </a:r>
            </a:p>
            <a:p>
              <a:pPr algn="r">
                <a:lnSpc>
                  <a:spcPct val="90000"/>
                </a:lnSpc>
              </a:pPr>
              <a:r>
                <a:rPr lang="en-GB" sz="1600">
                  <a:solidFill>
                    <a:srgbClr val="FFFFFF"/>
                  </a:solidFill>
                </a:rPr>
                <a:t>27 km circumference</a:t>
              </a:r>
              <a:endParaRPr lang="en-GB" sz="2000"/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533400" y="1701800"/>
            <a:ext cx="3241675" cy="1727200"/>
            <a:chOff x="336" y="1072"/>
            <a:chExt cx="2042" cy="1088"/>
          </a:xfrm>
        </p:grpSpPr>
        <p:sp>
          <p:nvSpPr>
            <p:cNvPr id="139274" name="Line 10"/>
            <p:cNvSpPr>
              <a:spLocks noChangeShapeType="1"/>
            </p:cNvSpPr>
            <p:nvPr/>
          </p:nvSpPr>
          <p:spPr bwMode="auto">
            <a:xfrm flipV="1">
              <a:off x="1968" y="1269"/>
              <a:ext cx="364" cy="89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39275" name="Line 11"/>
            <p:cNvSpPr>
              <a:spLocks noChangeShapeType="1"/>
            </p:cNvSpPr>
            <p:nvPr/>
          </p:nvSpPr>
          <p:spPr bwMode="auto">
            <a:xfrm>
              <a:off x="1968" y="1104"/>
              <a:ext cx="336" cy="168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39276" name="Oval 12"/>
            <p:cNvSpPr>
              <a:spLocks noChangeArrowheads="1"/>
            </p:cNvSpPr>
            <p:nvPr/>
          </p:nvSpPr>
          <p:spPr bwMode="auto">
            <a:xfrm>
              <a:off x="2285" y="1251"/>
              <a:ext cx="93" cy="7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39277" name="Picture 13" descr="bul-pho-2007-07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36" y="1072"/>
              <a:ext cx="1632" cy="1088"/>
            </a:xfrm>
            <a:prstGeom prst="rect">
              <a:avLst/>
            </a:prstGeom>
            <a:noFill/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</p:pic>
        <p:sp>
          <p:nvSpPr>
            <p:cNvPr id="139278" name="Text Box 14"/>
            <p:cNvSpPr txBox="1">
              <a:spLocks noChangeArrowheads="1"/>
            </p:cNvSpPr>
            <p:nvPr/>
          </p:nvSpPr>
          <p:spPr bwMode="auto">
            <a:xfrm>
              <a:off x="1536" y="1077"/>
              <a:ext cx="40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de-CH" sz="160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CMS</a:t>
              </a:r>
              <a:endParaRPr lang="de-CH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152400" y="4491038"/>
            <a:ext cx="2286000" cy="1454150"/>
            <a:chOff x="96" y="2829"/>
            <a:chExt cx="1440" cy="916"/>
          </a:xfrm>
        </p:grpSpPr>
        <p:sp>
          <p:nvSpPr>
            <p:cNvPr id="139280" name="Oval 16"/>
            <p:cNvSpPr>
              <a:spLocks noChangeArrowheads="1"/>
            </p:cNvSpPr>
            <p:nvPr/>
          </p:nvSpPr>
          <p:spPr bwMode="auto">
            <a:xfrm>
              <a:off x="1452" y="3199"/>
              <a:ext cx="84" cy="6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281" name="Line 17"/>
            <p:cNvSpPr>
              <a:spLocks noChangeShapeType="1"/>
            </p:cNvSpPr>
            <p:nvPr/>
          </p:nvSpPr>
          <p:spPr bwMode="auto">
            <a:xfrm>
              <a:off x="1326" y="2832"/>
              <a:ext cx="168" cy="329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39282" name="Line 18"/>
            <p:cNvSpPr>
              <a:spLocks noChangeShapeType="1"/>
            </p:cNvSpPr>
            <p:nvPr/>
          </p:nvSpPr>
          <p:spPr bwMode="auto">
            <a:xfrm flipV="1">
              <a:off x="1344" y="3203"/>
              <a:ext cx="150" cy="54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ea typeface="ＭＳ Ｐゴシック" charset="-128"/>
                <a:cs typeface="ＭＳ Ｐゴシック" charset="-128"/>
              </a:endParaRPr>
            </a:p>
          </p:txBody>
        </p:sp>
        <p:pic>
          <p:nvPicPr>
            <p:cNvPr id="139283" name="Picture 19" descr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96" y="2832"/>
              <a:ext cx="1232" cy="913"/>
            </a:xfrm>
            <a:prstGeom prst="rect">
              <a:avLst/>
            </a:prstGeom>
            <a:noFill/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</p:pic>
        <p:sp>
          <p:nvSpPr>
            <p:cNvPr id="139284" name="Text Box 20"/>
            <p:cNvSpPr txBox="1">
              <a:spLocks noChangeArrowheads="1"/>
            </p:cNvSpPr>
            <p:nvPr/>
          </p:nvSpPr>
          <p:spPr bwMode="auto">
            <a:xfrm>
              <a:off x="687" y="2829"/>
              <a:ext cx="48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de-CH" sz="160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ALICE</a:t>
              </a:r>
              <a:endParaRPr lang="de-CH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grpSp>
        <p:nvGrpSpPr>
          <p:cNvPr id="5" name="Group 21"/>
          <p:cNvGrpSpPr>
            <a:grpSpLocks/>
          </p:cNvGrpSpPr>
          <p:nvPr/>
        </p:nvGrpSpPr>
        <p:grpSpPr bwMode="auto">
          <a:xfrm>
            <a:off x="6705600" y="1728788"/>
            <a:ext cx="2227263" cy="1970087"/>
            <a:chOff x="4224" y="1089"/>
            <a:chExt cx="1403" cy="1241"/>
          </a:xfrm>
        </p:grpSpPr>
        <p:grpSp>
          <p:nvGrpSpPr>
            <p:cNvPr id="6" name="Group 22"/>
            <p:cNvGrpSpPr>
              <a:grpSpLocks/>
            </p:cNvGrpSpPr>
            <p:nvPr/>
          </p:nvGrpSpPr>
          <p:grpSpPr bwMode="auto">
            <a:xfrm>
              <a:off x="4224" y="1104"/>
              <a:ext cx="1364" cy="1226"/>
              <a:chOff x="4224" y="1104"/>
              <a:chExt cx="1364" cy="1226"/>
            </a:xfrm>
          </p:grpSpPr>
          <p:sp>
            <p:nvSpPr>
              <p:cNvPr id="139287" name="Oval 23"/>
              <p:cNvSpPr>
                <a:spLocks noChangeArrowheads="1"/>
              </p:cNvSpPr>
              <p:nvPr/>
            </p:nvSpPr>
            <p:spPr bwMode="auto">
              <a:xfrm>
                <a:off x="4977" y="2274"/>
                <a:ext cx="76" cy="5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chemeClr val="tx1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9288" name="Line 24"/>
              <p:cNvSpPr>
                <a:spLocks noChangeShapeType="1"/>
              </p:cNvSpPr>
              <p:nvPr/>
            </p:nvSpPr>
            <p:spPr bwMode="auto">
              <a:xfrm>
                <a:off x="4272" y="1968"/>
                <a:ext cx="743" cy="344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prstDash val="sysDot"/>
                <a:round/>
                <a:headEnd/>
                <a:tailEnd/>
              </a:ln>
              <a:effectLst>
                <a:outerShdw blurRad="63500" dist="38099" dir="2700000" algn="ctr" rotWithShape="0">
                  <a:schemeClr val="tx1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39289" name="Line 25"/>
              <p:cNvSpPr>
                <a:spLocks noChangeShapeType="1"/>
              </p:cNvSpPr>
              <p:nvPr/>
            </p:nvSpPr>
            <p:spPr bwMode="auto">
              <a:xfrm flipH="1">
                <a:off x="5015" y="1968"/>
                <a:ext cx="553" cy="344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prstDash val="sysDot"/>
                <a:round/>
                <a:headEnd/>
                <a:tailEnd/>
              </a:ln>
              <a:effectLst>
                <a:outerShdw blurRad="63500" dist="38099" dir="2700000" algn="ctr" rotWithShape="0">
                  <a:schemeClr val="tx1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ea typeface="ＭＳ Ｐゴシック" charset="-128"/>
                  <a:cs typeface="ＭＳ Ｐゴシック" charset="-128"/>
                </a:endParaRPr>
              </a:p>
            </p:txBody>
          </p:sp>
          <p:pic>
            <p:nvPicPr>
              <p:cNvPr id="139290" name="Picture 26" descr="Picture 3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4224" y="1104"/>
                <a:ext cx="1364" cy="867"/>
              </a:xfrm>
              <a:prstGeom prst="rect">
                <a:avLst/>
              </a:prstGeom>
              <a:noFill/>
              <a:effectLst>
                <a:outerShdw blurRad="63500" dist="38099" dir="2700000" algn="ctr" rotWithShape="0">
                  <a:schemeClr val="tx1">
                    <a:alpha val="74998"/>
                  </a:schemeClr>
                </a:outerShdw>
              </a:effectLst>
            </p:spPr>
          </p:pic>
        </p:grpSp>
        <p:sp>
          <p:nvSpPr>
            <p:cNvPr id="139291" name="Rectangle 27"/>
            <p:cNvSpPr>
              <a:spLocks noChangeArrowheads="1"/>
            </p:cNvSpPr>
            <p:nvPr/>
          </p:nvSpPr>
          <p:spPr bwMode="auto">
            <a:xfrm>
              <a:off x="5208" y="1104"/>
              <a:ext cx="384" cy="192"/>
            </a:xfrm>
            <a:prstGeom prst="rect">
              <a:avLst/>
            </a:prstGeom>
            <a:gradFill rotWithShape="0">
              <a:gsLst>
                <a:gs pos="0">
                  <a:srgbClr val="C89A09"/>
                </a:gs>
                <a:gs pos="100000">
                  <a:srgbClr val="D3D90D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292" name="Text Box 28"/>
            <p:cNvSpPr txBox="1">
              <a:spLocks noChangeArrowheads="1"/>
            </p:cNvSpPr>
            <p:nvPr/>
          </p:nvSpPr>
          <p:spPr bwMode="auto">
            <a:xfrm>
              <a:off x="5184" y="1089"/>
              <a:ext cx="44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de-CH" sz="160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LHCb</a:t>
              </a:r>
              <a:endParaRPr lang="de-CH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endParaRPr>
            </a:p>
          </p:txBody>
        </p:sp>
      </p:grpSp>
      <p:grpSp>
        <p:nvGrpSpPr>
          <p:cNvPr id="7" name="Group 29"/>
          <p:cNvGrpSpPr>
            <a:grpSpLocks/>
          </p:cNvGrpSpPr>
          <p:nvPr/>
        </p:nvGrpSpPr>
        <p:grpSpPr bwMode="auto">
          <a:xfrm>
            <a:off x="5719763" y="4800600"/>
            <a:ext cx="3181350" cy="1703388"/>
            <a:chOff x="3600" y="2976"/>
            <a:chExt cx="2004" cy="1073"/>
          </a:xfrm>
        </p:grpSpPr>
        <p:grpSp>
          <p:nvGrpSpPr>
            <p:cNvPr id="8" name="Group 30"/>
            <p:cNvGrpSpPr>
              <a:grpSpLocks/>
            </p:cNvGrpSpPr>
            <p:nvPr/>
          </p:nvGrpSpPr>
          <p:grpSpPr bwMode="auto">
            <a:xfrm>
              <a:off x="3600" y="2976"/>
              <a:ext cx="1920" cy="1063"/>
              <a:chOff x="3600" y="2976"/>
              <a:chExt cx="1920" cy="1063"/>
            </a:xfrm>
          </p:grpSpPr>
          <p:sp>
            <p:nvSpPr>
              <p:cNvPr id="139295" name="Oval 31"/>
              <p:cNvSpPr>
                <a:spLocks noChangeArrowheads="1"/>
              </p:cNvSpPr>
              <p:nvPr/>
            </p:nvSpPr>
            <p:spPr bwMode="auto">
              <a:xfrm>
                <a:off x="3600" y="3247"/>
                <a:ext cx="75" cy="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chemeClr val="tx1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9296" name="Line 32"/>
              <p:cNvSpPr>
                <a:spLocks noChangeShapeType="1"/>
              </p:cNvSpPr>
              <p:nvPr/>
            </p:nvSpPr>
            <p:spPr bwMode="auto">
              <a:xfrm flipV="1">
                <a:off x="3638" y="2976"/>
                <a:ext cx="298" cy="271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prstDash val="sysDot"/>
                <a:round/>
                <a:headEnd/>
                <a:tailEnd/>
              </a:ln>
              <a:effectLst>
                <a:outerShdw blurRad="63500" dist="38099" dir="2700000" algn="ctr" rotWithShape="0">
                  <a:schemeClr val="tx1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39297" name="Line 33"/>
              <p:cNvSpPr>
                <a:spLocks noChangeShapeType="1"/>
              </p:cNvSpPr>
              <p:nvPr/>
            </p:nvSpPr>
            <p:spPr bwMode="auto">
              <a:xfrm>
                <a:off x="3638" y="3286"/>
                <a:ext cx="250" cy="746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prstDash val="sysDot"/>
                <a:round/>
                <a:headEnd/>
                <a:tailEnd/>
              </a:ln>
              <a:effectLst>
                <a:outerShdw blurRad="63500" dist="38099" dir="2700000" algn="ctr" rotWithShape="0">
                  <a:schemeClr val="tx1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ＭＳ Ｐゴシック" charset="-128"/>
                  <a:cs typeface="ＭＳ Ｐゴシック" charset="-128"/>
                </a:endParaRPr>
              </a:p>
            </p:txBody>
          </p:sp>
          <p:pic>
            <p:nvPicPr>
              <p:cNvPr id="139298" name="Picture 34" descr="0511013_01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3888" y="2976"/>
                <a:ext cx="1632" cy="1063"/>
              </a:xfrm>
              <a:prstGeom prst="rect">
                <a:avLst/>
              </a:prstGeom>
              <a:noFill/>
              <a:effectLst>
                <a:outerShdw blurRad="63500" dist="38099" dir="2700000" algn="ctr" rotWithShape="0">
                  <a:schemeClr val="tx1">
                    <a:alpha val="74998"/>
                  </a:schemeClr>
                </a:outerShdw>
              </a:effectLst>
            </p:spPr>
          </p:pic>
        </p:grpSp>
        <p:sp>
          <p:nvSpPr>
            <p:cNvPr id="139299" name="Rectangle 35"/>
            <p:cNvSpPr>
              <a:spLocks noChangeArrowheads="1"/>
            </p:cNvSpPr>
            <p:nvPr/>
          </p:nvSpPr>
          <p:spPr bwMode="auto">
            <a:xfrm>
              <a:off x="5130" y="3846"/>
              <a:ext cx="384" cy="192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300" name="Text Box 36"/>
            <p:cNvSpPr txBox="1">
              <a:spLocks noChangeArrowheads="1"/>
            </p:cNvSpPr>
            <p:nvPr/>
          </p:nvSpPr>
          <p:spPr bwMode="auto">
            <a:xfrm>
              <a:off x="5082" y="3837"/>
              <a:ext cx="52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de-CH" sz="1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ATLAS</a:t>
              </a:r>
              <a:endParaRPr lang="de-CH" sz="1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</a:endParaRPr>
            </a:p>
          </p:txBody>
        </p:sp>
      </p:grpSp>
      <p:sp>
        <p:nvSpPr>
          <p:cNvPr id="139302" name="Rectangle 38"/>
          <p:cNvSpPr>
            <a:spLocks noChangeArrowheads="1"/>
          </p:cNvSpPr>
          <p:nvPr/>
        </p:nvSpPr>
        <p:spPr bwMode="auto">
          <a:xfrm>
            <a:off x="304800" y="228600"/>
            <a:ext cx="8610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8100000" algn="ctr" rotWithShape="0">
              <a:schemeClr val="tx2">
                <a:alpha val="75000"/>
              </a:schemeClr>
            </a:outerShdw>
          </a:effectLst>
        </p:spPr>
        <p:txBody>
          <a:bodyPr anchor="ctr"/>
          <a:lstStyle/>
          <a:p>
            <a:pPr algn="ctr" eaLnBrk="1" hangingPunct="1"/>
            <a:r>
              <a:rPr lang="en-GB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EXCITING YEARS ARE AHEAD</a:t>
            </a:r>
            <a:endParaRPr lang="en-GB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  <p:pic>
        <p:nvPicPr>
          <p:cNvPr id="44" name="Picture 6" descr="world1280.gif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86115" y="2285992"/>
            <a:ext cx="3314253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2" name="Group 62"/>
          <p:cNvGrpSpPr>
            <a:grpSpLocks/>
          </p:cNvGrpSpPr>
          <p:nvPr/>
        </p:nvGrpSpPr>
        <p:grpSpPr bwMode="auto">
          <a:xfrm>
            <a:off x="1065213" y="533400"/>
            <a:ext cx="7894637" cy="5137150"/>
            <a:chOff x="671" y="362"/>
            <a:chExt cx="4973" cy="3236"/>
          </a:xfrm>
        </p:grpSpPr>
        <p:pic>
          <p:nvPicPr>
            <p:cNvPr id="8227" name="Picture 62" descr="Picture 1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71" y="445"/>
              <a:ext cx="4657" cy="3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59"/>
            <p:cNvGrpSpPr>
              <a:grpSpLocks/>
            </p:cNvGrpSpPr>
            <p:nvPr/>
          </p:nvGrpSpPr>
          <p:grpSpPr bwMode="auto">
            <a:xfrm>
              <a:off x="895" y="362"/>
              <a:ext cx="1549" cy="762"/>
              <a:chOff x="895" y="362"/>
              <a:chExt cx="1549" cy="762"/>
            </a:xfrm>
          </p:grpSpPr>
          <p:sp>
            <p:nvSpPr>
              <p:cNvPr id="8240" name="Line 67"/>
              <p:cNvSpPr>
                <a:spLocks noChangeShapeType="1"/>
              </p:cNvSpPr>
              <p:nvPr/>
            </p:nvSpPr>
            <p:spPr bwMode="auto">
              <a:xfrm rot="21300000" flipV="1">
                <a:off x="1664" y="954"/>
                <a:ext cx="139" cy="46"/>
              </a:xfrm>
              <a:prstGeom prst="line">
                <a:avLst/>
              </a:prstGeom>
              <a:noFill/>
              <a:ln w="19050">
                <a:solidFill>
                  <a:srgbClr val="FFC8B4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8241" name="Line 68"/>
              <p:cNvSpPr>
                <a:spLocks noChangeShapeType="1"/>
              </p:cNvSpPr>
              <p:nvPr/>
            </p:nvSpPr>
            <p:spPr bwMode="auto">
              <a:xfrm rot="21420000" flipV="1">
                <a:off x="895" y="554"/>
                <a:ext cx="144" cy="48"/>
              </a:xfrm>
              <a:prstGeom prst="line">
                <a:avLst/>
              </a:prstGeom>
              <a:noFill/>
              <a:ln w="19050">
                <a:solidFill>
                  <a:srgbClr val="FFC8B4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3831" name="Rectangle 72"/>
              <p:cNvSpPr>
                <a:spLocks noChangeArrowheads="1"/>
              </p:cNvSpPr>
              <p:nvPr/>
            </p:nvSpPr>
            <p:spPr bwMode="auto">
              <a:xfrm>
                <a:off x="2029" y="912"/>
                <a:ext cx="415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de-DE" sz="1600" dirty="0">
                    <a:solidFill>
                      <a:srgbClr val="FFC8B4"/>
                    </a:solidFill>
                    <a:effectLst>
                      <a:outerShdw blurRad="50800" dist="38100" dir="2700000">
                        <a:srgbClr val="000000"/>
                      </a:outerShdw>
                    </a:effectLst>
                    <a:latin typeface="Arial" charset="0"/>
                    <a:ea typeface="ＭＳ Ｐゴシック" charset="-128"/>
                    <a:cs typeface="ＭＳ Ｐゴシック" charset="-128"/>
                  </a:rPr>
                  <a:t>Atom</a:t>
                </a:r>
              </a:p>
            </p:txBody>
          </p:sp>
          <p:sp>
            <p:nvSpPr>
              <p:cNvPr id="33832" name="Rectangle 73"/>
              <p:cNvSpPr>
                <a:spLocks noChangeArrowheads="1"/>
              </p:cNvSpPr>
              <p:nvPr/>
            </p:nvSpPr>
            <p:spPr bwMode="auto">
              <a:xfrm>
                <a:off x="1794" y="790"/>
                <a:ext cx="493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de-DE" sz="1600" dirty="0">
                    <a:solidFill>
                      <a:srgbClr val="FFC8B4"/>
                    </a:solidFill>
                    <a:effectLst>
                      <a:outerShdw blurRad="50800" dist="38100" dir="2700000">
                        <a:srgbClr val="000000"/>
                      </a:outerShdw>
                    </a:effectLst>
                    <a:latin typeface="Arial" charset="0"/>
                    <a:ea typeface="ＭＳ Ｐゴシック" charset="-128"/>
                    <a:cs typeface="ＭＳ Ｐゴシック" charset="-128"/>
                  </a:rPr>
                  <a:t>Proton</a:t>
                </a:r>
              </a:p>
            </p:txBody>
          </p:sp>
          <p:sp>
            <p:nvSpPr>
              <p:cNvPr id="33833" name="Rectangle 74"/>
              <p:cNvSpPr>
                <a:spLocks noChangeArrowheads="1"/>
              </p:cNvSpPr>
              <p:nvPr/>
            </p:nvSpPr>
            <p:spPr bwMode="auto">
              <a:xfrm>
                <a:off x="973" y="362"/>
                <a:ext cx="63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de-DE" sz="1600" dirty="0">
                    <a:solidFill>
                      <a:srgbClr val="FFC8B4"/>
                    </a:solidFill>
                    <a:effectLst>
                      <a:outerShdw blurRad="50800" dist="38100" dir="2700000">
                        <a:srgbClr val="000000"/>
                      </a:outerShdw>
                    </a:effectLst>
                    <a:latin typeface="Arial" charset="0"/>
                    <a:ea typeface="ＭＳ Ｐゴシック" charset="-128"/>
                    <a:cs typeface="ＭＳ Ｐゴシック" charset="-128"/>
                  </a:rPr>
                  <a:t>Big Bang</a:t>
                </a:r>
              </a:p>
            </p:txBody>
          </p:sp>
          <p:sp>
            <p:nvSpPr>
              <p:cNvPr id="8245" name="Line 79"/>
              <p:cNvSpPr>
                <a:spLocks noChangeShapeType="1"/>
              </p:cNvSpPr>
              <p:nvPr/>
            </p:nvSpPr>
            <p:spPr bwMode="auto">
              <a:xfrm rot="21180000" flipV="1">
                <a:off x="1880" y="1056"/>
                <a:ext cx="139" cy="46"/>
              </a:xfrm>
              <a:prstGeom prst="line">
                <a:avLst/>
              </a:prstGeom>
              <a:noFill/>
              <a:ln w="19050">
                <a:solidFill>
                  <a:srgbClr val="FFC8B4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4" name="Group 61"/>
            <p:cNvGrpSpPr>
              <a:grpSpLocks/>
            </p:cNvGrpSpPr>
            <p:nvPr/>
          </p:nvGrpSpPr>
          <p:grpSpPr bwMode="auto">
            <a:xfrm>
              <a:off x="2899" y="1296"/>
              <a:ext cx="2745" cy="2249"/>
              <a:chOff x="2899" y="1296"/>
              <a:chExt cx="2745" cy="2249"/>
            </a:xfrm>
          </p:grpSpPr>
          <p:sp>
            <p:nvSpPr>
              <p:cNvPr id="8230" name="Line 63"/>
              <p:cNvSpPr>
                <a:spLocks noChangeShapeType="1"/>
              </p:cNvSpPr>
              <p:nvPr/>
            </p:nvSpPr>
            <p:spPr bwMode="auto">
              <a:xfrm rot="21360000" flipV="1">
                <a:off x="4337" y="2238"/>
                <a:ext cx="240" cy="96"/>
              </a:xfrm>
              <a:prstGeom prst="line">
                <a:avLst/>
              </a:prstGeom>
              <a:noFill/>
              <a:ln w="19050">
                <a:solidFill>
                  <a:srgbClr val="CCFF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8231" name="Line 64"/>
              <p:cNvSpPr>
                <a:spLocks noChangeShapeType="1"/>
              </p:cNvSpPr>
              <p:nvPr/>
            </p:nvSpPr>
            <p:spPr bwMode="auto">
              <a:xfrm flipV="1">
                <a:off x="3373" y="1764"/>
                <a:ext cx="192" cy="96"/>
              </a:xfrm>
              <a:prstGeom prst="line">
                <a:avLst/>
              </a:prstGeom>
              <a:noFill/>
              <a:ln w="19050">
                <a:solidFill>
                  <a:srgbClr val="CCFF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8232" name="Line 65"/>
              <p:cNvSpPr>
                <a:spLocks noChangeShapeType="1"/>
              </p:cNvSpPr>
              <p:nvPr/>
            </p:nvSpPr>
            <p:spPr bwMode="auto">
              <a:xfrm flipV="1">
                <a:off x="2899" y="1520"/>
                <a:ext cx="192" cy="96"/>
              </a:xfrm>
              <a:prstGeom prst="line">
                <a:avLst/>
              </a:prstGeom>
              <a:noFill/>
              <a:ln w="19050">
                <a:solidFill>
                  <a:srgbClr val="CCFF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8233" name="Line 69"/>
              <p:cNvSpPr>
                <a:spLocks noChangeShapeType="1"/>
              </p:cNvSpPr>
              <p:nvPr/>
            </p:nvSpPr>
            <p:spPr bwMode="auto">
              <a:xfrm>
                <a:off x="4913" y="2446"/>
                <a:ext cx="624" cy="0"/>
              </a:xfrm>
              <a:prstGeom prst="line">
                <a:avLst/>
              </a:prstGeom>
              <a:noFill/>
              <a:ln w="19050">
                <a:solidFill>
                  <a:srgbClr val="CCFF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8234" name="Line 70"/>
              <p:cNvSpPr>
                <a:spLocks noChangeShapeType="1"/>
              </p:cNvSpPr>
              <p:nvPr/>
            </p:nvSpPr>
            <p:spPr bwMode="auto">
              <a:xfrm rot="5400000">
                <a:off x="4973" y="2762"/>
                <a:ext cx="624" cy="0"/>
              </a:xfrm>
              <a:prstGeom prst="line">
                <a:avLst/>
              </a:prstGeom>
              <a:noFill/>
              <a:ln w="19050">
                <a:solidFill>
                  <a:srgbClr val="CCFF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3824" name="Rectangle 75"/>
              <p:cNvSpPr>
                <a:spLocks noChangeArrowheads="1"/>
              </p:cNvSpPr>
              <p:nvPr/>
            </p:nvSpPr>
            <p:spPr bwMode="auto">
              <a:xfrm>
                <a:off x="2999" y="1296"/>
                <a:ext cx="998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en-GB" sz="1600" dirty="0">
                    <a:solidFill>
                      <a:srgbClr val="CCFFCC"/>
                    </a:solidFill>
                    <a:effectLst>
                      <a:outerShdw blurRad="50800" dist="38100" dir="2700000">
                        <a:srgbClr val="000000"/>
                      </a:outerShdw>
                    </a:effectLst>
                    <a:latin typeface="Arial" charset="0"/>
                    <a:ea typeface="ＭＳ Ｐゴシック" charset="-128"/>
                    <a:cs typeface="ＭＳ Ｐゴシック" charset="-128"/>
                  </a:rPr>
                  <a:t>Radius of Earth</a:t>
                </a:r>
                <a:endParaRPr lang="de-DE" sz="1600" dirty="0">
                  <a:solidFill>
                    <a:srgbClr val="CCFFCC"/>
                  </a:solidFill>
                  <a:effectLst>
                    <a:outerShdw blurRad="50800" dist="38100" dir="2700000">
                      <a:srgbClr val="000000"/>
                    </a:outerShdw>
                  </a:effectLst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3825" name="Rectangle 76"/>
              <p:cNvSpPr>
                <a:spLocks noChangeArrowheads="1"/>
              </p:cNvSpPr>
              <p:nvPr/>
            </p:nvSpPr>
            <p:spPr bwMode="auto">
              <a:xfrm>
                <a:off x="4443" y="2047"/>
                <a:ext cx="1201" cy="1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>
                  <a:lnSpc>
                    <a:spcPct val="80000"/>
                  </a:lnSpc>
                  <a:defRPr/>
                </a:pPr>
                <a:r>
                  <a:rPr lang="en-GB" sz="1600" dirty="0">
                    <a:solidFill>
                      <a:srgbClr val="CCFFCC"/>
                    </a:solidFill>
                    <a:effectLst>
                      <a:outerShdw blurRad="50800" dist="38100" dir="2700000">
                        <a:srgbClr val="000000"/>
                      </a:outerShdw>
                    </a:effectLst>
                    <a:latin typeface="Arial" charset="0"/>
                    <a:ea typeface="ＭＳ Ｐゴシック" charset="-128"/>
                    <a:cs typeface="ＭＳ Ｐゴシック" charset="-128"/>
                  </a:rPr>
                  <a:t>Radius of Galaxies</a:t>
                </a:r>
                <a:endParaRPr lang="de-DE" sz="1600" dirty="0">
                  <a:solidFill>
                    <a:srgbClr val="CCFFCC"/>
                  </a:solidFill>
                  <a:effectLst>
                    <a:outerShdw blurRad="50800" dist="38100" dir="2700000">
                      <a:srgbClr val="000000"/>
                    </a:outerShdw>
                  </a:effectLst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3826" name="Rectangle 77"/>
              <p:cNvSpPr>
                <a:spLocks noChangeArrowheads="1"/>
              </p:cNvSpPr>
              <p:nvPr/>
            </p:nvSpPr>
            <p:spPr bwMode="auto">
              <a:xfrm>
                <a:off x="3457" y="1536"/>
                <a:ext cx="828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en-GB" sz="1600" dirty="0">
                    <a:solidFill>
                      <a:srgbClr val="CCFFCC"/>
                    </a:solidFill>
                    <a:effectLst>
                      <a:outerShdw blurRad="50800" dist="38100" dir="2700000">
                        <a:srgbClr val="000000"/>
                      </a:outerShdw>
                    </a:effectLst>
                    <a:latin typeface="Arial" charset="0"/>
                    <a:ea typeface="ＭＳ Ｐゴシック" charset="-128"/>
                    <a:cs typeface="ＭＳ Ｐゴシック" charset="-128"/>
                  </a:rPr>
                  <a:t>Earth to Sun</a:t>
                </a:r>
              </a:p>
            </p:txBody>
          </p:sp>
          <p:sp>
            <p:nvSpPr>
              <p:cNvPr id="33827" name="Rectangle 78"/>
              <p:cNvSpPr>
                <a:spLocks noChangeArrowheads="1"/>
              </p:cNvSpPr>
              <p:nvPr/>
            </p:nvSpPr>
            <p:spPr bwMode="auto">
              <a:xfrm>
                <a:off x="4916" y="2287"/>
                <a:ext cx="626" cy="1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>
                  <a:lnSpc>
                    <a:spcPct val="80000"/>
                  </a:lnSpc>
                  <a:defRPr/>
                </a:pPr>
                <a:r>
                  <a:rPr lang="en-GB" sz="1600" dirty="0">
                    <a:solidFill>
                      <a:srgbClr val="CCFFCC"/>
                    </a:solidFill>
                    <a:effectLst>
                      <a:outerShdw blurRad="50800" dist="38100" dir="2700000">
                        <a:srgbClr val="000000">
                          <a:alpha val="94000"/>
                        </a:srgbClr>
                      </a:outerShdw>
                    </a:effectLst>
                    <a:latin typeface="Arial" charset="0"/>
                    <a:ea typeface="ＭＳ Ｐゴシック" charset="-128"/>
                    <a:cs typeface="ＭＳ Ｐゴシック" charset="-128"/>
                  </a:rPr>
                  <a:t>Universe</a:t>
                </a:r>
              </a:p>
            </p:txBody>
          </p:sp>
          <p:sp>
            <p:nvSpPr>
              <p:cNvPr id="33828" name="Rectangle 42"/>
              <p:cNvSpPr>
                <a:spLocks noChangeArrowheads="1"/>
              </p:cNvSpPr>
              <p:nvPr/>
            </p:nvSpPr>
            <p:spPr bwMode="auto">
              <a:xfrm rot="19742175">
                <a:off x="5135" y="3358"/>
                <a:ext cx="289" cy="1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>
                  <a:lnSpc>
                    <a:spcPct val="80000"/>
                  </a:lnSpc>
                  <a:defRPr/>
                </a:pPr>
                <a:r>
                  <a:rPr lang="de-DE" sz="1600" dirty="0">
                    <a:solidFill>
                      <a:srgbClr val="CCFFCC"/>
                    </a:solidFill>
                    <a:effectLst>
                      <a:outerShdw blurRad="50800" dist="38100" dir="2700000">
                        <a:srgbClr val="000000"/>
                      </a:outerShdw>
                    </a:effectLst>
                    <a:latin typeface="Arial" charset="0"/>
                    <a:ea typeface="ＭＳ Ｐゴシック" charset="-128"/>
                    <a:cs typeface="ＭＳ Ｐゴシック" charset="-128"/>
                  </a:rPr>
                  <a:t>cm</a:t>
                </a:r>
              </a:p>
            </p:txBody>
          </p:sp>
        </p:grpSp>
      </p:grpSp>
      <p:grpSp>
        <p:nvGrpSpPr>
          <p:cNvPr id="5" name="Group 62"/>
          <p:cNvGrpSpPr>
            <a:grpSpLocks/>
          </p:cNvGrpSpPr>
          <p:nvPr/>
        </p:nvGrpSpPr>
        <p:grpSpPr bwMode="auto">
          <a:xfrm>
            <a:off x="5753100" y="4648200"/>
            <a:ext cx="2171700" cy="2019300"/>
            <a:chOff x="3996" y="2976"/>
            <a:chExt cx="1368" cy="1272"/>
          </a:xfrm>
        </p:grpSpPr>
        <p:grpSp>
          <p:nvGrpSpPr>
            <p:cNvPr id="6" name="Group 47"/>
            <p:cNvGrpSpPr>
              <a:grpSpLocks/>
            </p:cNvGrpSpPr>
            <p:nvPr/>
          </p:nvGrpSpPr>
          <p:grpSpPr bwMode="auto">
            <a:xfrm>
              <a:off x="4128" y="2976"/>
              <a:ext cx="604" cy="578"/>
              <a:chOff x="3744" y="3408"/>
              <a:chExt cx="604" cy="578"/>
            </a:xfrm>
          </p:grpSpPr>
          <p:pic>
            <p:nvPicPr>
              <p:cNvPr id="66" name="Picture 48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744" y="3408"/>
                <a:ext cx="604" cy="5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50800" dist="38100" dir="2700000">
                  <a:srgbClr val="000000"/>
                </a:outerShdw>
              </a:effectLst>
            </p:spPr>
          </p:pic>
          <p:sp>
            <p:nvSpPr>
              <p:cNvPr id="67" name="Text Box 49"/>
              <p:cNvSpPr txBox="1">
                <a:spLocks noChangeArrowheads="1"/>
              </p:cNvSpPr>
              <p:nvPr/>
            </p:nvSpPr>
            <p:spPr bwMode="auto">
              <a:xfrm>
                <a:off x="3840" y="3792"/>
                <a:ext cx="475" cy="1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e-CH" sz="1400" dirty="0">
                    <a:solidFill>
                      <a:schemeClr val="bg1"/>
                    </a:solidFill>
                    <a:effectLst>
                      <a:outerShdw blurRad="50800" dist="38100" dir="2700000">
                        <a:srgbClr val="000000"/>
                      </a:outerShdw>
                    </a:effectLst>
                    <a:latin typeface="Arial"/>
                    <a:ea typeface="ＭＳ Ｐゴシック" charset="-128"/>
                    <a:cs typeface="Arial"/>
                  </a:rPr>
                  <a:t>Hubble</a:t>
                </a:r>
              </a:p>
            </p:txBody>
          </p:sp>
        </p:grpSp>
        <p:pic>
          <p:nvPicPr>
            <p:cNvPr id="59" name="Picture 51" descr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752" y="3337"/>
              <a:ext cx="558" cy="503"/>
            </a:xfrm>
            <a:prstGeom prst="rect">
              <a:avLst/>
            </a:prstGeom>
            <a:noFill/>
            <a:effectLst>
              <a:outerShdw dist="35921" dir="2700000" algn="ctr" rotWithShape="0">
                <a:schemeClr val="tx1"/>
              </a:outerShdw>
            </a:effectLst>
          </p:spPr>
        </p:pic>
        <p:sp>
          <p:nvSpPr>
            <p:cNvPr id="60" name="Text Box 52"/>
            <p:cNvSpPr txBox="1">
              <a:spLocks noChangeArrowheads="1"/>
            </p:cNvSpPr>
            <p:nvPr/>
          </p:nvSpPr>
          <p:spPr bwMode="auto">
            <a:xfrm>
              <a:off x="4932" y="3312"/>
              <a:ext cx="423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90000"/>
                </a:lnSpc>
                <a:defRPr/>
              </a:pPr>
              <a:r>
                <a:rPr lang="de-CH" sz="1400" dirty="0">
                  <a:solidFill>
                    <a:schemeClr val="bg1"/>
                  </a:solidFill>
                  <a:effectLst>
                    <a:outerShdw blurRad="50800" dist="38100" dir="2700000">
                      <a:srgbClr val="000000"/>
                    </a:outerShdw>
                  </a:effectLst>
                  <a:latin typeface="Arial"/>
                  <a:ea typeface="ＭＳ Ｐゴシック" charset="-128"/>
                  <a:cs typeface="Arial"/>
                </a:rPr>
                <a:t>ALMA</a:t>
              </a:r>
            </a:p>
          </p:txBody>
        </p:sp>
        <p:grpSp>
          <p:nvGrpSpPr>
            <p:cNvPr id="7" name="Group 53"/>
            <p:cNvGrpSpPr>
              <a:grpSpLocks/>
            </p:cNvGrpSpPr>
            <p:nvPr/>
          </p:nvGrpSpPr>
          <p:grpSpPr bwMode="auto">
            <a:xfrm>
              <a:off x="4740" y="3864"/>
              <a:ext cx="624" cy="384"/>
              <a:chOff x="4128" y="3933"/>
              <a:chExt cx="576" cy="343"/>
            </a:xfrm>
          </p:grpSpPr>
          <p:pic>
            <p:nvPicPr>
              <p:cNvPr id="64" name="Picture 54" descr="Picture 3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4176" y="3933"/>
                <a:ext cx="528" cy="3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50800" dist="38100" dir="2700000">
                  <a:srgbClr val="000000"/>
                </a:outerShdw>
              </a:effectLst>
            </p:spPr>
          </p:pic>
          <p:sp>
            <p:nvSpPr>
              <p:cNvPr id="65" name="Text Box 55"/>
              <p:cNvSpPr txBox="1">
                <a:spLocks noChangeArrowheads="1"/>
              </p:cNvSpPr>
              <p:nvPr/>
            </p:nvSpPr>
            <p:spPr bwMode="auto">
              <a:xfrm>
                <a:off x="4128" y="4099"/>
                <a:ext cx="297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e-CH" sz="1400" dirty="0">
                    <a:solidFill>
                      <a:schemeClr val="bg1"/>
                    </a:solidFill>
                    <a:effectLst>
                      <a:outerShdw blurRad="50800" dist="38100" dir="2700000">
                        <a:srgbClr val="000000"/>
                      </a:outerShdw>
                    </a:effectLst>
                    <a:latin typeface="Arial"/>
                    <a:ea typeface="ＭＳ Ｐゴシック" charset="-128"/>
                    <a:cs typeface="Arial"/>
                  </a:rPr>
                  <a:t>VLT</a:t>
                </a:r>
              </a:p>
            </p:txBody>
          </p:sp>
        </p:grpSp>
        <p:pic>
          <p:nvPicPr>
            <p:cNvPr id="62" name="Picture 57" descr="Picture 9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rot="5400000">
              <a:off x="4070" y="3486"/>
              <a:ext cx="571" cy="720"/>
            </a:xfrm>
            <a:prstGeom prst="rect">
              <a:avLst/>
            </a:prstGeom>
            <a:noFill/>
            <a:effectLst>
              <a:outerShdw blurRad="63500" dist="38099" dir="2700000" algn="ctr" rotWithShape="0">
                <a:srgbClr val="000000"/>
              </a:outerShdw>
            </a:effectLst>
          </p:spPr>
        </p:pic>
        <p:sp>
          <p:nvSpPr>
            <p:cNvPr id="63" name="Text Box 52"/>
            <p:cNvSpPr txBox="1">
              <a:spLocks noChangeArrowheads="1"/>
            </p:cNvSpPr>
            <p:nvPr/>
          </p:nvSpPr>
          <p:spPr bwMode="auto">
            <a:xfrm>
              <a:off x="4032" y="3984"/>
              <a:ext cx="361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90000"/>
                </a:lnSpc>
                <a:defRPr/>
              </a:pPr>
              <a:r>
                <a:rPr lang="de-CH" sz="1400" dirty="0">
                  <a:solidFill>
                    <a:schemeClr val="bg1"/>
                  </a:solidFill>
                  <a:effectLst>
                    <a:outerShdw blurRad="50800" dist="38100" dir="2700000">
                      <a:srgbClr val="000000"/>
                    </a:outerShdw>
                  </a:effectLst>
                  <a:latin typeface="Arial"/>
                  <a:ea typeface="ＭＳ Ｐゴシック" charset="-128"/>
                  <a:cs typeface="Arial"/>
                </a:rPr>
                <a:t>AMS</a:t>
              </a:r>
            </a:p>
          </p:txBody>
        </p:sp>
      </p:grpSp>
      <p:pic>
        <p:nvPicPr>
          <p:cNvPr id="28694" name="Picture 22" descr="sriimg20040301_4754942_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934200" y="1189038"/>
            <a:ext cx="1905000" cy="139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</p:pic>
      <p:grpSp>
        <p:nvGrpSpPr>
          <p:cNvPr id="8" name="Group 51"/>
          <p:cNvGrpSpPr>
            <a:grpSpLocks/>
          </p:cNvGrpSpPr>
          <p:nvPr/>
        </p:nvGrpSpPr>
        <p:grpSpPr bwMode="auto">
          <a:xfrm>
            <a:off x="304800" y="4832350"/>
            <a:ext cx="5638800" cy="1644650"/>
            <a:chOff x="304800" y="4832350"/>
            <a:chExt cx="5638800" cy="1644650"/>
          </a:xfrm>
        </p:grpSpPr>
        <p:sp>
          <p:nvSpPr>
            <p:cNvPr id="46" name="Rectangle 41"/>
            <p:cNvSpPr>
              <a:spLocks noChangeArrowheads="1"/>
            </p:cNvSpPr>
            <p:nvPr/>
          </p:nvSpPr>
          <p:spPr bwMode="auto">
            <a:xfrm>
              <a:off x="304800" y="5480050"/>
              <a:ext cx="5638800" cy="996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lnSpc>
                  <a:spcPct val="110000"/>
                </a:lnSpc>
                <a:defRPr/>
              </a:pPr>
              <a:r>
                <a:rPr lang="en-GB" dirty="0">
                  <a:solidFill>
                    <a:schemeClr val="accent1"/>
                  </a:solidFill>
                  <a:effectLst>
                    <a:outerShdw blurRad="50800" dist="38100" dir="2700000">
                      <a:schemeClr val="tx1"/>
                    </a:outerShdw>
                  </a:effectLst>
                  <a:latin typeface="Arial" pitchFamily="-111" charset="0"/>
                  <a:ea typeface="ＭＳ Ｐゴシック" pitchFamily="-111" charset="-128"/>
                  <a:cs typeface="ＭＳ Ｐゴシック" pitchFamily="-111" charset="-128"/>
                </a:rPr>
                <a:t>Study physics laws of first moments after Big Bang</a:t>
              </a:r>
            </a:p>
            <a:p>
              <a:pPr eaLnBrk="0" hangingPunct="0">
                <a:lnSpc>
                  <a:spcPct val="110000"/>
                </a:lnSpc>
                <a:defRPr/>
              </a:pPr>
              <a:r>
                <a:rPr lang="en-GB" dirty="0">
                  <a:solidFill>
                    <a:schemeClr val="accent1"/>
                  </a:solidFill>
                  <a:effectLst>
                    <a:outerShdw blurRad="50800" dist="38100" dir="2700000">
                      <a:schemeClr val="tx1"/>
                    </a:outerShdw>
                  </a:effectLst>
                  <a:latin typeface="Arial" pitchFamily="-111" charset="0"/>
                  <a:ea typeface="ＭＳ Ｐゴシック" pitchFamily="-111" charset="-128"/>
                  <a:cs typeface="ＭＳ Ｐゴシック" pitchFamily="-111" charset="-128"/>
                </a:rPr>
                <a:t>    increasing Symbiosis between Particle Physics,</a:t>
              </a:r>
            </a:p>
            <a:p>
              <a:pPr eaLnBrk="0" hangingPunct="0">
                <a:lnSpc>
                  <a:spcPct val="110000"/>
                </a:lnSpc>
                <a:buFont typeface="Monotype Sorts" pitchFamily="-111" charset="2"/>
                <a:buNone/>
                <a:defRPr/>
              </a:pPr>
              <a:r>
                <a:rPr lang="en-GB" dirty="0">
                  <a:solidFill>
                    <a:schemeClr val="accent1"/>
                  </a:solidFill>
                  <a:effectLst>
                    <a:outerShdw blurRad="50800" dist="38100" dir="2700000">
                      <a:schemeClr val="tx1"/>
                    </a:outerShdw>
                  </a:effectLst>
                  <a:latin typeface="Arial" pitchFamily="-111" charset="0"/>
                  <a:ea typeface="ＭＳ Ｐゴシック" pitchFamily="-111" charset="-128"/>
                  <a:cs typeface="ＭＳ Ｐゴシック" pitchFamily="-111" charset="-128"/>
                </a:rPr>
                <a:t>    Astrophysics and Cosmology</a:t>
              </a:r>
              <a:endParaRPr lang="de-DE" dirty="0">
                <a:solidFill>
                  <a:schemeClr val="accent1"/>
                </a:solidFill>
                <a:effectLst>
                  <a:outerShdw blurRad="50800" dist="38100" dir="2700000">
                    <a:schemeClr val="tx1"/>
                  </a:outerShdw>
                </a:effectLst>
                <a:latin typeface="Arial" pitchFamily="-111" charset="0"/>
                <a:ea typeface="ＭＳ Ｐゴシック" pitchFamily="-111" charset="-128"/>
                <a:cs typeface="ＭＳ Ｐゴシック" pitchFamily="-111" charset="-128"/>
              </a:endParaRPr>
            </a:p>
          </p:txBody>
        </p:sp>
        <p:sp>
          <p:nvSpPr>
            <p:cNvPr id="8216" name="AutoShape 42"/>
            <p:cNvSpPr>
              <a:spLocks noChangeArrowheads="1"/>
            </p:cNvSpPr>
            <p:nvPr/>
          </p:nvSpPr>
          <p:spPr bwMode="auto">
            <a:xfrm rot="5400000">
              <a:off x="1058863" y="4916487"/>
              <a:ext cx="654050" cy="485775"/>
            </a:xfrm>
            <a:custGeom>
              <a:avLst/>
              <a:gdLst>
                <a:gd name="T0" fmla="*/ 2147483647 w 21600"/>
                <a:gd name="T1" fmla="*/ 0 h 21600"/>
                <a:gd name="T2" fmla="*/ 0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gradFill rotWithShape="0">
              <a:gsLst>
                <a:gs pos="0">
                  <a:srgbClr val="3A62AB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9" name="Group 91"/>
          <p:cNvGrpSpPr>
            <a:grpSpLocks/>
          </p:cNvGrpSpPr>
          <p:nvPr/>
        </p:nvGrpSpPr>
        <p:grpSpPr bwMode="auto">
          <a:xfrm>
            <a:off x="65088" y="2085975"/>
            <a:ext cx="3275012" cy="2779713"/>
            <a:chOff x="41" y="1314"/>
            <a:chExt cx="2063" cy="1751"/>
          </a:xfrm>
        </p:grpSpPr>
        <p:sp>
          <p:nvSpPr>
            <p:cNvPr id="33807" name="Line 45"/>
            <p:cNvSpPr>
              <a:spLocks noChangeShapeType="1"/>
            </p:cNvSpPr>
            <p:nvPr/>
          </p:nvSpPr>
          <p:spPr bwMode="auto">
            <a:xfrm>
              <a:off x="1494" y="1314"/>
              <a:ext cx="0" cy="144"/>
            </a:xfrm>
            <a:prstGeom prst="line">
              <a:avLst/>
            </a:prstGeom>
            <a:noFill/>
            <a:ln w="19050">
              <a:solidFill>
                <a:srgbClr val="7AA5BF"/>
              </a:solidFill>
              <a:round/>
              <a:headEnd/>
              <a:tailEnd/>
            </a:ln>
            <a:effectLst>
              <a:outerShdw blurRad="50800" dist="38100" dir="2700000">
                <a:srgbClr val="000000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3808" name="Line 46"/>
            <p:cNvSpPr>
              <a:spLocks noChangeShapeType="1"/>
            </p:cNvSpPr>
            <p:nvPr/>
          </p:nvSpPr>
          <p:spPr bwMode="auto">
            <a:xfrm>
              <a:off x="692" y="1466"/>
              <a:ext cx="0" cy="336"/>
            </a:xfrm>
            <a:prstGeom prst="line">
              <a:avLst/>
            </a:prstGeom>
            <a:noFill/>
            <a:ln w="19050">
              <a:solidFill>
                <a:srgbClr val="7AA5BF"/>
              </a:solidFill>
              <a:round/>
              <a:headEnd/>
              <a:tailEnd type="triangle" w="med" len="med"/>
            </a:ln>
            <a:effectLst>
              <a:outerShdw blurRad="50800" dist="38100" dir="2700000">
                <a:srgbClr val="000000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3809" name="Line 48"/>
            <p:cNvSpPr>
              <a:spLocks noChangeShapeType="1"/>
            </p:cNvSpPr>
            <p:nvPr/>
          </p:nvSpPr>
          <p:spPr bwMode="auto">
            <a:xfrm>
              <a:off x="684" y="1463"/>
              <a:ext cx="816" cy="0"/>
            </a:xfrm>
            <a:prstGeom prst="line">
              <a:avLst/>
            </a:prstGeom>
            <a:noFill/>
            <a:ln w="19050">
              <a:solidFill>
                <a:srgbClr val="7AA5BF"/>
              </a:solidFill>
              <a:round/>
              <a:headEnd/>
              <a:tailEnd/>
            </a:ln>
            <a:effectLst>
              <a:outerShdw blurRad="50800" dist="38100" dir="2700000">
                <a:srgbClr val="000000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8721" name="Rectangle 49"/>
            <p:cNvSpPr>
              <a:spLocks noChangeArrowheads="1"/>
            </p:cNvSpPr>
            <p:nvPr/>
          </p:nvSpPr>
          <p:spPr bwMode="auto">
            <a:xfrm>
              <a:off x="41" y="2761"/>
              <a:ext cx="1674" cy="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lnSpc>
                  <a:spcPct val="107000"/>
                </a:lnSpc>
                <a:defRPr/>
              </a:pPr>
              <a:r>
                <a:rPr lang="en-GB" dirty="0">
                  <a:solidFill>
                    <a:srgbClr val="C7EEF0"/>
                  </a:solidFill>
                  <a:effectLst>
                    <a:outerShdw blurRad="50800" dist="38100" dir="2700000">
                      <a:srgbClr val="000000"/>
                    </a:outerShdw>
                  </a:effectLst>
                  <a:latin typeface="Arial" pitchFamily="-111" charset="0"/>
                  <a:ea typeface="ＭＳ Ｐゴシック" pitchFamily="-111" charset="-128"/>
                  <a:cs typeface="ＭＳ Ｐゴシック" pitchFamily="-111" charset="-128"/>
                </a:rPr>
                <a:t>Super-Microscope</a:t>
              </a:r>
              <a:endParaRPr lang="en-GB" sz="2000" dirty="0">
                <a:solidFill>
                  <a:srgbClr val="3A62AB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Arial" pitchFamily="-111" charset="0"/>
                <a:ea typeface="ＭＳ Ｐゴシック" pitchFamily="-111" charset="-128"/>
                <a:cs typeface="ＭＳ Ｐゴシック" pitchFamily="-111" charset="-128"/>
              </a:endParaRPr>
            </a:p>
          </p:txBody>
        </p:sp>
        <p:sp>
          <p:nvSpPr>
            <p:cNvPr id="33811" name="Text Box 50"/>
            <p:cNvSpPr txBox="1">
              <a:spLocks noChangeArrowheads="1"/>
            </p:cNvSpPr>
            <p:nvPr/>
          </p:nvSpPr>
          <p:spPr bwMode="auto">
            <a:xfrm>
              <a:off x="1632" y="2373"/>
              <a:ext cx="472" cy="2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90000"/>
                </a:lnSpc>
                <a:defRPr/>
              </a:pPr>
              <a:r>
                <a:rPr lang="de-CH" sz="2200" dirty="0">
                  <a:solidFill>
                    <a:srgbClr val="C7EEF0"/>
                  </a:solidFill>
                  <a:effectLst>
                    <a:outerShdw blurRad="50800" dist="38100" dir="2700000">
                      <a:srgbClr val="000000"/>
                    </a:outerShdw>
                  </a:effectLst>
                  <a:latin typeface="Arial" charset="0"/>
                  <a:ea typeface="ＭＳ Ｐゴシック" charset="-128"/>
                  <a:cs typeface="ＭＳ Ｐゴシック" charset="-128"/>
                </a:rPr>
                <a:t>LHC</a:t>
              </a:r>
            </a:p>
          </p:txBody>
        </p:sp>
        <p:pic>
          <p:nvPicPr>
            <p:cNvPr id="33812" name="Picture 7" descr="interconnect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44" y="1814"/>
              <a:ext cx="1488" cy="9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>
                <a:srgbClr val="000000"/>
              </a:outerShdw>
            </a:effectLst>
          </p:spPr>
        </p:pic>
        <p:pic>
          <p:nvPicPr>
            <p:cNvPr id="12341" name="Picture 9"/>
            <p:cNvPicPr>
              <a:picLocks noChangeAspect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62" y="1326"/>
              <a:ext cx="432" cy="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</p:pic>
      </p:grpSp>
      <p:grpSp>
        <p:nvGrpSpPr>
          <p:cNvPr id="10" name="Group 52"/>
          <p:cNvGrpSpPr>
            <a:grpSpLocks/>
          </p:cNvGrpSpPr>
          <p:nvPr/>
        </p:nvGrpSpPr>
        <p:grpSpPr bwMode="auto">
          <a:xfrm>
            <a:off x="2514600" y="838200"/>
            <a:ext cx="4495800" cy="4572000"/>
            <a:chOff x="2514600" y="914400"/>
            <a:chExt cx="4495800" cy="4572000"/>
          </a:xfrm>
        </p:grpSpPr>
        <p:pic>
          <p:nvPicPr>
            <p:cNvPr id="28725" name="Picture 53"/>
            <p:cNvPicPr>
              <a:picLocks noChangeAspect="1" noChangeArrowheads="1"/>
            </p:cNvPicPr>
            <p:nvPr/>
          </p:nvPicPr>
          <p:blipFill>
            <a:blip r:embed="rId11" cstate="print">
              <a:lum bright="-12000" contrast="2000"/>
            </a:blip>
            <a:srcRect/>
            <a:stretch>
              <a:fillRect/>
            </a:stretch>
          </p:blipFill>
          <p:spPr bwMode="auto">
            <a:xfrm>
              <a:off x="4305300" y="914400"/>
              <a:ext cx="2705100" cy="45720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01600" dir="2700000" algn="ctr" rotWithShape="0">
                <a:schemeClr val="tx1">
                  <a:alpha val="74997"/>
                </a:schemeClr>
              </a:outerShdw>
            </a:effectLst>
          </p:spPr>
        </p:pic>
        <p:sp>
          <p:nvSpPr>
            <p:cNvPr id="12338" name="Line 54"/>
            <p:cNvSpPr>
              <a:spLocks noChangeShapeType="1"/>
            </p:cNvSpPr>
            <p:nvPr/>
          </p:nvSpPr>
          <p:spPr bwMode="auto">
            <a:xfrm flipH="1" flipV="1">
              <a:off x="3484563" y="2274888"/>
              <a:ext cx="796925" cy="3184525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prstDash val="dash"/>
              <a:round/>
              <a:headEnd/>
              <a:tailEnd/>
            </a:ln>
            <a:effectLst>
              <a:outerShdw blurRad="63500" dist="38099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2339" name="Line 55"/>
            <p:cNvSpPr>
              <a:spLocks noChangeShapeType="1"/>
            </p:cNvSpPr>
            <p:nvPr/>
          </p:nvSpPr>
          <p:spPr bwMode="auto">
            <a:xfrm flipV="1">
              <a:off x="2514600" y="914400"/>
              <a:ext cx="1752600" cy="579438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prstDash val="dash"/>
              <a:round/>
              <a:headEnd/>
              <a:tailEnd/>
            </a:ln>
            <a:effectLst>
              <a:outerShdw blurRad="63500" dist="38099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pic>
        <p:nvPicPr>
          <p:cNvPr id="10249" name="Picture 49" descr="einstein_postcard.jp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276600" y="1727200"/>
            <a:ext cx="1257300" cy="177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Slide Number Placeholder 5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DBDC56-1536-4CFE-B035-E8C07A378C3D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10"/>
          <p:cNvSpPr txBox="1">
            <a:spLocks noChangeArrowheads="1"/>
          </p:cNvSpPr>
          <p:nvPr/>
        </p:nvSpPr>
        <p:spPr bwMode="auto">
          <a:xfrm>
            <a:off x="152400" y="6324600"/>
            <a:ext cx="6096000" cy="400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AU" sz="2000" b="1" dirty="0">
                <a:solidFill>
                  <a:srgbClr val="C00000"/>
                </a:solidFill>
                <a:cs typeface="Arial" pitchFamily="34" charset="0"/>
              </a:rPr>
              <a:t>(iii)   The Higgs field (problem of mass) </a:t>
            </a:r>
          </a:p>
        </p:txBody>
      </p:sp>
      <p:pic>
        <p:nvPicPr>
          <p:cNvPr id="921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066800"/>
            <a:ext cx="4191000" cy="374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Text Box 2"/>
          <p:cNvSpPr txBox="1">
            <a:spLocks noChangeArrowheads="1"/>
          </p:cNvSpPr>
          <p:nvPr/>
        </p:nvSpPr>
        <p:spPr bwMode="auto">
          <a:xfrm>
            <a:off x="457200" y="188913"/>
            <a:ext cx="81978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 sz="3200" b="1" i="1">
                <a:solidFill>
                  <a:srgbClr val="002060"/>
                </a:solidFill>
                <a:latin typeface="Arial "/>
                <a:ea typeface="ＭＳ Ｐゴシック" pitchFamily="34" charset="-128"/>
              </a:rPr>
              <a:t>The Standard Model of Particle Physics   </a:t>
            </a:r>
          </a:p>
        </p:txBody>
      </p:sp>
      <p:sp>
        <p:nvSpPr>
          <p:cNvPr id="7" name="Textfeld 8"/>
          <p:cNvSpPr txBox="1">
            <a:spLocks noChangeArrowheads="1"/>
          </p:cNvSpPr>
          <p:nvPr/>
        </p:nvSpPr>
        <p:spPr bwMode="auto">
          <a:xfrm>
            <a:off x="228600" y="5105400"/>
            <a:ext cx="59467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000" b="1" dirty="0">
                <a:solidFill>
                  <a:schemeClr val="accent3">
                    <a:lumMod val="50000"/>
                  </a:schemeClr>
                </a:solidFill>
                <a:cs typeface="Arial" pitchFamily="34" charset="0"/>
              </a:rPr>
              <a:t>(</a:t>
            </a:r>
            <a:r>
              <a:rPr lang="en-GB" sz="2000" b="1" dirty="0" err="1">
                <a:solidFill>
                  <a:schemeClr val="accent3">
                    <a:lumMod val="50000"/>
                  </a:schemeClr>
                </a:solidFill>
                <a:cs typeface="Arial" pitchFamily="34" charset="0"/>
              </a:rPr>
              <a:t>i</a:t>
            </a:r>
            <a:r>
              <a:rPr lang="en-GB" sz="2000" b="1" dirty="0">
                <a:solidFill>
                  <a:schemeClr val="accent3">
                    <a:lumMod val="50000"/>
                  </a:schemeClr>
                </a:solidFill>
                <a:cs typeface="Arial" pitchFamily="34" charset="0"/>
              </a:rPr>
              <a:t>)    Constituents of matter: quarks and leptons</a:t>
            </a:r>
          </a:p>
        </p:txBody>
      </p:sp>
      <p:sp>
        <p:nvSpPr>
          <p:cNvPr id="8" name="Textfeld 9"/>
          <p:cNvSpPr txBox="1">
            <a:spLocks noChangeArrowheads="1"/>
          </p:cNvSpPr>
          <p:nvPr/>
        </p:nvSpPr>
        <p:spPr bwMode="auto">
          <a:xfrm>
            <a:off x="179388" y="5562600"/>
            <a:ext cx="69627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514350" indent="-514350">
              <a:buFontTx/>
              <a:buAutoNum type="romanLcParenBoth" startAt="2"/>
            </a:pPr>
            <a:r>
              <a:rPr lang="en-AU" sz="2000" b="1">
                <a:solidFill>
                  <a:srgbClr val="002060"/>
                </a:solidFill>
                <a:cs typeface="Arial" pitchFamily="34" charset="0"/>
              </a:rPr>
              <a:t> Four fundamental forces </a:t>
            </a:r>
          </a:p>
          <a:p>
            <a:pPr marL="514350" indent="-514350"/>
            <a:r>
              <a:rPr lang="en-AU" sz="2000" b="1">
                <a:solidFill>
                  <a:srgbClr val="002060"/>
                </a:solidFill>
                <a:cs typeface="Arial" pitchFamily="34" charset="0"/>
              </a:rPr>
              <a:t>       </a:t>
            </a:r>
            <a:r>
              <a:rPr lang="en-AU" b="1">
                <a:solidFill>
                  <a:srgbClr val="002060"/>
                </a:solidFill>
                <a:cs typeface="Arial" pitchFamily="34" charset="0"/>
              </a:rPr>
              <a:t> (described by quantum field theories, except gravitation)</a:t>
            </a:r>
          </a:p>
        </p:txBody>
      </p:sp>
      <p:pic>
        <p:nvPicPr>
          <p:cNvPr id="10" name="Grafik 12" descr="Abb_2_03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48200" y="1066800"/>
            <a:ext cx="4262438" cy="37338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</p:spPr>
        <p:txBody>
          <a:bodyPr/>
          <a:lstStyle/>
          <a:p>
            <a:fld id="{7A667E48-3519-48A1-BE4A-3A53E944EBEB}" type="slidenum">
              <a:rPr lang="en-US" smtClean="0">
                <a:latin typeface="Arial" pitchFamily="34" charset="0"/>
              </a:rPr>
              <a:pPr/>
              <a:t>6</a:t>
            </a:fld>
            <a:endParaRPr lang="en-US" smtClean="0">
              <a:latin typeface="Arial" pitchFamily="34" charset="0"/>
            </a:endParaRPr>
          </a:p>
        </p:txBody>
      </p:sp>
      <p:pic>
        <p:nvPicPr>
          <p:cNvPr id="1536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Text Box 5"/>
          <p:cNvSpPr txBox="1">
            <a:spLocks noChangeArrowheads="1"/>
          </p:cNvSpPr>
          <p:nvPr/>
        </p:nvSpPr>
        <p:spPr bwMode="auto">
          <a:xfrm>
            <a:off x="152400" y="762000"/>
            <a:ext cx="3711575" cy="6508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</a:rPr>
              <a:t>Physics at the LHC corresponds</a:t>
            </a:r>
          </a:p>
          <a:p>
            <a:r>
              <a:rPr lang="en-US" sz="1800" b="1" dirty="0">
                <a:solidFill>
                  <a:schemeClr val="bg1"/>
                </a:solidFill>
              </a:rPr>
              <a:t>to conditions around here</a:t>
            </a:r>
          </a:p>
        </p:txBody>
      </p:sp>
      <p:sp>
        <p:nvSpPr>
          <p:cNvPr id="15365" name="Line 6"/>
          <p:cNvSpPr>
            <a:spLocks noChangeShapeType="1"/>
          </p:cNvSpPr>
          <p:nvPr/>
        </p:nvSpPr>
        <p:spPr bwMode="auto">
          <a:xfrm>
            <a:off x="2667000" y="1447800"/>
            <a:ext cx="609600" cy="3810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LHCGoGU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-32" y="785795"/>
            <a:ext cx="7143800" cy="57150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67614" y="1142984"/>
            <a:ext cx="1904980" cy="1428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15206" y="2834354"/>
            <a:ext cx="1790385" cy="1809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15206" y="4857760"/>
            <a:ext cx="1834527" cy="1389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itle 2"/>
          <p:cNvSpPr>
            <a:spLocks noGrp="1"/>
          </p:cNvSpPr>
          <p:nvPr>
            <p:ph type="title" idx="4294967295"/>
          </p:nvPr>
        </p:nvSpPr>
        <p:spPr>
          <a:xfrm>
            <a:off x="2930525" y="136525"/>
            <a:ext cx="6213475" cy="720725"/>
          </a:xfrm>
        </p:spPr>
        <p:txBody>
          <a:bodyPr>
            <a:normAutofit/>
          </a:bodyPr>
          <a:lstStyle/>
          <a:p>
            <a:r>
              <a:rPr lang="en-GB" sz="36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Universe – Particles – LHC? </a:t>
            </a:r>
            <a:endParaRPr lang="en-GB" sz="36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5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9400" y="1103313"/>
            <a:ext cx="8597900" cy="5729287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800" dirty="0" smtClean="0"/>
              <a:t>Mass proportional to area: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800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800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800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800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800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800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800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800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800" dirty="0" smtClean="0"/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sz="2800" dirty="0" smtClean="0"/>
              <a:t>Are these made of something else?  Are there more quark-, neutrino-,and electron-like particles?</a:t>
            </a:r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2700"/>
            <a:ext cx="9144000" cy="1143000"/>
          </a:xfrm>
        </p:spPr>
        <p:txBody>
          <a:bodyPr/>
          <a:lstStyle/>
          <a:p>
            <a:pPr eaLnBrk="1" hangingPunct="1"/>
            <a:r>
              <a:rPr lang="en-US" sz="4000" dirty="0" smtClean="0">
                <a:solidFill>
                  <a:srgbClr val="A50021"/>
                </a:solidFill>
                <a:latin typeface="+mn-lt"/>
              </a:rPr>
              <a:t>ELEMENTARY PARTICLE MASSES</a:t>
            </a:r>
          </a:p>
        </p:txBody>
      </p:sp>
      <p:sp>
        <p:nvSpPr>
          <p:cNvPr id="9221" name="Oval 4"/>
          <p:cNvSpPr>
            <a:spLocks noChangeArrowheads="1"/>
          </p:cNvSpPr>
          <p:nvPr/>
        </p:nvSpPr>
        <p:spPr bwMode="auto">
          <a:xfrm>
            <a:off x="5473700" y="1016000"/>
            <a:ext cx="3429000" cy="33528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3200">
                <a:latin typeface="+mn-lt"/>
              </a:rPr>
              <a:t>top quark</a:t>
            </a:r>
            <a:endParaRPr lang="en-US" sz="2400">
              <a:latin typeface="+mn-lt"/>
            </a:endParaRPr>
          </a:p>
        </p:txBody>
      </p:sp>
      <p:sp>
        <p:nvSpPr>
          <p:cNvPr id="9222" name="Oval 5"/>
          <p:cNvSpPr>
            <a:spLocks noChangeArrowheads="1"/>
          </p:cNvSpPr>
          <p:nvPr/>
        </p:nvSpPr>
        <p:spPr bwMode="auto">
          <a:xfrm>
            <a:off x="4178300" y="2522538"/>
            <a:ext cx="457200" cy="457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9223" name="Oval 6"/>
          <p:cNvSpPr>
            <a:spLocks noChangeArrowheads="1"/>
          </p:cNvSpPr>
          <p:nvPr/>
        </p:nvSpPr>
        <p:spPr bwMode="auto">
          <a:xfrm>
            <a:off x="4711700" y="2405063"/>
            <a:ext cx="685800" cy="6858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9224" name="Oval 7"/>
          <p:cNvSpPr>
            <a:spLocks noChangeArrowheads="1"/>
          </p:cNvSpPr>
          <p:nvPr/>
        </p:nvSpPr>
        <p:spPr bwMode="auto">
          <a:xfrm>
            <a:off x="3721100" y="2598738"/>
            <a:ext cx="304800" cy="3048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9225" name="Oval 8"/>
          <p:cNvSpPr>
            <a:spLocks noChangeArrowheads="1"/>
          </p:cNvSpPr>
          <p:nvPr/>
        </p:nvSpPr>
        <p:spPr bwMode="auto">
          <a:xfrm>
            <a:off x="3035300" y="273526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9226" name="Oval 9"/>
          <p:cNvSpPr>
            <a:spLocks noChangeArrowheads="1"/>
          </p:cNvSpPr>
          <p:nvPr/>
        </p:nvSpPr>
        <p:spPr bwMode="auto">
          <a:xfrm>
            <a:off x="2197100" y="2463800"/>
            <a:ext cx="533400" cy="5334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9227" name="Oval 10"/>
          <p:cNvSpPr>
            <a:spLocks noChangeArrowheads="1"/>
          </p:cNvSpPr>
          <p:nvPr/>
        </p:nvSpPr>
        <p:spPr bwMode="auto">
          <a:xfrm>
            <a:off x="1816100" y="2633663"/>
            <a:ext cx="228600" cy="2286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9228" name="Oval 11"/>
          <p:cNvSpPr>
            <a:spLocks noChangeArrowheads="1"/>
          </p:cNvSpPr>
          <p:nvPr/>
        </p:nvSpPr>
        <p:spPr bwMode="auto">
          <a:xfrm>
            <a:off x="1511300" y="2709863"/>
            <a:ext cx="76200" cy="762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9229" name="Oval 12"/>
          <p:cNvSpPr>
            <a:spLocks noChangeArrowheads="1"/>
          </p:cNvSpPr>
          <p:nvPr/>
        </p:nvSpPr>
        <p:spPr bwMode="auto">
          <a:xfrm>
            <a:off x="3416300" y="273526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400">
              <a:latin typeface="+mn-lt"/>
            </a:endParaRPr>
          </a:p>
        </p:txBody>
      </p:sp>
      <p:sp>
        <p:nvSpPr>
          <p:cNvPr id="9230" name="Oval 13"/>
          <p:cNvSpPr>
            <a:spLocks noChangeArrowheads="1"/>
          </p:cNvSpPr>
          <p:nvPr/>
        </p:nvSpPr>
        <p:spPr bwMode="auto">
          <a:xfrm>
            <a:off x="3644900" y="3379788"/>
            <a:ext cx="2438400" cy="2438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2800" dirty="0">
                <a:latin typeface="+mn-lt"/>
              </a:rPr>
              <a:t> Z</a:t>
            </a:r>
            <a:endParaRPr lang="en-US" sz="2400" dirty="0">
              <a:latin typeface="+mn-lt"/>
            </a:endParaRPr>
          </a:p>
        </p:txBody>
      </p:sp>
      <p:sp>
        <p:nvSpPr>
          <p:cNvPr id="9231" name="Oval 14"/>
          <p:cNvSpPr>
            <a:spLocks noChangeArrowheads="1"/>
          </p:cNvSpPr>
          <p:nvPr/>
        </p:nvSpPr>
        <p:spPr bwMode="auto">
          <a:xfrm>
            <a:off x="1408113" y="3532188"/>
            <a:ext cx="2133600" cy="2133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2800">
                <a:latin typeface="+mn-lt"/>
              </a:rPr>
              <a:t>W</a:t>
            </a:r>
            <a:endParaRPr lang="en-US" sz="3200">
              <a:latin typeface="+mn-lt"/>
            </a:endParaRPr>
          </a:p>
        </p:txBody>
      </p:sp>
      <p:sp>
        <p:nvSpPr>
          <p:cNvPr id="9232" name="Text Box 15"/>
          <p:cNvSpPr txBox="1">
            <a:spLocks noChangeArrowheads="1"/>
          </p:cNvSpPr>
          <p:nvPr/>
        </p:nvSpPr>
        <p:spPr bwMode="auto">
          <a:xfrm>
            <a:off x="139700" y="2481263"/>
            <a:ext cx="82907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400">
                <a:latin typeface="+mn-lt"/>
              </a:rPr>
              <a:t>.   .   .</a:t>
            </a:r>
          </a:p>
        </p:txBody>
      </p:sp>
      <p:sp>
        <p:nvSpPr>
          <p:cNvPr id="9233" name="Text Box 16"/>
          <p:cNvSpPr txBox="1">
            <a:spLocks noChangeArrowheads="1"/>
          </p:cNvSpPr>
          <p:nvPr/>
        </p:nvSpPr>
        <p:spPr bwMode="auto">
          <a:xfrm>
            <a:off x="146050" y="2006600"/>
            <a:ext cx="5070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400">
                <a:latin typeface="Symbol" pitchFamily="18" charset="2"/>
              </a:rPr>
              <a:t>n</a:t>
            </a:r>
            <a:r>
              <a:rPr lang="en-US" sz="2400" baseline="-25000"/>
              <a:t>e </a:t>
            </a:r>
            <a:r>
              <a:rPr lang="en-US" sz="2400">
                <a:latin typeface="Symbol" pitchFamily="18" charset="2"/>
              </a:rPr>
              <a:t>n</a:t>
            </a:r>
            <a:r>
              <a:rPr lang="en-US" sz="2400" baseline="-25000">
                <a:latin typeface="Symbol" pitchFamily="18" charset="2"/>
              </a:rPr>
              <a:t>m </a:t>
            </a:r>
            <a:r>
              <a:rPr lang="en-US" sz="2400">
                <a:latin typeface="Symbol" pitchFamily="18" charset="2"/>
              </a:rPr>
              <a:t>n</a:t>
            </a:r>
            <a:r>
              <a:rPr lang="en-US" sz="2400" baseline="-25000">
                <a:latin typeface="Symbol" pitchFamily="18" charset="2"/>
              </a:rPr>
              <a:t>t</a:t>
            </a:r>
            <a:r>
              <a:rPr lang="en-US" sz="2400"/>
              <a:t>    e  </a:t>
            </a:r>
            <a:r>
              <a:rPr lang="en-US" sz="2400">
                <a:latin typeface="Symbol" pitchFamily="18" charset="2"/>
              </a:rPr>
              <a:t>m t  </a:t>
            </a:r>
            <a:r>
              <a:rPr lang="en-US" sz="2400"/>
              <a:t>u   d   s    c      b</a:t>
            </a:r>
            <a:endParaRPr lang="en-US" sz="2800"/>
          </a:p>
        </p:txBody>
      </p:sp>
      <p:sp>
        <p:nvSpPr>
          <p:cNvPr id="9234" name="Text Box 17"/>
          <p:cNvSpPr txBox="1">
            <a:spLocks noChangeArrowheads="1"/>
          </p:cNvSpPr>
          <p:nvPr/>
        </p:nvSpPr>
        <p:spPr bwMode="auto">
          <a:xfrm>
            <a:off x="139700" y="4141788"/>
            <a:ext cx="121398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2400">
                <a:latin typeface="+mn-lt"/>
              </a:rPr>
              <a:t>photons</a:t>
            </a:r>
          </a:p>
          <a:p>
            <a:pPr eaLnBrk="1" hangingPunct="1"/>
            <a:r>
              <a:rPr lang="en-US" sz="2400">
                <a:latin typeface="+mn-lt"/>
              </a:rPr>
              <a:t>gluons</a:t>
            </a:r>
            <a:endParaRPr lang="en-US">
              <a:latin typeface="+mn-lt"/>
            </a:endParaRPr>
          </a:p>
        </p:txBody>
      </p:sp>
      <p:sp>
        <p:nvSpPr>
          <p:cNvPr id="18" name="Oval 13"/>
          <p:cNvSpPr>
            <a:spLocks noChangeArrowheads="1"/>
          </p:cNvSpPr>
          <p:nvPr/>
        </p:nvSpPr>
        <p:spPr bwMode="auto">
          <a:xfrm>
            <a:off x="6215106" y="3000372"/>
            <a:ext cx="2714612" cy="279559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2800" dirty="0">
                <a:latin typeface="+mn-lt"/>
              </a:rPr>
              <a:t> </a:t>
            </a:r>
            <a:r>
              <a:rPr lang="en-US" sz="2800" dirty="0" smtClean="0">
                <a:latin typeface="+mn-lt"/>
              </a:rPr>
              <a:t>H?</a:t>
            </a:r>
            <a:endParaRPr lang="en-US" sz="2400" dirty="0"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allAtOnce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Number Placeholder 1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</p:spPr>
        <p:txBody>
          <a:bodyPr/>
          <a:lstStyle/>
          <a:p>
            <a:fld id="{164107E5-3B46-425F-BD31-24E92968F1CC}" type="slidenum">
              <a:rPr lang="en-US" smtClean="0">
                <a:latin typeface="Arial" pitchFamily="34" charset="0"/>
              </a:rPr>
              <a:pPr/>
              <a:t>9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7" name="Rectangle 55"/>
          <p:cNvSpPr>
            <a:spLocks noGrp="1" noChangeArrowheads="1"/>
          </p:cNvSpPr>
          <p:nvPr>
            <p:ph type="title" idx="4294967295"/>
          </p:nvPr>
        </p:nvSpPr>
        <p:spPr>
          <a:xfrm>
            <a:off x="214283" y="207963"/>
            <a:ext cx="8929718" cy="506412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A50021"/>
                </a:solidFill>
              </a:rPr>
              <a:t>Where Theory Meets Experiment: </a:t>
            </a:r>
            <a:r>
              <a:rPr lang="en-US" dirty="0" smtClean="0">
                <a:solidFill>
                  <a:srgbClr val="A50021"/>
                </a:solidFill>
              </a:rPr>
              <a:t>14</a:t>
            </a:r>
            <a:r>
              <a:rPr lang="en-US" baseline="30000" dirty="0" smtClean="0">
                <a:solidFill>
                  <a:srgbClr val="A50021"/>
                </a:solidFill>
              </a:rPr>
              <a:t>th</a:t>
            </a:r>
            <a:r>
              <a:rPr lang="en-US" dirty="0" smtClean="0">
                <a:solidFill>
                  <a:srgbClr val="A50021"/>
                </a:solidFill>
              </a:rPr>
              <a:t> April 2008</a:t>
            </a:r>
            <a:endParaRPr lang="en-US" sz="2000" dirty="0">
              <a:solidFill>
                <a:srgbClr val="A50021"/>
              </a:solidFill>
            </a:endParaRPr>
          </a:p>
        </p:txBody>
      </p:sp>
      <p:pic>
        <p:nvPicPr>
          <p:cNvPr id="58371" name="Picture 2" descr="C:\Full.work.backup.24Mar08\Pictures\VIP pictures\Higgs.Apr08\_DSC79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768264"/>
            <a:ext cx="9144000" cy="6089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University of Glasgow template - Sept 2007">
  <a:themeElements>
    <a:clrScheme name="PPE">
      <a:dk1>
        <a:srgbClr val="3F3F3F"/>
      </a:dk1>
      <a:lt1>
        <a:srgbClr val="FFFFFF"/>
      </a:lt1>
      <a:dk2>
        <a:srgbClr val="F2F2F2"/>
      </a:dk2>
      <a:lt2>
        <a:srgbClr val="023761"/>
      </a:lt2>
      <a:accent1>
        <a:srgbClr val="023761"/>
      </a:accent1>
      <a:accent2>
        <a:srgbClr val="7A7E9A"/>
      </a:accent2>
      <a:accent3>
        <a:srgbClr val="DDDEE2"/>
      </a:accent3>
      <a:accent4>
        <a:srgbClr val="2C2C2C"/>
      </a:accent4>
      <a:accent5>
        <a:srgbClr val="AAAEB7"/>
      </a:accent5>
      <a:accent6>
        <a:srgbClr val="6E728B"/>
      </a:accent6>
      <a:hlink>
        <a:srgbClr val="77A8ED"/>
      </a:hlink>
      <a:folHlink>
        <a:srgbClr val="FF99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University of Glasgow template - Sept 2007 1">
        <a:dk1>
          <a:srgbClr val="000000"/>
        </a:dk1>
        <a:lt1>
          <a:srgbClr val="FFFFFF"/>
        </a:lt1>
        <a:dk2>
          <a:srgbClr val="FFFFFF"/>
        </a:dk2>
        <a:lt2>
          <a:srgbClr val="023761"/>
        </a:lt2>
        <a:accent1>
          <a:srgbClr val="023761"/>
        </a:accent1>
        <a:accent2>
          <a:srgbClr val="7A7E9A"/>
        </a:accent2>
        <a:accent3>
          <a:srgbClr val="FFFFFF"/>
        </a:accent3>
        <a:accent4>
          <a:srgbClr val="000000"/>
        </a:accent4>
        <a:accent5>
          <a:srgbClr val="AAAEB7"/>
        </a:accent5>
        <a:accent6>
          <a:srgbClr val="6E728B"/>
        </a:accent6>
        <a:hlink>
          <a:srgbClr val="77A8ED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5987</TotalTime>
  <Words>1395</Words>
  <Application>Microsoft Office PowerPoint</Application>
  <PresentationFormat>On-screen Show (4:3)</PresentationFormat>
  <Paragraphs>393</Paragraphs>
  <Slides>37</Slides>
  <Notes>37</Notes>
  <HiddenSlides>0</HiddenSlides>
  <MMClips>1</MMClips>
  <ScaleCrop>false</ScaleCrop>
  <HeadingPairs>
    <vt:vector size="6" baseType="variant">
      <vt:variant>
        <vt:lpstr>Theme</vt:lpstr>
      </vt:variant>
      <vt:variant>
        <vt:i4>5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37</vt:i4>
      </vt:variant>
    </vt:vector>
  </HeadingPairs>
  <TitlesOfParts>
    <vt:vector size="45" baseType="lpstr">
      <vt:lpstr>Office Theme</vt:lpstr>
      <vt:lpstr>Module</vt:lpstr>
      <vt:lpstr>University of Glasgow template - Sept 2007</vt:lpstr>
      <vt:lpstr>1_Module</vt:lpstr>
      <vt:lpstr>2_Module</vt:lpstr>
      <vt:lpstr>Photo Editor Photo</vt:lpstr>
      <vt:lpstr>CorelPhotoPaint.Image.10</vt:lpstr>
      <vt:lpstr>Chart</vt:lpstr>
      <vt:lpstr>July Revolution 2012:  Higgs (or something like it) discovery at the LHC</vt:lpstr>
      <vt:lpstr>Enter a New Era in Fundamental Science</vt:lpstr>
      <vt:lpstr>1. THEORY</vt:lpstr>
      <vt:lpstr>Slide 4</vt:lpstr>
      <vt:lpstr>Slide 5</vt:lpstr>
      <vt:lpstr>Slide 6</vt:lpstr>
      <vt:lpstr>Universe – Particles – LHC? </vt:lpstr>
      <vt:lpstr>ELEMENTARY PARTICLE MASSES</vt:lpstr>
      <vt:lpstr>Where Theory Meets Experiment: 14th April 2008</vt:lpstr>
      <vt:lpstr>2. MACHINE Particle Colliders </vt:lpstr>
      <vt:lpstr>CERN</vt:lpstr>
      <vt:lpstr>Organisation/Operation</vt:lpstr>
      <vt:lpstr>Slide 13</vt:lpstr>
      <vt:lpstr>Heritage - Past</vt:lpstr>
      <vt:lpstr>Research Context </vt:lpstr>
      <vt:lpstr>The LHC is a  Synchrotron</vt:lpstr>
      <vt:lpstr>CERN’s particle accelerator chain</vt:lpstr>
      <vt:lpstr>Slide 18</vt:lpstr>
      <vt:lpstr>Slide 19</vt:lpstr>
      <vt:lpstr>3. EXPERIMENT Progress on ATLAS</vt:lpstr>
      <vt:lpstr>Slide 21</vt:lpstr>
      <vt:lpstr>The ATLAS Detector</vt:lpstr>
      <vt:lpstr>A question of scale</vt:lpstr>
      <vt:lpstr>The Grid</vt:lpstr>
      <vt:lpstr>The Grid</vt:lpstr>
      <vt:lpstr>LHC MOTIVATION:  HIGGS PRODUCTION IN PP COLLISIONS</vt:lpstr>
      <vt:lpstr>Slide 27</vt:lpstr>
      <vt:lpstr>The Higgs Search Landscape</vt:lpstr>
      <vt:lpstr>Slide 29</vt:lpstr>
      <vt:lpstr>What a month!</vt:lpstr>
      <vt:lpstr>Supersymmetry</vt:lpstr>
      <vt:lpstr>Dark Matter at the LHC?</vt:lpstr>
      <vt:lpstr>Extra Dimensions</vt:lpstr>
      <vt:lpstr>BLACK HOLES AT THE LHC</vt:lpstr>
      <vt:lpstr>SEARCH FOR EXTRA DIMENSIONS  </vt:lpstr>
      <vt:lpstr>Slide 36</vt:lpstr>
      <vt:lpstr>Slide 37</vt:lpstr>
    </vt:vector>
  </TitlesOfParts>
  <Company>University of Glasgow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here</dc:title>
  <dc:creator>Tony Doyle</dc:creator>
  <cp:lastModifiedBy>Tony</cp:lastModifiedBy>
  <cp:revision>414</cp:revision>
  <dcterms:created xsi:type="dcterms:W3CDTF">2007-09-18T17:05:57Z</dcterms:created>
  <dcterms:modified xsi:type="dcterms:W3CDTF">2013-02-13T12:46:52Z</dcterms:modified>
</cp:coreProperties>
</file>